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211"/>
  </p:notesMasterIdLst>
  <p:handoutMasterIdLst>
    <p:handoutMasterId r:id="rId212"/>
  </p:handoutMasterIdLst>
  <p:sldIdLst>
    <p:sldId id="292" r:id="rId2"/>
    <p:sldId id="316" r:id="rId3"/>
    <p:sldId id="332" r:id="rId4"/>
    <p:sldId id="333" r:id="rId5"/>
    <p:sldId id="387" r:id="rId6"/>
    <p:sldId id="336" r:id="rId7"/>
    <p:sldId id="723" r:id="rId8"/>
    <p:sldId id="319" r:id="rId9"/>
    <p:sldId id="386" r:id="rId10"/>
    <p:sldId id="334" r:id="rId11"/>
    <p:sldId id="727" r:id="rId12"/>
    <p:sldId id="854" r:id="rId13"/>
    <p:sldId id="264" r:id="rId14"/>
    <p:sldId id="279" r:id="rId15"/>
    <p:sldId id="721" r:id="rId16"/>
    <p:sldId id="722" r:id="rId17"/>
    <p:sldId id="724" r:id="rId18"/>
    <p:sldId id="828" r:id="rId19"/>
    <p:sldId id="829" r:id="rId20"/>
    <p:sldId id="853" r:id="rId21"/>
    <p:sldId id="268" r:id="rId22"/>
    <p:sldId id="873" r:id="rId23"/>
    <p:sldId id="894" r:id="rId24"/>
    <p:sldId id="855" r:id="rId25"/>
    <p:sldId id="388" r:id="rId26"/>
    <p:sldId id="259" r:id="rId27"/>
    <p:sldId id="265" r:id="rId28"/>
    <p:sldId id="830" r:id="rId29"/>
    <p:sldId id="831" r:id="rId30"/>
    <p:sldId id="275" r:id="rId31"/>
    <p:sldId id="290" r:id="rId32"/>
    <p:sldId id="444" r:id="rId33"/>
    <p:sldId id="960" r:id="rId34"/>
    <p:sldId id="324" r:id="rId35"/>
    <p:sldId id="856" r:id="rId36"/>
    <p:sldId id="890" r:id="rId37"/>
    <p:sldId id="938" r:id="rId38"/>
    <p:sldId id="857" r:id="rId39"/>
    <p:sldId id="865" r:id="rId40"/>
    <p:sldId id="308" r:id="rId41"/>
    <p:sldId id="866" r:id="rId42"/>
    <p:sldId id="867" r:id="rId43"/>
    <p:sldId id="868" r:id="rId44"/>
    <p:sldId id="863" r:id="rId45"/>
    <p:sldId id="258" r:id="rId46"/>
    <p:sldId id="864" r:id="rId47"/>
    <p:sldId id="932" r:id="rId48"/>
    <p:sldId id="270" r:id="rId49"/>
    <p:sldId id="309" r:id="rId50"/>
    <p:sldId id="271" r:id="rId51"/>
    <p:sldId id="870" r:id="rId52"/>
    <p:sldId id="871" r:id="rId53"/>
    <p:sldId id="872" r:id="rId54"/>
    <p:sldId id="895" r:id="rId55"/>
    <p:sldId id="896" r:id="rId56"/>
    <p:sldId id="929" r:id="rId57"/>
    <p:sldId id="930" r:id="rId58"/>
    <p:sldId id="931" r:id="rId59"/>
    <p:sldId id="958" r:id="rId60"/>
    <p:sldId id="296" r:id="rId61"/>
    <p:sldId id="297" r:id="rId62"/>
    <p:sldId id="298" r:id="rId63"/>
    <p:sldId id="299" r:id="rId64"/>
    <p:sldId id="300" r:id="rId65"/>
    <p:sldId id="301" r:id="rId66"/>
    <p:sldId id="304" r:id="rId67"/>
    <p:sldId id="302" r:id="rId68"/>
    <p:sldId id="303" r:id="rId69"/>
    <p:sldId id="305" r:id="rId70"/>
    <p:sldId id="281" r:id="rId71"/>
    <p:sldId id="317" r:id="rId72"/>
    <p:sldId id="318" r:id="rId73"/>
    <p:sldId id="325" r:id="rId74"/>
    <p:sldId id="876" r:id="rId75"/>
    <p:sldId id="869" r:id="rId76"/>
    <p:sldId id="858" r:id="rId77"/>
    <p:sldId id="874" r:id="rId78"/>
    <p:sldId id="859" r:id="rId79"/>
    <p:sldId id="860" r:id="rId80"/>
    <p:sldId id="861" r:id="rId81"/>
    <p:sldId id="881" r:id="rId82"/>
    <p:sldId id="889" r:id="rId83"/>
    <p:sldId id="939" r:id="rId84"/>
    <p:sldId id="878" r:id="rId85"/>
    <p:sldId id="272" r:id="rId86"/>
    <p:sldId id="280" r:id="rId87"/>
    <p:sldId id="274" r:id="rId88"/>
    <p:sldId id="273" r:id="rId89"/>
    <p:sldId id="877" r:id="rId90"/>
    <p:sldId id="322" r:id="rId91"/>
    <p:sldId id="862" r:id="rId92"/>
    <p:sldId id="725" r:id="rId93"/>
    <p:sldId id="942" r:id="rId94"/>
    <p:sldId id="897" r:id="rId95"/>
    <p:sldId id="899" r:id="rId96"/>
    <p:sldId id="900" r:id="rId97"/>
    <p:sldId id="901" r:id="rId98"/>
    <p:sldId id="902" r:id="rId99"/>
    <p:sldId id="898" r:id="rId100"/>
    <p:sldId id="260" r:id="rId101"/>
    <p:sldId id="903" r:id="rId102"/>
    <p:sldId id="904" r:id="rId103"/>
    <p:sldId id="905" r:id="rId104"/>
    <p:sldId id="289" r:id="rId105"/>
    <p:sldId id="907" r:id="rId106"/>
    <p:sldId id="910" r:id="rId107"/>
    <p:sldId id="959" r:id="rId108"/>
    <p:sldId id="288" r:id="rId109"/>
    <p:sldId id="282" r:id="rId110"/>
    <p:sldId id="286" r:id="rId111"/>
    <p:sldId id="908" r:id="rId112"/>
    <p:sldId id="911" r:id="rId113"/>
    <p:sldId id="940" r:id="rId114"/>
    <p:sldId id="941" r:id="rId115"/>
    <p:sldId id="943" r:id="rId116"/>
    <p:sldId id="944" r:id="rId117"/>
    <p:sldId id="945" r:id="rId118"/>
    <p:sldId id="919" r:id="rId119"/>
    <p:sldId id="923" r:id="rId120"/>
    <p:sldId id="912" r:id="rId121"/>
    <p:sldId id="961" r:id="rId122"/>
    <p:sldId id="328" r:id="rId123"/>
    <p:sldId id="914" r:id="rId124"/>
    <p:sldId id="915" r:id="rId125"/>
    <p:sldId id="916" r:id="rId126"/>
    <p:sldId id="917" r:id="rId127"/>
    <p:sldId id="920" r:id="rId128"/>
    <p:sldId id="921" r:id="rId129"/>
    <p:sldId id="918" r:id="rId130"/>
    <p:sldId id="927" r:id="rId131"/>
    <p:sldId id="909" r:id="rId132"/>
    <p:sldId id="925" r:id="rId133"/>
    <p:sldId id="922" r:id="rId134"/>
    <p:sldId id="924" r:id="rId135"/>
    <p:sldId id="323" r:id="rId136"/>
    <p:sldId id="962" r:id="rId137"/>
    <p:sldId id="936" r:id="rId138"/>
    <p:sldId id="928" r:id="rId139"/>
    <p:sldId id="879" r:id="rId140"/>
    <p:sldId id="937" r:id="rId141"/>
    <p:sldId id="956" r:id="rId142"/>
    <p:sldId id="946" r:id="rId143"/>
    <p:sldId id="947" r:id="rId144"/>
    <p:sldId id="949" r:id="rId145"/>
    <p:sldId id="948" r:id="rId146"/>
    <p:sldId id="950" r:id="rId147"/>
    <p:sldId id="951" r:id="rId148"/>
    <p:sldId id="952" r:id="rId149"/>
    <p:sldId id="953" r:id="rId150"/>
    <p:sldId id="954" r:id="rId151"/>
    <p:sldId id="955" r:id="rId152"/>
    <p:sldId id="969" r:id="rId153"/>
    <p:sldId id="779" r:id="rId154"/>
    <p:sldId id="783" r:id="rId155"/>
    <p:sldId id="784" r:id="rId156"/>
    <p:sldId id="971" r:id="rId157"/>
    <p:sldId id="797" r:id="rId158"/>
    <p:sldId id="398" r:id="rId159"/>
    <p:sldId id="808" r:id="rId160"/>
    <p:sldId id="814" r:id="rId161"/>
    <p:sldId id="816" r:id="rId162"/>
    <p:sldId id="817" r:id="rId163"/>
    <p:sldId id="818" r:id="rId164"/>
    <p:sldId id="798" r:id="rId165"/>
    <p:sldId id="799" r:id="rId166"/>
    <p:sldId id="964" r:id="rId167"/>
    <p:sldId id="965" r:id="rId168"/>
    <p:sldId id="966" r:id="rId169"/>
    <p:sldId id="967" r:id="rId170"/>
    <p:sldId id="972" r:id="rId171"/>
    <p:sldId id="968" r:id="rId172"/>
    <p:sldId id="983" r:id="rId173"/>
    <p:sldId id="984" r:id="rId174"/>
    <p:sldId id="985" r:id="rId175"/>
    <p:sldId id="986" r:id="rId176"/>
    <p:sldId id="975" r:id="rId177"/>
    <p:sldId id="976" r:id="rId178"/>
    <p:sldId id="977" r:id="rId179"/>
    <p:sldId id="978" r:id="rId180"/>
    <p:sldId id="979" r:id="rId181"/>
    <p:sldId id="963" r:id="rId182"/>
    <p:sldId id="987" r:id="rId183"/>
    <p:sldId id="787" r:id="rId184"/>
    <p:sldId id="788" r:id="rId185"/>
    <p:sldId id="789" r:id="rId186"/>
    <p:sldId id="790" r:id="rId187"/>
    <p:sldId id="791" r:id="rId188"/>
    <p:sldId id="793" r:id="rId189"/>
    <p:sldId id="883" r:id="rId190"/>
    <p:sldId id="992" r:id="rId191"/>
    <p:sldId id="991" r:id="rId192"/>
    <p:sldId id="933" r:id="rId193"/>
    <p:sldId id="261" r:id="rId194"/>
    <p:sldId id="714" r:id="rId195"/>
    <p:sldId id="989" r:id="rId196"/>
    <p:sldId id="990" r:id="rId197"/>
    <p:sldId id="988" r:id="rId198"/>
    <p:sldId id="882" r:id="rId199"/>
    <p:sldId id="886" r:id="rId200"/>
    <p:sldId id="888" r:id="rId201"/>
    <p:sldId id="885" r:id="rId202"/>
    <p:sldId id="884" r:id="rId203"/>
    <p:sldId id="335" r:id="rId204"/>
    <p:sldId id="327" r:id="rId205"/>
    <p:sldId id="887" r:id="rId206"/>
    <p:sldId id="906" r:id="rId207"/>
    <p:sldId id="269" r:id="rId208"/>
    <p:sldId id="880" r:id="rId209"/>
    <p:sldId id="276" r:id="rId21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521415D9-36F7-43E2-AB2F-B90AF26B5E84}">
      <p14:sectionLst xmlns:p14="http://schemas.microsoft.com/office/powerpoint/2010/main">
        <p14:section name="Untitled Section" id="{EE36AF8D-5BEB-E041-9101-0495C1E2400F}">
          <p14:sldIdLst>
            <p14:sldId id="292"/>
            <p14:sldId id="316"/>
            <p14:sldId id="332"/>
            <p14:sldId id="333"/>
            <p14:sldId id="387"/>
            <p14:sldId id="336"/>
            <p14:sldId id="723"/>
            <p14:sldId id="319"/>
            <p14:sldId id="386"/>
            <p14:sldId id="334"/>
            <p14:sldId id="727"/>
            <p14:sldId id="854"/>
            <p14:sldId id="264"/>
            <p14:sldId id="279"/>
            <p14:sldId id="721"/>
            <p14:sldId id="722"/>
            <p14:sldId id="724"/>
            <p14:sldId id="828"/>
            <p14:sldId id="829"/>
            <p14:sldId id="853"/>
            <p14:sldId id="268"/>
            <p14:sldId id="873"/>
            <p14:sldId id="894"/>
            <p14:sldId id="855"/>
            <p14:sldId id="388"/>
            <p14:sldId id="259"/>
            <p14:sldId id="265"/>
            <p14:sldId id="830"/>
            <p14:sldId id="831"/>
            <p14:sldId id="275"/>
            <p14:sldId id="290"/>
            <p14:sldId id="444"/>
            <p14:sldId id="960"/>
            <p14:sldId id="324"/>
            <p14:sldId id="856"/>
            <p14:sldId id="890"/>
            <p14:sldId id="938"/>
            <p14:sldId id="857"/>
            <p14:sldId id="865"/>
            <p14:sldId id="308"/>
            <p14:sldId id="866"/>
            <p14:sldId id="867"/>
            <p14:sldId id="868"/>
            <p14:sldId id="863"/>
            <p14:sldId id="258"/>
            <p14:sldId id="864"/>
            <p14:sldId id="932"/>
            <p14:sldId id="270"/>
            <p14:sldId id="309"/>
            <p14:sldId id="271"/>
            <p14:sldId id="870"/>
            <p14:sldId id="871"/>
            <p14:sldId id="872"/>
            <p14:sldId id="895"/>
            <p14:sldId id="896"/>
            <p14:sldId id="929"/>
            <p14:sldId id="930"/>
            <p14:sldId id="931"/>
            <p14:sldId id="958"/>
            <p14:sldId id="296"/>
            <p14:sldId id="297"/>
            <p14:sldId id="298"/>
            <p14:sldId id="299"/>
            <p14:sldId id="300"/>
            <p14:sldId id="301"/>
            <p14:sldId id="304"/>
            <p14:sldId id="302"/>
            <p14:sldId id="303"/>
            <p14:sldId id="305"/>
            <p14:sldId id="281"/>
            <p14:sldId id="317"/>
            <p14:sldId id="318"/>
            <p14:sldId id="325"/>
            <p14:sldId id="876"/>
            <p14:sldId id="869"/>
            <p14:sldId id="858"/>
            <p14:sldId id="874"/>
            <p14:sldId id="859"/>
            <p14:sldId id="860"/>
            <p14:sldId id="861"/>
            <p14:sldId id="881"/>
            <p14:sldId id="889"/>
            <p14:sldId id="939"/>
            <p14:sldId id="878"/>
            <p14:sldId id="272"/>
            <p14:sldId id="280"/>
            <p14:sldId id="274"/>
            <p14:sldId id="273"/>
            <p14:sldId id="877"/>
            <p14:sldId id="322"/>
            <p14:sldId id="862"/>
            <p14:sldId id="725"/>
            <p14:sldId id="942"/>
            <p14:sldId id="897"/>
            <p14:sldId id="899"/>
            <p14:sldId id="900"/>
            <p14:sldId id="901"/>
            <p14:sldId id="902"/>
            <p14:sldId id="898"/>
            <p14:sldId id="260"/>
            <p14:sldId id="903"/>
            <p14:sldId id="904"/>
            <p14:sldId id="905"/>
            <p14:sldId id="289"/>
            <p14:sldId id="907"/>
            <p14:sldId id="910"/>
            <p14:sldId id="959"/>
            <p14:sldId id="288"/>
            <p14:sldId id="282"/>
            <p14:sldId id="286"/>
            <p14:sldId id="908"/>
            <p14:sldId id="911"/>
            <p14:sldId id="940"/>
            <p14:sldId id="941"/>
            <p14:sldId id="943"/>
            <p14:sldId id="944"/>
            <p14:sldId id="945"/>
            <p14:sldId id="919"/>
            <p14:sldId id="923"/>
            <p14:sldId id="912"/>
            <p14:sldId id="961"/>
            <p14:sldId id="328"/>
            <p14:sldId id="914"/>
            <p14:sldId id="915"/>
            <p14:sldId id="916"/>
            <p14:sldId id="917"/>
            <p14:sldId id="920"/>
            <p14:sldId id="921"/>
            <p14:sldId id="918"/>
            <p14:sldId id="927"/>
            <p14:sldId id="909"/>
            <p14:sldId id="925"/>
            <p14:sldId id="922"/>
            <p14:sldId id="924"/>
            <p14:sldId id="323"/>
            <p14:sldId id="962"/>
            <p14:sldId id="936"/>
            <p14:sldId id="928"/>
            <p14:sldId id="879"/>
            <p14:sldId id="937"/>
            <p14:sldId id="956"/>
            <p14:sldId id="946"/>
            <p14:sldId id="947"/>
            <p14:sldId id="949"/>
            <p14:sldId id="948"/>
            <p14:sldId id="950"/>
            <p14:sldId id="951"/>
            <p14:sldId id="952"/>
            <p14:sldId id="953"/>
            <p14:sldId id="954"/>
            <p14:sldId id="955"/>
            <p14:sldId id="969"/>
            <p14:sldId id="779"/>
            <p14:sldId id="783"/>
            <p14:sldId id="784"/>
            <p14:sldId id="971"/>
            <p14:sldId id="797"/>
            <p14:sldId id="398"/>
            <p14:sldId id="808"/>
            <p14:sldId id="814"/>
            <p14:sldId id="816"/>
            <p14:sldId id="817"/>
            <p14:sldId id="818"/>
            <p14:sldId id="798"/>
            <p14:sldId id="799"/>
            <p14:sldId id="964"/>
            <p14:sldId id="965"/>
            <p14:sldId id="966"/>
            <p14:sldId id="967"/>
            <p14:sldId id="972"/>
            <p14:sldId id="968"/>
            <p14:sldId id="983"/>
            <p14:sldId id="984"/>
            <p14:sldId id="985"/>
            <p14:sldId id="986"/>
            <p14:sldId id="975"/>
            <p14:sldId id="976"/>
            <p14:sldId id="977"/>
            <p14:sldId id="978"/>
            <p14:sldId id="979"/>
            <p14:sldId id="963"/>
            <p14:sldId id="987"/>
            <p14:sldId id="787"/>
            <p14:sldId id="788"/>
            <p14:sldId id="789"/>
            <p14:sldId id="790"/>
            <p14:sldId id="791"/>
            <p14:sldId id="793"/>
            <p14:sldId id="883"/>
            <p14:sldId id="992"/>
            <p14:sldId id="991"/>
            <p14:sldId id="933"/>
            <p14:sldId id="261"/>
            <p14:sldId id="714"/>
            <p14:sldId id="989"/>
            <p14:sldId id="990"/>
            <p14:sldId id="988"/>
            <p14:sldId id="882"/>
            <p14:sldId id="886"/>
            <p14:sldId id="888"/>
            <p14:sldId id="885"/>
            <p14:sldId id="884"/>
            <p14:sldId id="335"/>
            <p14:sldId id="327"/>
            <p14:sldId id="887"/>
            <p14:sldId id="906"/>
            <p14:sldId id="269"/>
            <p14:sldId id="880"/>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85A9"/>
    <a:srgbClr val="4FBFD3"/>
    <a:srgbClr val="332B60"/>
    <a:srgbClr val="E4067E"/>
    <a:srgbClr val="4F4C4E"/>
    <a:srgbClr val="808285"/>
    <a:srgbClr val="96004F"/>
    <a:srgbClr val="4D4D4F"/>
    <a:srgbClr val="C9C9C9"/>
    <a:srgbClr val="C25B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Kujunduslaad 1 – rõhk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Kujunduslaad 1 – rõhk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8" autoAdjust="0"/>
    <p:restoredTop sz="96687"/>
  </p:normalViewPr>
  <p:slideViewPr>
    <p:cSldViewPr snapToGrid="0" snapToObjects="1" showGuides="1">
      <p:cViewPr varScale="1">
        <p:scale>
          <a:sx n="129" d="100"/>
          <a:sy n="129" d="100"/>
        </p:scale>
        <p:origin x="867" y="86"/>
      </p:cViewPr>
      <p:guideLst/>
    </p:cSldViewPr>
  </p:slideViewPr>
  <p:notesTextViewPr>
    <p:cViewPr>
      <p:scale>
        <a:sx n="1" d="1"/>
        <a:sy n="1" d="1"/>
      </p:scale>
      <p:origin x="0" y="0"/>
    </p:cViewPr>
  </p:notesTextViewPr>
  <p:sorterViewPr>
    <p:cViewPr varScale="1">
      <p:scale>
        <a:sx n="1" d="1"/>
        <a:sy n="1" d="1"/>
      </p:scale>
      <p:origin x="0" y="-30699"/>
    </p:cViewPr>
  </p:sorterViewPr>
  <p:notesViewPr>
    <p:cSldViewPr snapToGrid="0" snapToObjects="1">
      <p:cViewPr varScale="1">
        <p:scale>
          <a:sx n="108" d="100"/>
          <a:sy n="108" d="100"/>
        </p:scale>
        <p:origin x="3168"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handoutMaster" Target="handoutMasters/handout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7FFDF7BDF535A254/Dokumendid/development/60t%20siirdetegur/teljebaasi%20graaf.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Lubatud täismass summaarse teljebaasi korral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437136171640261E-2"/>
          <c:y val="0.10629905860272004"/>
          <c:w val="0.91884137144099476"/>
          <c:h val="0.82571000715198628"/>
        </c:manualLayout>
      </c:layout>
      <c:scatterChart>
        <c:scatterStyle val="lineMarker"/>
        <c:varyColors val="0"/>
        <c:ser>
          <c:idx val="0"/>
          <c:order val="0"/>
          <c:tx>
            <c:strRef>
              <c:f>Sheet3!$B$1</c:f>
              <c:strCache>
                <c:ptCount val="1"/>
                <c:pt idx="0">
                  <c:v>täismass</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xVal>
            <c:numRef>
              <c:f>Sheet3!$A$3:$A$23</c:f>
              <c:numCache>
                <c:formatCode>General</c:formatCode>
                <c:ptCount val="21"/>
                <c:pt idx="0">
                  <c:v>8</c:v>
                </c:pt>
                <c:pt idx="1">
                  <c:v>9</c:v>
                </c:pt>
                <c:pt idx="2">
                  <c:v>10</c:v>
                </c:pt>
                <c:pt idx="3">
                  <c:v>10.199999999999999</c:v>
                </c:pt>
                <c:pt idx="4">
                  <c:v>11</c:v>
                </c:pt>
                <c:pt idx="5">
                  <c:v>12</c:v>
                </c:pt>
                <c:pt idx="6">
                  <c:v>13</c:v>
                </c:pt>
                <c:pt idx="7">
                  <c:v>14</c:v>
                </c:pt>
                <c:pt idx="8">
                  <c:v>15</c:v>
                </c:pt>
                <c:pt idx="9">
                  <c:v>16</c:v>
                </c:pt>
                <c:pt idx="10">
                  <c:v>17</c:v>
                </c:pt>
                <c:pt idx="11">
                  <c:v>18</c:v>
                </c:pt>
                <c:pt idx="12">
                  <c:v>19</c:v>
                </c:pt>
                <c:pt idx="13">
                  <c:v>19.3</c:v>
                </c:pt>
                <c:pt idx="14">
                  <c:v>19.600000000000001</c:v>
                </c:pt>
                <c:pt idx="15">
                  <c:v>20</c:v>
                </c:pt>
                <c:pt idx="16">
                  <c:v>20.2</c:v>
                </c:pt>
                <c:pt idx="17">
                  <c:v>21</c:v>
                </c:pt>
                <c:pt idx="18">
                  <c:v>22</c:v>
                </c:pt>
                <c:pt idx="19">
                  <c:v>23</c:v>
                </c:pt>
                <c:pt idx="20">
                  <c:v>24</c:v>
                </c:pt>
              </c:numCache>
            </c:numRef>
          </c:xVal>
          <c:yVal>
            <c:numRef>
              <c:f>Sheet3!$B$3:$B$23</c:f>
              <c:numCache>
                <c:formatCode>General</c:formatCode>
                <c:ptCount val="21"/>
                <c:pt idx="0">
                  <c:v>32</c:v>
                </c:pt>
                <c:pt idx="1">
                  <c:v>36</c:v>
                </c:pt>
                <c:pt idx="2">
                  <c:v>40</c:v>
                </c:pt>
                <c:pt idx="3">
                  <c:v>40.799999999999997</c:v>
                </c:pt>
                <c:pt idx="4">
                  <c:v>44</c:v>
                </c:pt>
                <c:pt idx="5">
                  <c:v>48</c:v>
                </c:pt>
                <c:pt idx="6">
                  <c:v>50</c:v>
                </c:pt>
                <c:pt idx="7">
                  <c:v>52</c:v>
                </c:pt>
                <c:pt idx="8">
                  <c:v>54</c:v>
                </c:pt>
                <c:pt idx="9">
                  <c:v>56</c:v>
                </c:pt>
                <c:pt idx="10">
                  <c:v>58</c:v>
                </c:pt>
                <c:pt idx="11">
                  <c:v>60</c:v>
                </c:pt>
                <c:pt idx="12">
                  <c:v>60</c:v>
                </c:pt>
                <c:pt idx="13">
                  <c:v>60</c:v>
                </c:pt>
                <c:pt idx="14">
                  <c:v>60</c:v>
                </c:pt>
                <c:pt idx="15">
                  <c:v>60</c:v>
                </c:pt>
                <c:pt idx="16">
                  <c:v>60</c:v>
                </c:pt>
                <c:pt idx="17">
                  <c:v>60</c:v>
                </c:pt>
                <c:pt idx="18">
                  <c:v>60</c:v>
                </c:pt>
                <c:pt idx="19">
                  <c:v>60</c:v>
                </c:pt>
                <c:pt idx="20">
                  <c:v>60</c:v>
                </c:pt>
              </c:numCache>
            </c:numRef>
          </c:yVal>
          <c:smooth val="0"/>
          <c:extLst>
            <c:ext xmlns:c16="http://schemas.microsoft.com/office/drawing/2014/chart" uri="{C3380CC4-5D6E-409C-BE32-E72D297353CC}">
              <c16:uniqueId val="{00000000-2391-4A55-AC96-D927495DAEE5}"/>
            </c:ext>
          </c:extLst>
        </c:ser>
        <c:ser>
          <c:idx val="1"/>
          <c:order val="1"/>
          <c:tx>
            <c:strRef>
              <c:f>Sheet3!$C$1</c:f>
              <c:strCache>
                <c:ptCount val="1"/>
                <c:pt idx="0">
                  <c:v>Soome</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Sheet3!$A$3:$A$23</c:f>
              <c:numCache>
                <c:formatCode>General</c:formatCode>
                <c:ptCount val="21"/>
                <c:pt idx="0">
                  <c:v>8</c:v>
                </c:pt>
                <c:pt idx="1">
                  <c:v>9</c:v>
                </c:pt>
                <c:pt idx="2">
                  <c:v>10</c:v>
                </c:pt>
                <c:pt idx="3">
                  <c:v>10.199999999999999</c:v>
                </c:pt>
                <c:pt idx="4">
                  <c:v>11</c:v>
                </c:pt>
                <c:pt idx="5">
                  <c:v>12</c:v>
                </c:pt>
                <c:pt idx="6">
                  <c:v>13</c:v>
                </c:pt>
                <c:pt idx="7">
                  <c:v>14</c:v>
                </c:pt>
                <c:pt idx="8">
                  <c:v>15</c:v>
                </c:pt>
                <c:pt idx="9">
                  <c:v>16</c:v>
                </c:pt>
                <c:pt idx="10">
                  <c:v>17</c:v>
                </c:pt>
                <c:pt idx="11">
                  <c:v>18</c:v>
                </c:pt>
                <c:pt idx="12">
                  <c:v>19</c:v>
                </c:pt>
                <c:pt idx="13">
                  <c:v>19.3</c:v>
                </c:pt>
                <c:pt idx="14">
                  <c:v>19.600000000000001</c:v>
                </c:pt>
                <c:pt idx="15">
                  <c:v>20</c:v>
                </c:pt>
                <c:pt idx="16">
                  <c:v>20.2</c:v>
                </c:pt>
                <c:pt idx="17">
                  <c:v>21</c:v>
                </c:pt>
                <c:pt idx="18">
                  <c:v>22</c:v>
                </c:pt>
                <c:pt idx="19">
                  <c:v>23</c:v>
                </c:pt>
                <c:pt idx="20">
                  <c:v>24</c:v>
                </c:pt>
              </c:numCache>
            </c:numRef>
          </c:xVal>
          <c:yVal>
            <c:numRef>
              <c:f>Sheet3!$C$3:$C$23</c:f>
              <c:numCache>
                <c:formatCode>General</c:formatCode>
                <c:ptCount val="21"/>
                <c:pt idx="0">
                  <c:v>39.840000000000003</c:v>
                </c:pt>
                <c:pt idx="1">
                  <c:v>43.04</c:v>
                </c:pt>
                <c:pt idx="2">
                  <c:v>46.24</c:v>
                </c:pt>
                <c:pt idx="3">
                  <c:v>46.88</c:v>
                </c:pt>
                <c:pt idx="4">
                  <c:v>49.440000000000005</c:v>
                </c:pt>
                <c:pt idx="5">
                  <c:v>52.640000000000008</c:v>
                </c:pt>
                <c:pt idx="6">
                  <c:v>55.84</c:v>
                </c:pt>
                <c:pt idx="7">
                  <c:v>59.040000000000006</c:v>
                </c:pt>
                <c:pt idx="8">
                  <c:v>62.24</c:v>
                </c:pt>
                <c:pt idx="9">
                  <c:v>65.44</c:v>
                </c:pt>
                <c:pt idx="10">
                  <c:v>68.64</c:v>
                </c:pt>
                <c:pt idx="11">
                  <c:v>71.84</c:v>
                </c:pt>
                <c:pt idx="12">
                  <c:v>75.040000000000006</c:v>
                </c:pt>
                <c:pt idx="13">
                  <c:v>76</c:v>
                </c:pt>
                <c:pt idx="14">
                  <c:v>76</c:v>
                </c:pt>
                <c:pt idx="15">
                  <c:v>76</c:v>
                </c:pt>
                <c:pt idx="16">
                  <c:v>76</c:v>
                </c:pt>
                <c:pt idx="17">
                  <c:v>76</c:v>
                </c:pt>
                <c:pt idx="18">
                  <c:v>76</c:v>
                </c:pt>
                <c:pt idx="19">
                  <c:v>76</c:v>
                </c:pt>
                <c:pt idx="20">
                  <c:v>76</c:v>
                </c:pt>
              </c:numCache>
            </c:numRef>
          </c:yVal>
          <c:smooth val="0"/>
          <c:extLst>
            <c:ext xmlns:c16="http://schemas.microsoft.com/office/drawing/2014/chart" uri="{C3380CC4-5D6E-409C-BE32-E72D297353CC}">
              <c16:uniqueId val="{00000001-2391-4A55-AC96-D927495DAEE5}"/>
            </c:ext>
          </c:extLst>
        </c:ser>
        <c:ser>
          <c:idx val="2"/>
          <c:order val="2"/>
          <c:tx>
            <c:v>Rootsi BK74</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Sheet3!$A$2:$A$23</c:f>
              <c:numCache>
                <c:formatCode>General</c:formatCode>
                <c:ptCount val="22"/>
                <c:pt idx="0">
                  <c:v>7.8</c:v>
                </c:pt>
                <c:pt idx="1">
                  <c:v>8</c:v>
                </c:pt>
                <c:pt idx="2">
                  <c:v>9</c:v>
                </c:pt>
                <c:pt idx="3">
                  <c:v>10</c:v>
                </c:pt>
                <c:pt idx="4">
                  <c:v>10.199999999999999</c:v>
                </c:pt>
                <c:pt idx="5">
                  <c:v>11</c:v>
                </c:pt>
                <c:pt idx="6">
                  <c:v>12</c:v>
                </c:pt>
                <c:pt idx="7">
                  <c:v>13</c:v>
                </c:pt>
                <c:pt idx="8">
                  <c:v>14</c:v>
                </c:pt>
                <c:pt idx="9">
                  <c:v>15</c:v>
                </c:pt>
                <c:pt idx="10">
                  <c:v>16</c:v>
                </c:pt>
                <c:pt idx="11">
                  <c:v>17</c:v>
                </c:pt>
                <c:pt idx="12">
                  <c:v>18</c:v>
                </c:pt>
                <c:pt idx="13">
                  <c:v>19</c:v>
                </c:pt>
                <c:pt idx="14">
                  <c:v>19.3</c:v>
                </c:pt>
                <c:pt idx="15">
                  <c:v>19.600000000000001</c:v>
                </c:pt>
                <c:pt idx="16">
                  <c:v>20</c:v>
                </c:pt>
                <c:pt idx="17">
                  <c:v>20.2</c:v>
                </c:pt>
                <c:pt idx="18">
                  <c:v>21</c:v>
                </c:pt>
                <c:pt idx="19">
                  <c:v>22</c:v>
                </c:pt>
                <c:pt idx="20">
                  <c:v>23</c:v>
                </c:pt>
                <c:pt idx="21">
                  <c:v>24</c:v>
                </c:pt>
              </c:numCache>
            </c:numRef>
          </c:xVal>
          <c:yVal>
            <c:numRef>
              <c:f>Sheet3!$D$2:$D$23</c:f>
              <c:numCache>
                <c:formatCode>General</c:formatCode>
                <c:ptCount val="22"/>
                <c:pt idx="0">
                  <c:v>38</c:v>
                </c:pt>
                <c:pt idx="1">
                  <c:v>39</c:v>
                </c:pt>
                <c:pt idx="2">
                  <c:v>44</c:v>
                </c:pt>
                <c:pt idx="3">
                  <c:v>49</c:v>
                </c:pt>
                <c:pt idx="4">
                  <c:v>50</c:v>
                </c:pt>
                <c:pt idx="5">
                  <c:v>51.92</c:v>
                </c:pt>
                <c:pt idx="6">
                  <c:v>54.32</c:v>
                </c:pt>
                <c:pt idx="7">
                  <c:v>56.72</c:v>
                </c:pt>
                <c:pt idx="8">
                  <c:v>59.120000000000005</c:v>
                </c:pt>
                <c:pt idx="9">
                  <c:v>61.52</c:v>
                </c:pt>
                <c:pt idx="10">
                  <c:v>63.92</c:v>
                </c:pt>
                <c:pt idx="11">
                  <c:v>66.319999999999993</c:v>
                </c:pt>
                <c:pt idx="12">
                  <c:v>68.72</c:v>
                </c:pt>
                <c:pt idx="13">
                  <c:v>71.12</c:v>
                </c:pt>
                <c:pt idx="14">
                  <c:v>71.84</c:v>
                </c:pt>
                <c:pt idx="15">
                  <c:v>72.56</c:v>
                </c:pt>
                <c:pt idx="16">
                  <c:v>73.52</c:v>
                </c:pt>
                <c:pt idx="17">
                  <c:v>74</c:v>
                </c:pt>
                <c:pt idx="18">
                  <c:v>74</c:v>
                </c:pt>
                <c:pt idx="19">
                  <c:v>74</c:v>
                </c:pt>
                <c:pt idx="20">
                  <c:v>74</c:v>
                </c:pt>
                <c:pt idx="21">
                  <c:v>74</c:v>
                </c:pt>
              </c:numCache>
            </c:numRef>
          </c:yVal>
          <c:smooth val="0"/>
          <c:extLst>
            <c:ext xmlns:c16="http://schemas.microsoft.com/office/drawing/2014/chart" uri="{C3380CC4-5D6E-409C-BE32-E72D297353CC}">
              <c16:uniqueId val="{00000002-2391-4A55-AC96-D927495DAEE5}"/>
            </c:ext>
          </c:extLst>
        </c:ser>
        <c:dLbls>
          <c:showLegendKey val="0"/>
          <c:showVal val="0"/>
          <c:showCatName val="0"/>
          <c:showSerName val="0"/>
          <c:showPercent val="0"/>
          <c:showBubbleSize val="0"/>
        </c:dLbls>
        <c:axId val="137431808"/>
        <c:axId val="916600400"/>
      </c:scatterChart>
      <c:valAx>
        <c:axId val="137431808"/>
        <c:scaling>
          <c:orientation val="minMax"/>
          <c:max val="24"/>
          <c:min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Summaarne teljebaas (autorongi esimese ja viimase telje vahekaugus meetrites)</a:t>
                </a:r>
              </a:p>
            </c:rich>
          </c:tx>
          <c:layout>
            <c:manualLayout>
              <c:xMode val="edge"/>
              <c:yMode val="edge"/>
              <c:x val="0.28614015391097203"/>
              <c:y val="0.964718987998719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6600400"/>
        <c:crosses val="autoZero"/>
        <c:crossBetween val="midCat"/>
        <c:majorUnit val="1"/>
      </c:valAx>
      <c:valAx>
        <c:axId val="916600400"/>
        <c:scaling>
          <c:orientation val="minMax"/>
          <c:max val="76"/>
          <c:min val="4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Lubatud täismass (tonni)</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431808"/>
        <c:crosses val="autoZero"/>
        <c:crossBetween val="midCat"/>
        <c:majorUnit val="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0.27941</cdr:x>
      <cdr:y>0.82846</cdr:y>
    </cdr:from>
    <cdr:to>
      <cdr:x>0.5697</cdr:x>
      <cdr:y>0.82956</cdr:y>
    </cdr:to>
    <cdr:cxnSp macro="">
      <cdr:nvCxnSpPr>
        <cdr:cNvPr id="5" name="Straight Connector 4">
          <a:extLst xmlns:a="http://schemas.openxmlformats.org/drawingml/2006/main">
            <a:ext uri="{FF2B5EF4-FFF2-40B4-BE49-F238E27FC236}">
              <a16:creationId xmlns:a16="http://schemas.microsoft.com/office/drawing/2014/main" id="{748E9D00-F8EF-536D-892C-18564337982A}"/>
            </a:ext>
          </a:extLst>
        </cdr:cNvPr>
        <cdr:cNvCxnSpPr/>
      </cdr:nvCxnSpPr>
      <cdr:spPr>
        <a:xfrm xmlns:a="http://schemas.openxmlformats.org/drawingml/2006/main" flipV="1">
          <a:off x="2421305" y="5210296"/>
          <a:ext cx="2515555" cy="6918"/>
        </a:xfrm>
        <a:prstGeom xmlns:a="http://schemas.openxmlformats.org/drawingml/2006/main" prst="line">
          <a:avLst/>
        </a:prstGeom>
        <a:ln xmlns:a="http://schemas.openxmlformats.org/drawingml/2006/main" w="127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0.28027</cdr:x>
      <cdr:y>0.84494</cdr:y>
    </cdr:from>
    <cdr:to>
      <cdr:x>0.38806</cdr:x>
      <cdr:y>0.91657</cdr:y>
    </cdr:to>
    <cdr:sp macro="" textlink="">
      <cdr:nvSpPr>
        <cdr:cNvPr id="17" name="TextBox 16">
          <a:extLst xmlns:a="http://schemas.openxmlformats.org/drawingml/2006/main">
            <a:ext uri="{FF2B5EF4-FFF2-40B4-BE49-F238E27FC236}">
              <a16:creationId xmlns:a16="http://schemas.microsoft.com/office/drawing/2014/main" id="{306E07DF-1C66-D458-15C7-D434A889194E}"/>
            </a:ext>
          </a:extLst>
        </cdr:cNvPr>
        <cdr:cNvSpPr txBox="1"/>
      </cdr:nvSpPr>
      <cdr:spPr>
        <a:xfrm xmlns:a="http://schemas.openxmlformats.org/drawingml/2006/main">
          <a:off x="2428723" y="5313948"/>
          <a:ext cx="934072" cy="4504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a:t>6-teljeline paarisratastega - kuni 48 tonni</a:t>
          </a:r>
        </a:p>
        <a:p xmlns:a="http://schemas.openxmlformats.org/drawingml/2006/main">
          <a:r>
            <a:rPr lang="en-US" sz="1000" baseline="0"/>
            <a:t>pikkus kuni 18,75 meetrit</a:t>
          </a:r>
          <a:endParaRPr lang="en-US" sz="1100"/>
        </a:p>
      </cdr:txBody>
    </cdr:sp>
  </cdr:relSizeAnchor>
  <cdr:relSizeAnchor xmlns:cdr="http://schemas.openxmlformats.org/drawingml/2006/chartDrawing">
    <cdr:from>
      <cdr:x>0.365</cdr:x>
      <cdr:y>0.73481</cdr:y>
    </cdr:from>
    <cdr:to>
      <cdr:x>0.47279</cdr:x>
      <cdr:y>0.81016</cdr:y>
    </cdr:to>
    <cdr:sp macro="" textlink="">
      <cdr:nvSpPr>
        <cdr:cNvPr id="21" name="TextBox 20">
          <a:extLst xmlns:a="http://schemas.openxmlformats.org/drawingml/2006/main">
            <a:ext uri="{FF2B5EF4-FFF2-40B4-BE49-F238E27FC236}">
              <a16:creationId xmlns:a16="http://schemas.microsoft.com/office/drawing/2014/main" id="{021D85BD-40F0-50F2-19A7-A30D17093CB1}"/>
            </a:ext>
          </a:extLst>
        </cdr:cNvPr>
        <cdr:cNvSpPr txBox="1"/>
      </cdr:nvSpPr>
      <cdr:spPr>
        <a:xfrm xmlns:a="http://schemas.openxmlformats.org/drawingml/2006/main">
          <a:off x="3162963" y="4621351"/>
          <a:ext cx="934071" cy="47388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a:t>7-teljeline paarisratastega</a:t>
          </a:r>
        </a:p>
        <a:p xmlns:a="http://schemas.openxmlformats.org/drawingml/2006/main">
          <a:r>
            <a:rPr lang="en-US" sz="1000"/>
            <a:t>kuni 52 tonni</a:t>
          </a:r>
        </a:p>
        <a:p xmlns:a="http://schemas.openxmlformats.org/drawingml/2006/main">
          <a:r>
            <a:rPr lang="en-US" sz="1000"/>
            <a:t>pikkus kuni 18,75 m</a:t>
          </a:r>
        </a:p>
      </cdr:txBody>
    </cdr:sp>
  </cdr:relSizeAnchor>
  <cdr:relSizeAnchor xmlns:cdr="http://schemas.openxmlformats.org/drawingml/2006/chartDrawing">
    <cdr:from>
      <cdr:x>0.54551</cdr:x>
      <cdr:y>0.57074</cdr:y>
    </cdr:from>
    <cdr:to>
      <cdr:x>0.6533</cdr:x>
      <cdr:y>0.76963</cdr:y>
    </cdr:to>
    <cdr:sp macro="" textlink="">
      <cdr:nvSpPr>
        <cdr:cNvPr id="22" name="TextBox 21">
          <a:extLst xmlns:a="http://schemas.openxmlformats.org/drawingml/2006/main">
            <a:ext uri="{FF2B5EF4-FFF2-40B4-BE49-F238E27FC236}">
              <a16:creationId xmlns:a16="http://schemas.microsoft.com/office/drawing/2014/main" id="{D8F1EB05-E1B5-1A96-F9F2-450F3625D766}"/>
            </a:ext>
          </a:extLst>
        </cdr:cNvPr>
        <cdr:cNvSpPr txBox="1"/>
      </cdr:nvSpPr>
      <cdr:spPr>
        <a:xfrm xmlns:a="http://schemas.openxmlformats.org/drawingml/2006/main">
          <a:off x="4727203" y="3589490"/>
          <a:ext cx="934072" cy="12508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000"/>
            <a:t>8-teljeline</a:t>
          </a:r>
        </a:p>
        <a:p xmlns:a="http://schemas.openxmlformats.org/drawingml/2006/main">
          <a:r>
            <a:rPr lang="en-US" sz="1000"/>
            <a:t>paarisratastega</a:t>
          </a:r>
        </a:p>
        <a:p xmlns:a="http://schemas.openxmlformats.org/drawingml/2006/main">
          <a:r>
            <a:rPr lang="en-US" sz="1000"/>
            <a:t>kuni 60 tonni</a:t>
          </a:r>
        </a:p>
        <a:p xmlns:a="http://schemas.openxmlformats.org/drawingml/2006/main">
          <a:r>
            <a:rPr lang="en-US" sz="1000"/>
            <a:t>teljebaas</a:t>
          </a:r>
          <a:r>
            <a:rPr lang="en-US" sz="1000" baseline="0"/>
            <a:t> kuni 19 m</a:t>
          </a:r>
        </a:p>
        <a:p xmlns:a="http://schemas.openxmlformats.org/drawingml/2006/main">
          <a:r>
            <a:rPr lang="en-US" sz="1000" baseline="0"/>
            <a:t>pikkus kuni 20,75 m</a:t>
          </a:r>
          <a:endParaRPr lang="en-US" sz="1000"/>
        </a:p>
      </cdr:txBody>
    </cdr:sp>
  </cdr:relSizeAnchor>
  <cdr:relSizeAnchor xmlns:cdr="http://schemas.openxmlformats.org/drawingml/2006/chartDrawing">
    <cdr:from>
      <cdr:x>0.56988</cdr:x>
      <cdr:y>0.72519</cdr:y>
    </cdr:from>
    <cdr:to>
      <cdr:x>0.57008</cdr:x>
      <cdr:y>0.93132</cdr:y>
    </cdr:to>
    <cdr:cxnSp macro="">
      <cdr:nvCxnSpPr>
        <cdr:cNvPr id="24" name="Straight Connector 23">
          <a:extLst xmlns:a="http://schemas.openxmlformats.org/drawingml/2006/main">
            <a:ext uri="{FF2B5EF4-FFF2-40B4-BE49-F238E27FC236}">
              <a16:creationId xmlns:a16="http://schemas.microsoft.com/office/drawing/2014/main" id="{05AB5D41-4740-57E9-F0E9-C64D085B5242}"/>
            </a:ext>
          </a:extLst>
        </cdr:cNvPr>
        <cdr:cNvCxnSpPr/>
      </cdr:nvCxnSpPr>
      <cdr:spPr>
        <a:xfrm xmlns:a="http://schemas.openxmlformats.org/drawingml/2006/main" flipH="1">
          <a:off x="4935054" y="4558886"/>
          <a:ext cx="1726" cy="129588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0.77797</cdr:x>
      <cdr:y>0.55997</cdr:y>
    </cdr:from>
    <cdr:to>
      <cdr:x>0.88575</cdr:x>
      <cdr:y>0.70556</cdr:y>
    </cdr:to>
    <cdr:sp macro="" textlink="">
      <cdr:nvSpPr>
        <cdr:cNvPr id="34" name="TextBox 33">
          <a:extLst xmlns:a="http://schemas.openxmlformats.org/drawingml/2006/main">
            <a:ext uri="{FF2B5EF4-FFF2-40B4-BE49-F238E27FC236}">
              <a16:creationId xmlns:a16="http://schemas.microsoft.com/office/drawing/2014/main" id="{3EC95374-5A42-7A19-AD4D-DEEB870AB736}"/>
            </a:ext>
          </a:extLst>
        </cdr:cNvPr>
        <cdr:cNvSpPr txBox="1"/>
      </cdr:nvSpPr>
      <cdr:spPr>
        <a:xfrm xmlns:a="http://schemas.openxmlformats.org/drawingml/2006/main">
          <a:off x="6741654" y="3521739"/>
          <a:ext cx="933985" cy="9156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a:t>8- ja enamateljeline EMS</a:t>
          </a:r>
        </a:p>
        <a:p xmlns:a="http://schemas.openxmlformats.org/drawingml/2006/main">
          <a:r>
            <a:rPr lang="en-US" sz="1000"/>
            <a:t>kuni 60 t</a:t>
          </a:r>
        </a:p>
        <a:p xmlns:a="http://schemas.openxmlformats.org/drawingml/2006/main">
          <a:r>
            <a:rPr lang="en-US" sz="1000"/>
            <a:t>standardsed moodulid</a:t>
          </a:r>
        </a:p>
        <a:p xmlns:a="http://schemas.openxmlformats.org/drawingml/2006/main">
          <a:r>
            <a:rPr lang="en-US" sz="1000"/>
            <a:t>teljebaas vähemalt 20 m</a:t>
          </a:r>
        </a:p>
        <a:p xmlns:a="http://schemas.openxmlformats.org/drawingml/2006/main">
          <a:r>
            <a:rPr lang="en-US" sz="1000"/>
            <a:t>pikkus kuni 25,25 m</a:t>
          </a:r>
        </a:p>
      </cdr:txBody>
    </cdr:sp>
  </cdr:relSizeAnchor>
  <cdr:relSizeAnchor xmlns:cdr="http://schemas.openxmlformats.org/drawingml/2006/chartDrawing">
    <cdr:from>
      <cdr:x>0.39812</cdr:x>
      <cdr:y>0.72409</cdr:y>
    </cdr:from>
    <cdr:to>
      <cdr:x>0.68602</cdr:x>
      <cdr:y>0.72536</cdr:y>
    </cdr:to>
    <cdr:cxnSp macro="">
      <cdr:nvCxnSpPr>
        <cdr:cNvPr id="15" name="Straight Connector 14">
          <a:extLst xmlns:a="http://schemas.openxmlformats.org/drawingml/2006/main">
            <a:ext uri="{FF2B5EF4-FFF2-40B4-BE49-F238E27FC236}">
              <a16:creationId xmlns:a16="http://schemas.microsoft.com/office/drawing/2014/main" id="{719E2AF3-37F1-C9E7-2F90-81045072C1DB}"/>
            </a:ext>
          </a:extLst>
        </cdr:cNvPr>
        <cdr:cNvCxnSpPr/>
      </cdr:nvCxnSpPr>
      <cdr:spPr>
        <a:xfrm xmlns:a="http://schemas.openxmlformats.org/drawingml/2006/main">
          <a:off x="3447636" y="4551984"/>
          <a:ext cx="2493169" cy="7992"/>
        </a:xfrm>
        <a:prstGeom xmlns:a="http://schemas.openxmlformats.org/drawingml/2006/main" prst="line">
          <a:avLst/>
        </a:prstGeom>
        <a:ln xmlns:a="http://schemas.openxmlformats.org/drawingml/2006/main" w="127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0.55375</cdr:x>
      <cdr:y>0.09492</cdr:y>
    </cdr:from>
    <cdr:to>
      <cdr:x>0.65927</cdr:x>
      <cdr:y>0.24031</cdr:y>
    </cdr:to>
    <cdr:sp macro="" textlink="">
      <cdr:nvSpPr>
        <cdr:cNvPr id="25" name="TextBox 24">
          <a:extLst xmlns:a="http://schemas.openxmlformats.org/drawingml/2006/main">
            <a:ext uri="{FF2B5EF4-FFF2-40B4-BE49-F238E27FC236}">
              <a16:creationId xmlns:a16="http://schemas.microsoft.com/office/drawing/2014/main" id="{42E18DA5-CDEA-ADE3-0BA6-85EFD862AC09}"/>
            </a:ext>
          </a:extLst>
        </cdr:cNvPr>
        <cdr:cNvSpPr txBox="1"/>
      </cdr:nvSpPr>
      <cdr:spPr>
        <a:xfrm xmlns:a="http://schemas.openxmlformats.org/drawingml/2006/main">
          <a:off x="4798623" y="59697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Soome reegel</a:t>
          </a:r>
        </a:p>
      </cdr:txBody>
    </cdr:sp>
  </cdr:relSizeAnchor>
  <cdr:relSizeAnchor xmlns:cdr="http://schemas.openxmlformats.org/drawingml/2006/chartDrawing">
    <cdr:from>
      <cdr:x>0.62643</cdr:x>
      <cdr:y>0.46991</cdr:y>
    </cdr:from>
    <cdr:to>
      <cdr:x>0.73195</cdr:x>
      <cdr:y>0.6153</cdr:y>
    </cdr:to>
    <cdr:sp macro="" textlink="">
      <cdr:nvSpPr>
        <cdr:cNvPr id="26" name="TextBox 25">
          <a:extLst xmlns:a="http://schemas.openxmlformats.org/drawingml/2006/main">
            <a:ext uri="{FF2B5EF4-FFF2-40B4-BE49-F238E27FC236}">
              <a16:creationId xmlns:a16="http://schemas.microsoft.com/office/drawing/2014/main" id="{C3B80ADD-178D-6789-4361-7ADD4C955561}"/>
            </a:ext>
          </a:extLst>
        </cdr:cNvPr>
        <cdr:cNvSpPr txBox="1"/>
      </cdr:nvSpPr>
      <cdr:spPr>
        <a:xfrm xmlns:a="http://schemas.openxmlformats.org/drawingml/2006/main">
          <a:off x="5422424" y="2952504"/>
          <a:ext cx="913387" cy="9135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Eesti: </a:t>
          </a:r>
          <a:r>
            <a:rPr lang="en-US" sz="1100" dirty="0" err="1"/>
            <a:t>järgib</a:t>
          </a:r>
          <a:r>
            <a:rPr lang="en-US" sz="1100" dirty="0"/>
            <a:t> </a:t>
          </a:r>
          <a:r>
            <a:rPr lang="en-US" sz="1100" dirty="0" err="1"/>
            <a:t>Rootsi</a:t>
          </a:r>
          <a:r>
            <a:rPr lang="en-US" sz="1100" dirty="0"/>
            <a:t> BK1 </a:t>
          </a:r>
          <a:r>
            <a:rPr lang="en-US" sz="1100" dirty="0" err="1"/>
            <a:t>teedevõrgu</a:t>
          </a:r>
          <a:r>
            <a:rPr lang="en-US" sz="1100" dirty="0"/>
            <a:t> </a:t>
          </a:r>
          <a:r>
            <a:rPr lang="en-US" sz="1100" dirty="0" err="1"/>
            <a:t>reeglit</a:t>
          </a:r>
          <a:endParaRPr lang="en-US" sz="1100" dirty="0"/>
        </a:p>
      </cdr:txBody>
    </cdr:sp>
  </cdr:relSizeAnchor>
  <cdr:relSizeAnchor xmlns:cdr="http://schemas.openxmlformats.org/drawingml/2006/chartDrawing">
    <cdr:from>
      <cdr:x>0.77622</cdr:x>
      <cdr:y>0.14933</cdr:y>
    </cdr:from>
    <cdr:to>
      <cdr:x>0.88174</cdr:x>
      <cdr:y>0.29473</cdr:y>
    </cdr:to>
    <cdr:sp macro="" textlink="">
      <cdr:nvSpPr>
        <cdr:cNvPr id="27" name="TextBox 26">
          <a:extLst xmlns:a="http://schemas.openxmlformats.org/drawingml/2006/main">
            <a:ext uri="{FF2B5EF4-FFF2-40B4-BE49-F238E27FC236}">
              <a16:creationId xmlns:a16="http://schemas.microsoft.com/office/drawing/2014/main" id="{F9301BFA-8B09-CA34-8D1F-F88659C928E9}"/>
            </a:ext>
          </a:extLst>
        </cdr:cNvPr>
        <cdr:cNvSpPr txBox="1"/>
      </cdr:nvSpPr>
      <cdr:spPr>
        <a:xfrm xmlns:a="http://schemas.openxmlformats.org/drawingml/2006/main">
          <a:off x="6726437" y="93919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Rootsi: BK74</a:t>
          </a:r>
        </a:p>
      </cdr:txBody>
    </cdr:sp>
  </cdr:relSizeAnchor>
  <cdr:relSizeAnchor xmlns:cdr="http://schemas.openxmlformats.org/drawingml/2006/chartDrawing">
    <cdr:from>
      <cdr:x>0.74232</cdr:x>
      <cdr:y>0.51882</cdr:y>
    </cdr:from>
    <cdr:to>
      <cdr:x>0.74306</cdr:x>
      <cdr:y>0.93249</cdr:y>
    </cdr:to>
    <cdr:cxnSp macro="">
      <cdr:nvCxnSpPr>
        <cdr:cNvPr id="8" name="Straight Connector 7">
          <a:extLst xmlns:a="http://schemas.openxmlformats.org/drawingml/2006/main">
            <a:ext uri="{FF2B5EF4-FFF2-40B4-BE49-F238E27FC236}">
              <a16:creationId xmlns:a16="http://schemas.microsoft.com/office/drawing/2014/main" id="{F61A79DF-00D5-5F0E-9A90-74EFF0248532}"/>
            </a:ext>
          </a:extLst>
        </cdr:cNvPr>
        <cdr:cNvCxnSpPr/>
      </cdr:nvCxnSpPr>
      <cdr:spPr>
        <a:xfrm xmlns:a="http://schemas.openxmlformats.org/drawingml/2006/main">
          <a:off x="6428344" y="3261591"/>
          <a:ext cx="6416" cy="2600511"/>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0.7428</cdr:x>
      <cdr:y>0.72603</cdr:y>
    </cdr:from>
    <cdr:to>
      <cdr:x>0.97225</cdr:x>
      <cdr:y>0.72642</cdr:y>
    </cdr:to>
    <cdr:cxnSp macro="">
      <cdr:nvCxnSpPr>
        <cdr:cNvPr id="3" name="Straight Connector 2">
          <a:extLst xmlns:a="http://schemas.openxmlformats.org/drawingml/2006/main">
            <a:ext uri="{FF2B5EF4-FFF2-40B4-BE49-F238E27FC236}">
              <a16:creationId xmlns:a16="http://schemas.microsoft.com/office/drawing/2014/main" id="{59628484-5A6D-4B6B-0DF8-B1D742085308}"/>
            </a:ext>
          </a:extLst>
        </cdr:cNvPr>
        <cdr:cNvCxnSpPr/>
      </cdr:nvCxnSpPr>
      <cdr:spPr>
        <a:xfrm xmlns:a="http://schemas.openxmlformats.org/drawingml/2006/main" flipV="1">
          <a:off x="6432468" y="4564188"/>
          <a:ext cx="1987035" cy="245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0.7771</cdr:x>
      <cdr:y>0.75636</cdr:y>
    </cdr:from>
    <cdr:to>
      <cdr:x>0.88262</cdr:x>
      <cdr:y>0.90175</cdr:y>
    </cdr:to>
    <cdr:sp macro="" textlink="">
      <cdr:nvSpPr>
        <cdr:cNvPr id="6" name="TextBox 5">
          <a:extLst xmlns:a="http://schemas.openxmlformats.org/drawingml/2006/main">
            <a:ext uri="{FF2B5EF4-FFF2-40B4-BE49-F238E27FC236}">
              <a16:creationId xmlns:a16="http://schemas.microsoft.com/office/drawing/2014/main" id="{649AACE3-55F0-D9C6-310F-6D3EFCD86715}"/>
            </a:ext>
          </a:extLst>
        </cdr:cNvPr>
        <cdr:cNvSpPr txBox="1"/>
      </cdr:nvSpPr>
      <cdr:spPr>
        <a:xfrm xmlns:a="http://schemas.openxmlformats.org/drawingml/2006/main">
          <a:off x="6734060" y="4756843"/>
          <a:ext cx="914400" cy="9143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a:t>7- te</a:t>
          </a:r>
          <a:r>
            <a:rPr lang="en-US" sz="1000" baseline="0"/>
            <a:t>ljeline EMS</a:t>
          </a:r>
        </a:p>
        <a:p xmlns:a="http://schemas.openxmlformats.org/drawingml/2006/main">
          <a:r>
            <a:rPr lang="en-US" sz="1000" baseline="0"/>
            <a:t> kuni 52 t</a:t>
          </a:r>
        </a:p>
        <a:p xmlns:a="http://schemas.openxmlformats.org/drawingml/2006/main">
          <a:r>
            <a:rPr lang="en-US" sz="1000" baseline="0"/>
            <a:t>standardsed mooduli</a:t>
          </a:r>
          <a:r>
            <a:rPr lang="en-US" sz="1100" baseline="0"/>
            <a:t>d</a:t>
          </a:r>
        </a:p>
        <a:p xmlns:a="http://schemas.openxmlformats.org/drawingml/2006/main">
          <a:r>
            <a:rPr lang="en-US" sz="1100" baseline="0"/>
            <a:t>teljebaas vähemalt 20 m</a:t>
          </a:r>
        </a:p>
        <a:p xmlns:a="http://schemas.openxmlformats.org/drawingml/2006/main">
          <a:r>
            <a:rPr lang="en-US" sz="1100" baseline="0"/>
            <a:t>pikkus kuni 25,25 m</a:t>
          </a:r>
          <a:endParaRPr lang="en-US" sz="1100"/>
        </a:p>
      </cdr:txBody>
    </cdr:sp>
  </cdr:relSizeAnchor>
  <cdr:relSizeAnchor xmlns:cdr="http://schemas.openxmlformats.org/drawingml/2006/chartDrawing">
    <cdr:from>
      <cdr:x>0.68422</cdr:x>
      <cdr:y>0.5127</cdr:y>
    </cdr:from>
    <cdr:to>
      <cdr:x>0.6851</cdr:x>
      <cdr:y>0.72128</cdr:y>
    </cdr:to>
    <cdr:cxnSp macro="">
      <cdr:nvCxnSpPr>
        <cdr:cNvPr id="7" name="Straight Connector 6">
          <a:extLst xmlns:a="http://schemas.openxmlformats.org/drawingml/2006/main">
            <a:ext uri="{FF2B5EF4-FFF2-40B4-BE49-F238E27FC236}">
              <a16:creationId xmlns:a16="http://schemas.microsoft.com/office/drawing/2014/main" id="{103EF8CE-7B83-A363-B184-022943C778AF}"/>
            </a:ext>
          </a:extLst>
        </cdr:cNvPr>
        <cdr:cNvCxnSpPr/>
      </cdr:nvCxnSpPr>
      <cdr:spPr>
        <a:xfrm xmlns:a="http://schemas.openxmlformats.org/drawingml/2006/main">
          <a:off x="5929251" y="3224453"/>
          <a:ext cx="7626" cy="131179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0.74359</cdr:x>
      <cdr:y>0.51859</cdr:y>
    </cdr:from>
    <cdr:to>
      <cdr:x>0.97324</cdr:x>
      <cdr:y>0.93136</cdr:y>
    </cdr:to>
    <cdr:sp macro="" textlink="">
      <cdr:nvSpPr>
        <cdr:cNvPr id="2" name="Rectangle 1">
          <a:extLst xmlns:a="http://schemas.openxmlformats.org/drawingml/2006/main">
            <a:ext uri="{FF2B5EF4-FFF2-40B4-BE49-F238E27FC236}">
              <a16:creationId xmlns:a16="http://schemas.microsoft.com/office/drawing/2014/main" id="{CB9E0AC8-6A85-D49F-DB72-94AAB6472D83}"/>
            </a:ext>
          </a:extLst>
        </cdr:cNvPr>
        <cdr:cNvSpPr/>
      </cdr:nvSpPr>
      <cdr:spPr>
        <a:xfrm xmlns:a="http://schemas.openxmlformats.org/drawingml/2006/main">
          <a:off x="6439323" y="3260096"/>
          <a:ext cx="1988757" cy="2594879"/>
        </a:xfrm>
        <a:prstGeom xmlns:a="http://schemas.openxmlformats.org/drawingml/2006/main" prst="rect">
          <a:avLst/>
        </a:prstGeom>
        <a:solidFill xmlns:a="http://schemas.openxmlformats.org/drawingml/2006/main">
          <a:srgbClr val="65BDFF">
            <a:alpha val="50196"/>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0.62861</cdr:x>
      <cdr:y>0.51884</cdr:y>
    </cdr:from>
    <cdr:to>
      <cdr:x>0.68423</cdr:x>
      <cdr:y>0.72255</cdr:y>
    </cdr:to>
    <cdr:sp macro="" textlink="">
      <cdr:nvSpPr>
        <cdr:cNvPr id="9" name="Rectangle 8">
          <a:extLst xmlns:a="http://schemas.openxmlformats.org/drawingml/2006/main">
            <a:ext uri="{FF2B5EF4-FFF2-40B4-BE49-F238E27FC236}">
              <a16:creationId xmlns:a16="http://schemas.microsoft.com/office/drawing/2014/main" id="{B97D0F5F-0CEC-708E-0F0B-426A168AF300}"/>
            </a:ext>
          </a:extLst>
        </cdr:cNvPr>
        <cdr:cNvSpPr/>
      </cdr:nvSpPr>
      <cdr:spPr>
        <a:xfrm xmlns:a="http://schemas.openxmlformats.org/drawingml/2006/main">
          <a:off x="5447328" y="3263048"/>
          <a:ext cx="481985" cy="1281171"/>
        </a:xfrm>
        <a:prstGeom xmlns:a="http://schemas.openxmlformats.org/drawingml/2006/main" prst="rect">
          <a:avLst/>
        </a:prstGeom>
        <a:solidFill xmlns:a="http://schemas.openxmlformats.org/drawingml/2006/main">
          <a:schemeClr val="accent6">
            <a:lumMod val="20000"/>
            <a:lumOff val="80000"/>
            <a:alpha val="50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0.40206</cdr:x>
      <cdr:y>0.51738</cdr:y>
    </cdr:from>
    <cdr:to>
      <cdr:x>0.62824</cdr:x>
      <cdr:y>0.72449</cdr:y>
    </cdr:to>
    <cdr:sp macro="" textlink="">
      <cdr:nvSpPr>
        <cdr:cNvPr id="10" name="Right Triangle 9">
          <a:extLst xmlns:a="http://schemas.openxmlformats.org/drawingml/2006/main">
            <a:ext uri="{FF2B5EF4-FFF2-40B4-BE49-F238E27FC236}">
              <a16:creationId xmlns:a16="http://schemas.microsoft.com/office/drawing/2014/main" id="{8F898EAF-B6B1-207F-B5FE-B8DCA2CDBB68}"/>
            </a:ext>
          </a:extLst>
        </cdr:cNvPr>
        <cdr:cNvSpPr/>
      </cdr:nvSpPr>
      <cdr:spPr>
        <a:xfrm xmlns:a="http://schemas.openxmlformats.org/drawingml/2006/main" rot="16200000">
          <a:off x="3810130" y="2924163"/>
          <a:ext cx="1301997" cy="1958677"/>
        </a:xfrm>
        <a:prstGeom xmlns:a="http://schemas.openxmlformats.org/drawingml/2006/main" prst="rtTriangle">
          <a:avLst/>
        </a:prstGeom>
        <a:solidFill xmlns:a="http://schemas.openxmlformats.org/drawingml/2006/main">
          <a:schemeClr val="accent6">
            <a:lumMod val="20000"/>
            <a:lumOff val="80000"/>
            <a:alpha val="50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0.28549</cdr:x>
      <cdr:y>0.72461</cdr:y>
    </cdr:from>
    <cdr:to>
      <cdr:x>0.40257</cdr:x>
      <cdr:y>0.82767</cdr:y>
    </cdr:to>
    <cdr:sp macro="" textlink="">
      <cdr:nvSpPr>
        <cdr:cNvPr id="11" name="Right Triangle 10">
          <a:extLst xmlns:a="http://schemas.openxmlformats.org/drawingml/2006/main">
            <a:ext uri="{FF2B5EF4-FFF2-40B4-BE49-F238E27FC236}">
              <a16:creationId xmlns:a16="http://schemas.microsoft.com/office/drawing/2014/main" id="{70095B17-9233-EDC7-0629-65EB3A3A9CF3}"/>
            </a:ext>
          </a:extLst>
        </cdr:cNvPr>
        <cdr:cNvSpPr/>
      </cdr:nvSpPr>
      <cdr:spPr>
        <a:xfrm xmlns:a="http://schemas.openxmlformats.org/drawingml/2006/main" rot="16200000">
          <a:off x="2657141" y="4373959"/>
          <a:ext cx="648170" cy="1014617"/>
        </a:xfrm>
        <a:prstGeom xmlns:a="http://schemas.openxmlformats.org/drawingml/2006/main" prst="rtTriangle">
          <a:avLst/>
        </a:prstGeom>
        <a:solidFill xmlns:a="http://schemas.openxmlformats.org/drawingml/2006/main">
          <a:schemeClr val="accent6">
            <a:lumMod val="20000"/>
            <a:lumOff val="80000"/>
            <a:alpha val="50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0.22605</cdr:x>
      <cdr:y>0.82524</cdr:y>
    </cdr:from>
    <cdr:to>
      <cdr:x>0.28212</cdr:x>
      <cdr:y>0.93193</cdr:y>
    </cdr:to>
    <cdr:sp macro="" textlink="">
      <cdr:nvSpPr>
        <cdr:cNvPr id="12" name="Right Triangle 11">
          <a:extLst xmlns:a="http://schemas.openxmlformats.org/drawingml/2006/main">
            <a:ext uri="{FF2B5EF4-FFF2-40B4-BE49-F238E27FC236}">
              <a16:creationId xmlns:a16="http://schemas.microsoft.com/office/drawing/2014/main" id="{87D9A24D-DC2E-5E90-0FD4-B06BAD8DA972}"/>
            </a:ext>
          </a:extLst>
        </cdr:cNvPr>
        <cdr:cNvSpPr/>
      </cdr:nvSpPr>
      <cdr:spPr>
        <a:xfrm xmlns:a="http://schemas.openxmlformats.org/drawingml/2006/main" rot="16200000">
          <a:off x="1866316" y="5282613"/>
          <a:ext cx="670983" cy="485890"/>
        </a:xfrm>
        <a:prstGeom xmlns:a="http://schemas.openxmlformats.org/drawingml/2006/main" prst="rtTriangle">
          <a:avLst/>
        </a:prstGeom>
        <a:solidFill xmlns:a="http://schemas.openxmlformats.org/drawingml/2006/main">
          <a:schemeClr val="accent6">
            <a:lumMod val="20000"/>
            <a:lumOff val="80000"/>
            <a:alpha val="50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0.40207</cdr:x>
      <cdr:y>0.72223</cdr:y>
    </cdr:from>
    <cdr:to>
      <cdr:x>0.56948</cdr:x>
      <cdr:y>0.82793</cdr:y>
    </cdr:to>
    <cdr:sp macro="" textlink="">
      <cdr:nvSpPr>
        <cdr:cNvPr id="13" name="Rectangle 12">
          <a:extLst xmlns:a="http://schemas.openxmlformats.org/drawingml/2006/main">
            <a:ext uri="{FF2B5EF4-FFF2-40B4-BE49-F238E27FC236}">
              <a16:creationId xmlns:a16="http://schemas.microsoft.com/office/drawing/2014/main" id="{87A8C6B6-A506-A9BD-70E8-74E963523F1E}"/>
            </a:ext>
          </a:extLst>
        </cdr:cNvPr>
        <cdr:cNvSpPr/>
      </cdr:nvSpPr>
      <cdr:spPr>
        <a:xfrm xmlns:a="http://schemas.openxmlformats.org/drawingml/2006/main">
          <a:off x="3481828" y="4540300"/>
          <a:ext cx="1449775" cy="664483"/>
        </a:xfrm>
        <a:prstGeom xmlns:a="http://schemas.openxmlformats.org/drawingml/2006/main" prst="rect">
          <a:avLst/>
        </a:prstGeom>
        <a:solidFill xmlns:a="http://schemas.openxmlformats.org/drawingml/2006/main">
          <a:schemeClr val="accent6">
            <a:lumMod val="20000"/>
            <a:lumOff val="80000"/>
            <a:alpha val="50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0.28511</cdr:x>
      <cdr:y>0.82825</cdr:y>
    </cdr:from>
    <cdr:to>
      <cdr:x>0.57187</cdr:x>
      <cdr:y>0.93279</cdr:y>
    </cdr:to>
    <cdr:sp macro="" textlink="">
      <cdr:nvSpPr>
        <cdr:cNvPr id="14" name="Rectangle 13">
          <a:extLst xmlns:a="http://schemas.openxmlformats.org/drawingml/2006/main">
            <a:ext uri="{FF2B5EF4-FFF2-40B4-BE49-F238E27FC236}">
              <a16:creationId xmlns:a16="http://schemas.microsoft.com/office/drawing/2014/main" id="{83858226-4C47-99E2-AA8B-7EE67F5EAFE7}"/>
            </a:ext>
          </a:extLst>
        </cdr:cNvPr>
        <cdr:cNvSpPr/>
      </cdr:nvSpPr>
      <cdr:spPr>
        <a:xfrm xmlns:a="http://schemas.openxmlformats.org/drawingml/2006/main">
          <a:off x="2469002" y="5206794"/>
          <a:ext cx="2483288" cy="657190"/>
        </a:xfrm>
        <a:prstGeom xmlns:a="http://schemas.openxmlformats.org/drawingml/2006/main" prst="rect">
          <a:avLst/>
        </a:prstGeom>
        <a:solidFill xmlns:a="http://schemas.openxmlformats.org/drawingml/2006/main">
          <a:schemeClr val="accent6">
            <a:lumMod val="20000"/>
            <a:lumOff val="80000"/>
            <a:alpha val="50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0.685</cdr:x>
      <cdr:y>0.5202</cdr:y>
    </cdr:from>
    <cdr:to>
      <cdr:x>0.74305</cdr:x>
      <cdr:y>0.93056</cdr:y>
    </cdr:to>
    <cdr:sp macro="" textlink="">
      <cdr:nvSpPr>
        <cdr:cNvPr id="23" name="Rectangle 22">
          <a:extLst xmlns:a="http://schemas.openxmlformats.org/drawingml/2006/main">
            <a:ext uri="{FF2B5EF4-FFF2-40B4-BE49-F238E27FC236}">
              <a16:creationId xmlns:a16="http://schemas.microsoft.com/office/drawing/2014/main" id="{A150F252-90C7-0E85-FDF8-EB67A06B8DDB}"/>
            </a:ext>
          </a:extLst>
        </cdr:cNvPr>
        <cdr:cNvSpPr/>
      </cdr:nvSpPr>
      <cdr:spPr>
        <a:xfrm xmlns:a="http://schemas.openxmlformats.org/drawingml/2006/main">
          <a:off x="5931958" y="3270250"/>
          <a:ext cx="502709" cy="2579688"/>
        </a:xfrm>
        <a:prstGeom xmlns:a="http://schemas.openxmlformats.org/drawingml/2006/main" prst="rect">
          <a:avLst/>
        </a:prstGeom>
        <a:solidFill xmlns:a="http://schemas.openxmlformats.org/drawingml/2006/main">
          <a:srgbClr val="FFFF00"/>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0.57012</cdr:x>
      <cdr:y>0.72517</cdr:y>
    </cdr:from>
    <cdr:to>
      <cdr:x>0.68469</cdr:x>
      <cdr:y>0.93182</cdr:y>
    </cdr:to>
    <cdr:sp macro="" textlink="">
      <cdr:nvSpPr>
        <cdr:cNvPr id="28" name="Rectangle 27">
          <a:extLst xmlns:a="http://schemas.openxmlformats.org/drawingml/2006/main">
            <a:ext uri="{FF2B5EF4-FFF2-40B4-BE49-F238E27FC236}">
              <a16:creationId xmlns:a16="http://schemas.microsoft.com/office/drawing/2014/main" id="{2BE23B67-4D07-48FB-91D8-4BF93A8FC911}"/>
            </a:ext>
          </a:extLst>
        </cdr:cNvPr>
        <cdr:cNvSpPr/>
      </cdr:nvSpPr>
      <cdr:spPr>
        <a:xfrm xmlns:a="http://schemas.openxmlformats.org/drawingml/2006/main">
          <a:off x="4937133" y="4558781"/>
          <a:ext cx="992154" cy="1299105"/>
        </a:xfrm>
        <a:prstGeom xmlns:a="http://schemas.openxmlformats.org/drawingml/2006/main" prst="rect">
          <a:avLst/>
        </a:prstGeom>
        <a:solidFill xmlns:a="http://schemas.openxmlformats.org/drawingml/2006/main">
          <a:srgbClr val="FFFF00"/>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0.51353</cdr:x>
      <cdr:y>0.72549</cdr:y>
    </cdr:from>
    <cdr:to>
      <cdr:x>0.74554</cdr:x>
      <cdr:y>0.93046</cdr:y>
    </cdr:to>
    <cdr:cxnSp macro="">
      <cdr:nvCxnSpPr>
        <cdr:cNvPr id="16" name="Straight Connector 15">
          <a:extLst xmlns:a="http://schemas.openxmlformats.org/drawingml/2006/main">
            <a:ext uri="{FF2B5EF4-FFF2-40B4-BE49-F238E27FC236}">
              <a16:creationId xmlns:a16="http://schemas.microsoft.com/office/drawing/2014/main" id="{7BEC131B-811B-C46F-FA91-D0887ADA1960}"/>
            </a:ext>
          </a:extLst>
        </cdr:cNvPr>
        <cdr:cNvCxnSpPr/>
      </cdr:nvCxnSpPr>
      <cdr:spPr>
        <a:xfrm xmlns:a="http://schemas.openxmlformats.org/drawingml/2006/main" flipH="1">
          <a:off x="4447035" y="4560794"/>
          <a:ext cx="2009230" cy="128853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0.51306</cdr:x>
      <cdr:y>0.51897</cdr:y>
    </cdr:from>
    <cdr:to>
      <cdr:x>0.74244</cdr:x>
      <cdr:y>0.72552</cdr:y>
    </cdr:to>
    <cdr:cxnSp macro="">
      <cdr:nvCxnSpPr>
        <cdr:cNvPr id="18" name="Straight Connector 17">
          <a:extLst xmlns:a="http://schemas.openxmlformats.org/drawingml/2006/main">
            <a:ext uri="{FF2B5EF4-FFF2-40B4-BE49-F238E27FC236}">
              <a16:creationId xmlns:a16="http://schemas.microsoft.com/office/drawing/2014/main" id="{4E5458A1-EE1C-2DC9-5585-86F7DCFCD20C}"/>
            </a:ext>
          </a:extLst>
        </cdr:cNvPr>
        <cdr:cNvCxnSpPr/>
      </cdr:nvCxnSpPr>
      <cdr:spPr>
        <a:xfrm xmlns:a="http://schemas.openxmlformats.org/drawingml/2006/main" flipH="1">
          <a:off x="4442965" y="3262516"/>
          <a:ext cx="1986410" cy="129849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0.57012</cdr:x>
      <cdr:y>0.82815</cdr:y>
    </cdr:from>
    <cdr:to>
      <cdr:x>0.74385</cdr:x>
      <cdr:y>0.8285</cdr:y>
    </cdr:to>
    <cdr:cxnSp macro="">
      <cdr:nvCxnSpPr>
        <cdr:cNvPr id="30" name="Straight Connector 29">
          <a:extLst xmlns:a="http://schemas.openxmlformats.org/drawingml/2006/main">
            <a:ext uri="{FF2B5EF4-FFF2-40B4-BE49-F238E27FC236}">
              <a16:creationId xmlns:a16="http://schemas.microsoft.com/office/drawing/2014/main" id="{FC902AA6-5B52-E12E-B9B0-8AB51D07956E}"/>
            </a:ext>
          </a:extLst>
        </cdr:cNvPr>
        <cdr:cNvCxnSpPr>
          <a:stCxn xmlns:a="http://schemas.openxmlformats.org/drawingml/2006/main" id="28" idx="1"/>
        </cdr:cNvCxnSpPr>
      </cdr:nvCxnSpPr>
      <cdr:spPr>
        <a:xfrm xmlns:a="http://schemas.openxmlformats.org/drawingml/2006/main" flipV="1">
          <a:off x="4937133" y="5206186"/>
          <a:ext cx="1504454" cy="214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233B-0833-EF40-A4A4-4DDA2CCDF12B}" type="datetimeFigureOut">
              <a:rPr lang="en-US" smtClean="0"/>
              <a:t>10/7/2025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78668B-42F9-8648-A8AF-436CB12C454F}" type="slidenum">
              <a:rPr lang="en-US" smtClean="0"/>
              <a:t>‹#›</a:t>
            </a:fld>
            <a:endParaRPr lang="en-US"/>
          </a:p>
        </p:txBody>
      </p:sp>
    </p:spTree>
    <p:extLst>
      <p:ext uri="{BB962C8B-B14F-4D97-AF65-F5344CB8AC3E}">
        <p14:creationId xmlns:p14="http://schemas.microsoft.com/office/powerpoint/2010/main" val="1402076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A5CFB8B-B9EB-4E3F-B143-7BE1A009C8C1}" type="datetimeFigureOut">
              <a:rPr lang="en-US"/>
              <a:pPr>
                <a:defRPr/>
              </a:pPr>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9D10C4C-EAC2-4D66-B9F8-E052F2E25BCC}" type="slidenum">
              <a:rPr lang="en-US" altLang="et-EE"/>
              <a:pPr>
                <a:defRPr/>
              </a:pPr>
              <a:t>‹#›</a:t>
            </a:fld>
            <a:endParaRPr lang="en-US" altLang="et-EE"/>
          </a:p>
        </p:txBody>
      </p:sp>
    </p:spTree>
    <p:extLst>
      <p:ext uri="{BB962C8B-B14F-4D97-AF65-F5344CB8AC3E}">
        <p14:creationId xmlns:p14="http://schemas.microsoft.com/office/powerpoint/2010/main" val="20348502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005F8-5F2E-46CF-A85C-C91CBC7E0554}" type="slidenum">
              <a:rPr lang="en-US" smtClean="0"/>
              <a:t>13</a:t>
            </a:fld>
            <a:endParaRPr lang="en-US"/>
          </a:p>
        </p:txBody>
      </p:sp>
    </p:spTree>
    <p:extLst>
      <p:ext uri="{BB962C8B-B14F-4D97-AF65-F5344CB8AC3E}">
        <p14:creationId xmlns:p14="http://schemas.microsoft.com/office/powerpoint/2010/main" val="2873646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23</a:t>
            </a:fld>
            <a:endParaRPr lang="en-US" altLang="et-EE"/>
          </a:p>
        </p:txBody>
      </p:sp>
    </p:spTree>
    <p:extLst>
      <p:ext uri="{BB962C8B-B14F-4D97-AF65-F5344CB8AC3E}">
        <p14:creationId xmlns:p14="http://schemas.microsoft.com/office/powerpoint/2010/main" val="216955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47</a:t>
            </a:fld>
            <a:endParaRPr lang="en-US" altLang="et-EE"/>
          </a:p>
        </p:txBody>
      </p:sp>
    </p:spTree>
    <p:extLst>
      <p:ext uri="{BB962C8B-B14F-4D97-AF65-F5344CB8AC3E}">
        <p14:creationId xmlns:p14="http://schemas.microsoft.com/office/powerpoint/2010/main" val="563718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Tartust</a:t>
            </a:r>
            <a:r>
              <a:rPr lang="en-US" dirty="0"/>
              <a:t> </a:t>
            </a:r>
            <a:r>
              <a:rPr lang="en-US" dirty="0" err="1"/>
              <a:t>edasi</a:t>
            </a:r>
            <a:r>
              <a:rPr lang="en-US" dirty="0"/>
              <a:t> </a:t>
            </a:r>
            <a:r>
              <a:rPr lang="en-US" dirty="0" err="1"/>
              <a:t>ei</a:t>
            </a:r>
            <a:r>
              <a:rPr lang="en-US" dirty="0"/>
              <a:t> ole </a:t>
            </a:r>
            <a:r>
              <a:rPr lang="en-US" dirty="0" err="1"/>
              <a:t>põhivõrk</a:t>
            </a:r>
            <a:r>
              <a:rPr lang="en-US" dirty="0"/>
              <a:t>; </a:t>
            </a:r>
            <a:r>
              <a:rPr lang="en-US" dirty="0" err="1"/>
              <a:t>kuni</a:t>
            </a:r>
            <a:r>
              <a:rPr lang="en-US" dirty="0"/>
              <a:t> </a:t>
            </a:r>
            <a:r>
              <a:rPr lang="en-US" dirty="0" err="1"/>
              <a:t>Tartuni</a:t>
            </a:r>
            <a:r>
              <a:rPr lang="en-US" dirty="0"/>
              <a:t> on </a:t>
            </a:r>
            <a:r>
              <a:rPr lang="en-US" dirty="0" err="1"/>
              <a:t>raudtee</a:t>
            </a:r>
            <a:r>
              <a:rPr lang="en-US" dirty="0"/>
              <a:t> ka </a:t>
            </a:r>
            <a:r>
              <a:rPr lang="en-US" dirty="0" err="1"/>
              <a:t>põhivõrgus</a:t>
            </a:r>
            <a:r>
              <a:rPr lang="en-US" dirty="0"/>
              <a:t>, Narva </a:t>
            </a:r>
            <a:r>
              <a:rPr lang="en-US" dirty="0" err="1"/>
              <a:t>suund</a:t>
            </a:r>
            <a:r>
              <a:rPr lang="en-US" dirty="0"/>
              <a:t> </a:t>
            </a:r>
            <a:r>
              <a:rPr lang="en-US" dirty="0" err="1"/>
              <a:t>ei</a:t>
            </a:r>
            <a:r>
              <a:rPr lang="en-US" dirty="0"/>
              <a:t> </a:t>
            </a:r>
            <a:r>
              <a:rPr lang="en-US" dirty="0" err="1"/>
              <a:t>kuulu</a:t>
            </a:r>
            <a:r>
              <a:rPr lang="en-US" dirty="0"/>
              <a:t> </a:t>
            </a:r>
            <a:r>
              <a:rPr lang="en-US" dirty="0" err="1"/>
              <a:t>põhivõrku</a:t>
            </a:r>
            <a:endParaRPr lang="en-US" dirty="0"/>
          </a:p>
        </p:txBody>
      </p:sp>
      <p:sp>
        <p:nvSpPr>
          <p:cNvPr id="4" name="Slide Number Placeholder 3"/>
          <p:cNvSpPr>
            <a:spLocks noGrp="1"/>
          </p:cNvSpPr>
          <p:nvPr>
            <p:ph type="sldNum" sz="quarter" idx="5"/>
          </p:nvPr>
        </p:nvSpPr>
        <p:spPr/>
        <p:txBody>
          <a:bodyPr/>
          <a:lstStyle/>
          <a:p>
            <a:fld id="{9F0005F8-5F2E-46CF-A85C-C91CBC7E0554}" type="slidenum">
              <a:rPr lang="en-US" smtClean="0"/>
              <a:t>50</a:t>
            </a:fld>
            <a:endParaRPr lang="en-US"/>
          </a:p>
        </p:txBody>
      </p:sp>
    </p:spTree>
    <p:extLst>
      <p:ext uri="{BB962C8B-B14F-4D97-AF65-F5344CB8AC3E}">
        <p14:creationId xmlns:p14="http://schemas.microsoft.com/office/powerpoint/2010/main" val="43840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57</a:t>
            </a:fld>
            <a:endParaRPr lang="en-US" altLang="et-EE"/>
          </a:p>
        </p:txBody>
      </p:sp>
    </p:spTree>
    <p:extLst>
      <p:ext uri="{BB962C8B-B14F-4D97-AF65-F5344CB8AC3E}">
        <p14:creationId xmlns:p14="http://schemas.microsoft.com/office/powerpoint/2010/main" val="968646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143" r="-1"/>
          <a:stretch/>
        </p:blipFill>
        <p:spPr>
          <a:xfrm>
            <a:off x="-15499" y="-23247"/>
            <a:ext cx="12207498" cy="4940618"/>
          </a:xfrm>
          <a:prstGeom prst="rect">
            <a:avLst/>
          </a:prstGeom>
        </p:spPr>
      </p:pic>
      <p:grpSp>
        <p:nvGrpSpPr>
          <p:cNvPr id="9" name="Group 8"/>
          <p:cNvGrpSpPr/>
          <p:nvPr userDrawn="1"/>
        </p:nvGrpSpPr>
        <p:grpSpPr>
          <a:xfrm>
            <a:off x="-1" y="1965075"/>
            <a:ext cx="12192000" cy="4892925"/>
            <a:chOff x="-1" y="1965075"/>
            <a:chExt cx="12192000" cy="4892925"/>
          </a:xfrm>
        </p:grpSpPr>
        <p:sp>
          <p:nvSpPr>
            <p:cNvPr id="10" name="Freeform 9"/>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3" descr="C:\Users\ipihu\Desktop\log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686800" y="1965075"/>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3" descr="C:\Users\ipihu\Desktop\log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686800" y="1966097"/>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11" name="Text Placeholder 17"/>
          <p:cNvSpPr>
            <a:spLocks noGrp="1"/>
          </p:cNvSpPr>
          <p:nvPr>
            <p:ph type="body" sz="quarter" idx="12" hasCustomPrompt="1"/>
          </p:nvPr>
        </p:nvSpPr>
        <p:spPr>
          <a:xfrm>
            <a:off x="942276" y="4472120"/>
            <a:ext cx="8892396" cy="85287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r>
              <a:rPr lang="et-EE" sz="3600" dirty="0"/>
              <a:t>Presentatsiooni Pealkiri</a:t>
            </a:r>
            <a:endParaRPr lang="et-EE" sz="3600" dirty="0">
              <a:solidFill>
                <a:schemeClr val="accent1"/>
              </a:solidFill>
            </a:endParaRPr>
          </a:p>
        </p:txBody>
      </p:sp>
      <p:sp>
        <p:nvSpPr>
          <p:cNvPr id="12" name="Text Placeholder 19"/>
          <p:cNvSpPr>
            <a:spLocks noGrp="1"/>
          </p:cNvSpPr>
          <p:nvPr>
            <p:ph type="body" sz="quarter" idx="13" hasCustomPrompt="1"/>
          </p:nvPr>
        </p:nvSpPr>
        <p:spPr>
          <a:xfrm>
            <a:off x="964578" y="5791200"/>
            <a:ext cx="4738535" cy="78274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rgbClr val="332B60"/>
                </a:solidFill>
                <a:latin typeface="Verdana" charset="0"/>
              </a:defRPr>
            </a:lvl1pPr>
          </a:lstStyle>
          <a:p>
            <a:pPr>
              <a:lnSpc>
                <a:spcPct val="100000"/>
              </a:lnSpc>
              <a:spcBef>
                <a:spcPts val="0"/>
              </a:spcBef>
            </a:pPr>
            <a:r>
              <a:rPr lang="et-EE" sz="1800" dirty="0"/>
              <a:t>Nimi </a:t>
            </a:r>
            <a:r>
              <a:rPr lang="et-EE" sz="1800" dirty="0" err="1"/>
              <a:t>Nimeste</a:t>
            </a:r>
            <a:br>
              <a:rPr lang="et-EE" sz="1800" dirty="0"/>
            </a:br>
            <a:r>
              <a:rPr lang="et-EE" sz="1800" dirty="0"/>
              <a:t>Teaduskond / instituut </a:t>
            </a:r>
          </a:p>
          <a:p>
            <a:pPr>
              <a:lnSpc>
                <a:spcPct val="100000"/>
              </a:lnSpc>
              <a:spcBef>
                <a:spcPts val="0"/>
              </a:spcBef>
            </a:pPr>
            <a:r>
              <a:rPr lang="en-US" sz="1800" dirty="0" err="1"/>
              <a:t>Tallinna</a:t>
            </a:r>
            <a:r>
              <a:rPr lang="en-US" sz="1800" dirty="0"/>
              <a:t> </a:t>
            </a:r>
            <a:r>
              <a:rPr lang="en-US" sz="1800" dirty="0" err="1"/>
              <a:t>Tehnikaülikool</a:t>
            </a:r>
            <a:endParaRPr lang="et-EE" sz="1800" dirty="0"/>
          </a:p>
        </p:txBody>
      </p:sp>
      <p:sp>
        <p:nvSpPr>
          <p:cNvPr id="14" name="TextBox 13"/>
          <p:cNvSpPr txBox="1"/>
          <p:nvPr userDrawn="1"/>
        </p:nvSpPr>
        <p:spPr>
          <a:xfrm>
            <a:off x="8656883" y="6257244"/>
            <a:ext cx="2674188" cy="369332"/>
          </a:xfrm>
          <a:prstGeom prst="rect">
            <a:avLst/>
          </a:prstGeom>
          <a:noFill/>
        </p:spPr>
        <p:txBody>
          <a:bodyPr wrap="square" rtlCol="0">
            <a:spAutoFit/>
          </a:bodyPr>
          <a:lstStyle/>
          <a:p>
            <a:pPr algn="r"/>
            <a:r>
              <a:rPr lang="et-EE" dirty="0" err="1">
                <a:solidFill>
                  <a:srgbClr val="332B60"/>
                </a:solidFill>
                <a:latin typeface="+mn-lt"/>
              </a:rPr>
              <a:t>pp.kk.aaaa</a:t>
            </a:r>
            <a:endParaRPr lang="et-EE" dirty="0">
              <a:solidFill>
                <a:srgbClr val="332B60"/>
              </a:solidFill>
              <a:latin typeface="+mn-lt"/>
            </a:endParaRPr>
          </a:p>
        </p:txBody>
      </p:sp>
      <p:sp>
        <p:nvSpPr>
          <p:cNvPr id="16" name="Text Placeholder 17"/>
          <p:cNvSpPr>
            <a:spLocks noGrp="1"/>
          </p:cNvSpPr>
          <p:nvPr>
            <p:ph type="body" sz="quarter" idx="14" hasCustomPrompt="1"/>
          </p:nvPr>
        </p:nvSpPr>
        <p:spPr>
          <a:xfrm>
            <a:off x="942276" y="4961733"/>
            <a:ext cx="8892396" cy="48142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r>
              <a:rPr lang="et-EE" sz="3600" dirty="0">
                <a:solidFill>
                  <a:schemeClr val="accent1"/>
                </a:solidFill>
              </a:rPr>
              <a:t>vajadusel kahel real</a:t>
            </a:r>
          </a:p>
        </p:txBody>
      </p:sp>
    </p:spTree>
    <p:extLst>
      <p:ext uri="{BB962C8B-B14F-4D97-AF65-F5344CB8AC3E}">
        <p14:creationId xmlns:p14="http://schemas.microsoft.com/office/powerpoint/2010/main" val="3580372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656886" cy="844415"/>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Redigeeri juhtslaidi</a:t>
            </a:r>
          </a:p>
          <a:p>
            <a:pPr lvl="0"/>
            <a:r>
              <a:rPr lang="et-EE" dirty="0"/>
              <a:t>Vajadusel kahel real</a:t>
            </a:r>
            <a:endParaRPr lang="en-US" dirty="0"/>
          </a:p>
        </p:txBody>
      </p:sp>
      <p:sp>
        <p:nvSpPr>
          <p:cNvPr id="12" name="Text Placeholder 11"/>
          <p:cNvSpPr>
            <a:spLocks noGrp="1"/>
          </p:cNvSpPr>
          <p:nvPr>
            <p:ph type="body" sz="quarter" idx="14" hasCustomPrompt="1"/>
          </p:nvPr>
        </p:nvSpPr>
        <p:spPr>
          <a:xfrm>
            <a:off x="2171700" y="1628775"/>
            <a:ext cx="8964612" cy="627315"/>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a:t>Redigeeri juhtslaidi tekstilaade</a:t>
            </a:r>
          </a:p>
        </p:txBody>
      </p:sp>
      <p:sp>
        <p:nvSpPr>
          <p:cNvPr id="3" name="Picture Placeholder 2"/>
          <p:cNvSpPr>
            <a:spLocks noGrp="1"/>
          </p:cNvSpPr>
          <p:nvPr>
            <p:ph type="pic" sz="quarter" idx="16"/>
          </p:nvPr>
        </p:nvSpPr>
        <p:spPr>
          <a:xfrm>
            <a:off x="2171700" y="2491176"/>
            <a:ext cx="8964611" cy="327780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a:t>Pildi lisamiseks klõpsake ikooni</a:t>
            </a:r>
            <a:endParaRPr lang="en-US" noProof="0" dirty="0"/>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TALLINNA TEHNIKAÜLIKOOL</a:t>
            </a:r>
            <a:endParaRPr lang="en-US" altLang="en-US" sz="1200" b="0" dirty="0"/>
          </a:p>
        </p:txBody>
      </p:sp>
      <p:cxnSp>
        <p:nvCxnSpPr>
          <p:cNvPr id="6"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27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l="-143" r="-1"/>
          <a:stretch/>
        </p:blipFill>
        <p:spPr>
          <a:xfrm>
            <a:off x="-15499" y="-23247"/>
            <a:ext cx="12207498" cy="4940618"/>
          </a:xfrm>
          <a:prstGeom prst="rect">
            <a:avLst/>
          </a:prstGeom>
        </p:spPr>
      </p:pic>
      <p:grpSp>
        <p:nvGrpSpPr>
          <p:cNvPr id="2" name="Group 1"/>
          <p:cNvGrpSpPr/>
          <p:nvPr userDrawn="1"/>
        </p:nvGrpSpPr>
        <p:grpSpPr>
          <a:xfrm>
            <a:off x="-1" y="1965075"/>
            <a:ext cx="12192000" cy="4892925"/>
            <a:chOff x="-1" y="1965075"/>
            <a:chExt cx="12192000" cy="4892925"/>
          </a:xfrm>
        </p:grpSpPr>
        <p:sp>
          <p:nvSpPr>
            <p:cNvPr id="7" name="Freeform 6"/>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3" descr="C:\Users\ipihu\Desktop\log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686800" y="1965075"/>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Placeholder 19"/>
          <p:cNvSpPr>
            <a:spLocks noGrp="1"/>
          </p:cNvSpPr>
          <p:nvPr>
            <p:ph type="body" sz="quarter" idx="11" hasCustomPrompt="1"/>
          </p:nvPr>
        </p:nvSpPr>
        <p:spPr>
          <a:xfrm>
            <a:off x="982403" y="4797922"/>
            <a:ext cx="10159444" cy="1996129"/>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chemeClr val="accent3"/>
                </a:solidFill>
                <a:latin typeface="Verdana" charset="0"/>
              </a:defRPr>
            </a:lvl1pPr>
            <a:lvl2pPr marL="0" indent="0">
              <a:spcBef>
                <a:spcPts val="1000"/>
              </a:spcBef>
              <a:buFontTx/>
              <a:buNone/>
              <a:defRPr sz="1600" b="0">
                <a:solidFill>
                  <a:schemeClr val="accent2"/>
                </a:solidFill>
              </a:defRPr>
            </a:lvl2pPr>
          </a:lstStyle>
          <a:p>
            <a:r>
              <a:rPr lang="et-EE" altLang="en-US" sz="2900" dirty="0" err="1">
                <a:solidFill>
                  <a:schemeClr val="tx2"/>
                </a:solidFill>
              </a:rPr>
              <a:t>VaheSLAIDI</a:t>
            </a:r>
            <a:r>
              <a:rPr lang="et-EE" altLang="en-US" sz="2900" dirty="0">
                <a:solidFill>
                  <a:schemeClr val="tx2"/>
                </a:solidFill>
              </a:rPr>
              <a:t> pealkiri</a:t>
            </a:r>
          </a:p>
          <a:p>
            <a:pPr>
              <a:lnSpc>
                <a:spcPct val="100000"/>
              </a:lnSpc>
              <a:spcBef>
                <a:spcPts val="0"/>
              </a:spcBef>
            </a:pPr>
            <a:r>
              <a:rPr lang="et-EE" altLang="en-US" sz="2900" dirty="0">
                <a:solidFill>
                  <a:schemeClr val="accent1"/>
                </a:solidFill>
              </a:rPr>
              <a:t>Vajadusel ka KAHEL või kolmel REAL</a:t>
            </a:r>
            <a:endParaRPr lang="en-US" altLang="en-US" sz="2900" dirty="0">
              <a:solidFill>
                <a:schemeClr val="accent1"/>
              </a:solidFill>
            </a:endParaRPr>
          </a:p>
        </p:txBody>
      </p:sp>
    </p:spTree>
    <p:extLst>
      <p:ext uri="{BB962C8B-B14F-4D97-AF65-F5344CB8AC3E}">
        <p14:creationId xmlns:p14="http://schemas.microsoft.com/office/powerpoint/2010/main" val="323683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l="-143" r="-1"/>
          <a:stretch/>
        </p:blipFill>
        <p:spPr>
          <a:xfrm>
            <a:off x="-15499" y="-23247"/>
            <a:ext cx="12207498" cy="4940618"/>
          </a:xfrm>
          <a:prstGeom prst="rect">
            <a:avLst/>
          </a:prstGeom>
        </p:spPr>
      </p:pic>
      <p:sp>
        <p:nvSpPr>
          <p:cNvPr id="15" name="Freeform 14"/>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p:cNvPicPr>
            <a:picLocks noChangeAspect="1"/>
          </p:cNvPicPr>
          <p:nvPr userDrawn="1"/>
        </p:nvPicPr>
        <p:blipFill>
          <a:blip r:embed="rId3"/>
          <a:stretch>
            <a:fillRect/>
          </a:stretch>
        </p:blipFill>
        <p:spPr>
          <a:xfrm>
            <a:off x="8693884" y="1958640"/>
            <a:ext cx="2447645" cy="1370681"/>
          </a:xfrm>
          <a:prstGeom prst="rect">
            <a:avLst/>
          </a:prstGeom>
        </p:spPr>
      </p:pic>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8" name="Text Placeholder 19"/>
          <p:cNvSpPr>
            <a:spLocks noGrp="1"/>
          </p:cNvSpPr>
          <p:nvPr>
            <p:ph type="body" sz="quarter" idx="11" hasCustomPrompt="1"/>
          </p:nvPr>
        </p:nvSpPr>
        <p:spPr>
          <a:xfrm>
            <a:off x="982403" y="4797922"/>
            <a:ext cx="10159444" cy="1638973"/>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rgbClr val="332B60"/>
                </a:solidFill>
                <a:latin typeface="Verdana" charset="0"/>
              </a:defRPr>
            </a:lvl1pPr>
            <a:lvl2pPr marL="0" indent="0">
              <a:spcBef>
                <a:spcPts val="1000"/>
              </a:spcBef>
              <a:buFontTx/>
              <a:buNone/>
              <a:defRPr sz="1600" b="0">
                <a:solidFill>
                  <a:schemeClr val="accent2"/>
                </a:solidFill>
              </a:defRPr>
            </a:lvl2pPr>
          </a:lstStyle>
          <a:p>
            <a:r>
              <a:rPr lang="en-US" altLang="en-US" dirty="0"/>
              <a:t>TALLINN</a:t>
            </a:r>
            <a:r>
              <a:rPr lang="et-EE" altLang="en-US" dirty="0"/>
              <a:t>A</a:t>
            </a:r>
            <a:r>
              <a:rPr lang="en-US" altLang="en-US" dirty="0"/>
              <a:t> </a:t>
            </a:r>
            <a:r>
              <a:rPr lang="et-EE" altLang="en-US" dirty="0"/>
              <a:t>TEHNIKAÜLIKOOL</a:t>
            </a:r>
            <a:endParaRPr lang="en-US" altLang="en-US" dirty="0"/>
          </a:p>
          <a:p>
            <a:r>
              <a:rPr lang="en-US" altLang="en-US" sz="1700" b="0" cap="none" dirty="0" err="1">
                <a:solidFill>
                  <a:schemeClr val="accent2"/>
                </a:solidFill>
              </a:rPr>
              <a:t>Ehitajate</a:t>
            </a:r>
            <a:r>
              <a:rPr lang="en-US" altLang="en-US" sz="1700" b="0" cap="none" dirty="0">
                <a:solidFill>
                  <a:schemeClr val="accent2"/>
                </a:solidFill>
              </a:rPr>
              <a:t> </a:t>
            </a:r>
            <a:r>
              <a:rPr lang="et-EE" altLang="en-US" sz="1700" b="0" cap="none" dirty="0">
                <a:solidFill>
                  <a:schemeClr val="accent2"/>
                </a:solidFill>
              </a:rPr>
              <a:t>tee</a:t>
            </a:r>
            <a:r>
              <a:rPr lang="en-US" altLang="en-US" sz="1700" b="0" cap="none" dirty="0">
                <a:solidFill>
                  <a:schemeClr val="accent2"/>
                </a:solidFill>
              </a:rPr>
              <a:t> 5, 19086 Tallinn</a:t>
            </a:r>
            <a:r>
              <a:rPr lang="et-EE" altLang="en-US" sz="1700" b="0" cap="none" dirty="0">
                <a:solidFill>
                  <a:schemeClr val="accent2"/>
                </a:solidFill>
              </a:rPr>
              <a:t>, </a:t>
            </a:r>
          </a:p>
          <a:p>
            <a:r>
              <a:rPr lang="et-EE" altLang="en-US" sz="1700" b="0" cap="none" dirty="0">
                <a:solidFill>
                  <a:schemeClr val="accent2"/>
                </a:solidFill>
              </a:rPr>
              <a:t>Tel </a:t>
            </a:r>
            <a:r>
              <a:rPr lang="en-US" altLang="en-US" sz="1700" b="0" cap="none" dirty="0">
                <a:solidFill>
                  <a:schemeClr val="accent2"/>
                </a:solidFill>
              </a:rPr>
              <a:t>620 2002 (</a:t>
            </a:r>
            <a:r>
              <a:rPr lang="et-EE" altLang="en-US" sz="1700" b="0" cap="none" dirty="0">
                <a:solidFill>
                  <a:schemeClr val="accent2"/>
                </a:solidFill>
              </a:rPr>
              <a:t>E-R</a:t>
            </a:r>
            <a:r>
              <a:rPr lang="en-US" altLang="en-US" sz="1700" b="0" cap="none" dirty="0">
                <a:solidFill>
                  <a:schemeClr val="accent2"/>
                </a:solidFill>
              </a:rPr>
              <a:t> 8.30–</a:t>
            </a:r>
            <a:r>
              <a:rPr lang="et-EE" altLang="en-US" sz="1700" b="0" cap="none" dirty="0">
                <a:solidFill>
                  <a:schemeClr val="accent2"/>
                </a:solidFill>
              </a:rPr>
              <a:t>17</a:t>
            </a:r>
            <a:r>
              <a:rPr lang="en-US" altLang="en-US" sz="1700" b="0" cap="none" dirty="0">
                <a:solidFill>
                  <a:schemeClr val="accent2"/>
                </a:solidFill>
              </a:rPr>
              <a:t>.00</a:t>
            </a:r>
            <a:r>
              <a:rPr lang="et-EE" altLang="en-US" sz="1700" b="0" cap="none" dirty="0">
                <a:solidFill>
                  <a:schemeClr val="accent2"/>
                </a:solidFill>
              </a:rPr>
              <a:t>)</a:t>
            </a:r>
            <a:endParaRPr lang="en-US" altLang="en-US" sz="1700" cap="none" dirty="0">
              <a:solidFill>
                <a:schemeClr val="accent2"/>
              </a:solidFill>
            </a:endParaRPr>
          </a:p>
          <a:p>
            <a:r>
              <a:rPr lang="en-US" altLang="en-US" sz="1700" cap="none" dirty="0">
                <a:solidFill>
                  <a:schemeClr val="accent2"/>
                </a:solidFill>
                <a:latin typeface="Verdana" panose="020B0604030504040204" pitchFamily="34" charset="0"/>
              </a:rPr>
              <a:t>t</a:t>
            </a:r>
            <a:r>
              <a:rPr lang="et-EE" altLang="en-US" sz="1700" cap="none" dirty="0" err="1">
                <a:solidFill>
                  <a:schemeClr val="accent2"/>
                </a:solidFill>
                <a:latin typeface="Verdana" panose="020B0604030504040204" pitchFamily="34" charset="0"/>
              </a:rPr>
              <a:t>altech</a:t>
            </a:r>
            <a:r>
              <a:rPr lang="en-US" altLang="en-US" sz="1700" cap="none" dirty="0">
                <a:solidFill>
                  <a:schemeClr val="accent2"/>
                </a:solidFill>
                <a:latin typeface="Verdana" panose="020B0604030504040204" pitchFamily="34" charset="0"/>
              </a:rPr>
              <a:t>.</a:t>
            </a:r>
            <a:r>
              <a:rPr lang="en-US" altLang="en-US" sz="1700" cap="none" dirty="0" err="1">
                <a:solidFill>
                  <a:schemeClr val="accent2"/>
                </a:solidFill>
                <a:latin typeface="Verdana" panose="020B0604030504040204" pitchFamily="34" charset="0"/>
              </a:rPr>
              <a:t>ee</a:t>
            </a:r>
            <a:endParaRPr lang="en-US" altLang="en-US" sz="1700" cap="none" dirty="0">
              <a:solidFill>
                <a:schemeClr val="accent2"/>
              </a:solidFill>
            </a:endParaRPr>
          </a:p>
        </p:txBody>
      </p:sp>
    </p:spTree>
    <p:extLst>
      <p:ext uri="{BB962C8B-B14F-4D97-AF65-F5344CB8AC3E}">
        <p14:creationId xmlns:p14="http://schemas.microsoft.com/office/powerpoint/2010/main" val="2075138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46404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305C72-5F0B-BC05-C77E-891CDD3BE4E3}"/>
              </a:ext>
            </a:extLst>
          </p:cNvPr>
          <p:cNvSpPr>
            <a:spLocks noGrp="1"/>
          </p:cNvSpPr>
          <p:nvPr>
            <p:ph type="dt" sz="half" idx="10"/>
          </p:nvPr>
        </p:nvSpPr>
        <p:spPr/>
        <p:txBody>
          <a:bodyPr/>
          <a:lstStyle/>
          <a:p>
            <a:fld id="{B5AF8815-7BC9-4423-AF38-83C30146865D}" type="datetimeFigureOut">
              <a:rPr lang="en-US" smtClean="0"/>
              <a:t>10/7/2025</a:t>
            </a:fld>
            <a:endParaRPr lang="en-US"/>
          </a:p>
        </p:txBody>
      </p:sp>
      <p:sp>
        <p:nvSpPr>
          <p:cNvPr id="3" name="Footer Placeholder 2">
            <a:extLst>
              <a:ext uri="{FF2B5EF4-FFF2-40B4-BE49-F238E27FC236}">
                <a16:creationId xmlns:a16="http://schemas.microsoft.com/office/drawing/2014/main" id="{4F34E384-5748-065C-C25A-F8923C1CDE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14385A-3E43-4FAD-2A52-5383E01349D6}"/>
              </a:ext>
            </a:extLst>
          </p:cNvPr>
          <p:cNvSpPr>
            <a:spLocks noGrp="1"/>
          </p:cNvSpPr>
          <p:nvPr>
            <p:ph type="sldNum" sz="quarter" idx="12"/>
          </p:nvPr>
        </p:nvSpPr>
        <p:spPr/>
        <p:txBody>
          <a:bodyPr/>
          <a:lstStyle/>
          <a:p>
            <a:fld id="{260C2D0E-3B3C-4F94-8D18-AFD77BC8D405}" type="slidenum">
              <a:rPr lang="en-US" smtClean="0"/>
              <a:t>‹#›</a:t>
            </a:fld>
            <a:endParaRPr lang="en-US"/>
          </a:p>
        </p:txBody>
      </p:sp>
    </p:spTree>
    <p:extLst>
      <p:ext uri="{BB962C8B-B14F-4D97-AF65-F5344CB8AC3E}">
        <p14:creationId xmlns:p14="http://schemas.microsoft.com/office/powerpoint/2010/main" val="4249323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754C-1B5B-F405-94B9-94852C03C8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2D406-44FD-C2C9-30CE-4AB9F82B95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01E0E9-DF42-47E5-7537-79B3D3BD2A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74BFA9-2CB7-199B-9067-BD743700CC87}"/>
              </a:ext>
            </a:extLst>
          </p:cNvPr>
          <p:cNvSpPr>
            <a:spLocks noGrp="1"/>
          </p:cNvSpPr>
          <p:nvPr>
            <p:ph type="dt" sz="half" idx="10"/>
          </p:nvPr>
        </p:nvSpPr>
        <p:spPr/>
        <p:txBody>
          <a:bodyPr/>
          <a:lstStyle/>
          <a:p>
            <a:fld id="{07E2E02A-63C6-40B8-B7D5-025678B37352}" type="datetime1">
              <a:rPr lang="en-US" smtClean="0"/>
              <a:t>10/7/2025</a:t>
            </a:fld>
            <a:endParaRPr lang="en-US"/>
          </a:p>
        </p:txBody>
      </p:sp>
      <p:sp>
        <p:nvSpPr>
          <p:cNvPr id="6" name="Footer Placeholder 5">
            <a:extLst>
              <a:ext uri="{FF2B5EF4-FFF2-40B4-BE49-F238E27FC236}">
                <a16:creationId xmlns:a16="http://schemas.microsoft.com/office/drawing/2014/main" id="{B41A4557-CA46-6F5C-B86C-CFA9E59C8E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C83650-BD63-390B-30A3-9321EDFECB5A}"/>
              </a:ext>
            </a:extLst>
          </p:cNvPr>
          <p:cNvSpPr>
            <a:spLocks noGrp="1"/>
          </p:cNvSpPr>
          <p:nvPr>
            <p:ph type="sldNum" sz="quarter" idx="12"/>
          </p:nvPr>
        </p:nvSpPr>
        <p:spPr/>
        <p:txBody>
          <a:bodyPr/>
          <a:lstStyle/>
          <a:p>
            <a:fld id="{A89FF1E2-3BA7-475C-A9AD-AEEAF9FE4269}" type="slidenum">
              <a:rPr lang="en-US" smtClean="0"/>
              <a:t>‹#›</a:t>
            </a:fld>
            <a:endParaRPr lang="en-US"/>
          </a:p>
        </p:txBody>
      </p:sp>
    </p:spTree>
    <p:extLst>
      <p:ext uri="{BB962C8B-B14F-4D97-AF65-F5344CB8AC3E}">
        <p14:creationId xmlns:p14="http://schemas.microsoft.com/office/powerpoint/2010/main" val="1325962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A150-9D11-1C05-C840-F4EF8C7290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8AFA0C-85F5-E8CE-223C-05DDA8402B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72FAB6-B58C-9A6E-A16B-BE14B41A4E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00729A-BC8F-EA05-5DDB-4F222238C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D8957E-2D96-B410-A2A2-E5CD8358B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9BBC1B-017F-2FA5-E22B-5999B38E4740}"/>
              </a:ext>
            </a:extLst>
          </p:cNvPr>
          <p:cNvSpPr>
            <a:spLocks noGrp="1"/>
          </p:cNvSpPr>
          <p:nvPr>
            <p:ph type="dt" sz="half" idx="10"/>
          </p:nvPr>
        </p:nvSpPr>
        <p:spPr/>
        <p:txBody>
          <a:bodyPr/>
          <a:lstStyle/>
          <a:p>
            <a:fld id="{880621BF-DC87-4F34-94FF-2C7E94B95CFA}" type="datetime1">
              <a:rPr lang="en-US" smtClean="0"/>
              <a:t>10/7/2025</a:t>
            </a:fld>
            <a:endParaRPr lang="en-US"/>
          </a:p>
        </p:txBody>
      </p:sp>
      <p:sp>
        <p:nvSpPr>
          <p:cNvPr id="8" name="Footer Placeholder 7">
            <a:extLst>
              <a:ext uri="{FF2B5EF4-FFF2-40B4-BE49-F238E27FC236}">
                <a16:creationId xmlns:a16="http://schemas.microsoft.com/office/drawing/2014/main" id="{EF998795-D7C1-2CFF-2E6E-E59F6EE286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97FC93-5FF9-7804-4E05-4101E7E6C0D5}"/>
              </a:ext>
            </a:extLst>
          </p:cNvPr>
          <p:cNvSpPr>
            <a:spLocks noGrp="1"/>
          </p:cNvSpPr>
          <p:nvPr>
            <p:ph type="sldNum" sz="quarter" idx="12"/>
          </p:nvPr>
        </p:nvSpPr>
        <p:spPr/>
        <p:txBody>
          <a:bodyPr/>
          <a:lstStyle/>
          <a:p>
            <a:fld id="{A89FF1E2-3BA7-475C-A9AD-AEEAF9FE4269}" type="slidenum">
              <a:rPr lang="en-US" smtClean="0"/>
              <a:t>‹#›</a:t>
            </a:fld>
            <a:endParaRPr lang="en-US"/>
          </a:p>
        </p:txBody>
      </p:sp>
    </p:spTree>
    <p:extLst>
      <p:ext uri="{BB962C8B-B14F-4D97-AF65-F5344CB8AC3E}">
        <p14:creationId xmlns:p14="http://schemas.microsoft.com/office/powerpoint/2010/main" val="1625668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Redigeeri juhtslaidi</a:t>
            </a:r>
          </a:p>
          <a:p>
            <a:pPr lvl="0"/>
            <a:r>
              <a:rPr lang="et-EE" dirty="0"/>
              <a:t>Vajadusel kahel real</a:t>
            </a:r>
            <a:endParaRPr lang="en-US" dirty="0"/>
          </a:p>
        </p:txBody>
      </p:sp>
      <p:sp>
        <p:nvSpPr>
          <p:cNvPr id="21" name="Text Placeholder 11"/>
          <p:cNvSpPr>
            <a:spLocks noGrp="1"/>
          </p:cNvSpPr>
          <p:nvPr>
            <p:ph type="body" sz="quarter" idx="14" hasCustomPrompt="1"/>
          </p:nvPr>
        </p:nvSpPr>
        <p:spPr>
          <a:xfrm>
            <a:off x="2171700" y="1628776"/>
            <a:ext cx="8802242"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lang="en-US" altLang="en-US" sz="1800" smtClean="0">
                <a:solidFill>
                  <a:srgbClr val="332B60"/>
                </a:solidFill>
              </a:defRPr>
            </a:lvl1pPr>
            <a:lvl2pPr marL="742950" indent="-285750">
              <a:buClr>
                <a:srgbClr val="E4067E"/>
              </a:buClr>
              <a:buFont typeface="Wingdings" panose="05000000000000000000" pitchFamily="2" charset="2"/>
              <a:buChar char="§"/>
              <a:defRPr sz="1800">
                <a:solidFill>
                  <a:srgbClr val="332B60"/>
                </a:solidFill>
              </a:defRPr>
            </a:lvl2pPr>
            <a:lvl3pPr marL="120015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3pPr>
            <a:lvl4pPr>
              <a:defRPr sz="1800">
                <a:solidFill>
                  <a:srgbClr val="332B60"/>
                </a:solidFill>
              </a:defRPr>
            </a:lvl4pPr>
            <a:lvl5pPr marL="1771650" marR="0" indent="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a:defRPr sz="1800">
                <a:solidFill>
                  <a:srgbClr val="332B60"/>
                </a:solidFill>
              </a:defRPr>
            </a:lvl7pPr>
          </a:lstStyle>
          <a:p>
            <a:pPr>
              <a:buClr>
                <a:srgbClr val="E4067E"/>
              </a:buClr>
            </a:pPr>
            <a:r>
              <a:rPr lang="en-US" altLang="en-US" sz="1800" dirty="0">
                <a:solidFill>
                  <a:srgbClr val="332B60"/>
                </a:solidFill>
                <a:latin typeface="+mn-lt"/>
              </a:rPr>
              <a:t>Vivamus </a:t>
            </a:r>
            <a:r>
              <a:rPr lang="en-US" altLang="en-US" sz="1800" dirty="0" err="1">
                <a:solidFill>
                  <a:srgbClr val="332B60"/>
                </a:solidFill>
                <a:latin typeface="+mn-lt"/>
              </a:rPr>
              <a:t>hendrerit</a:t>
            </a:r>
            <a:r>
              <a:rPr lang="en-US" altLang="en-US" sz="1800" dirty="0">
                <a:solidFill>
                  <a:srgbClr val="332B60"/>
                </a:solidFill>
                <a:latin typeface="+mn-lt"/>
              </a:rPr>
              <a:t>. </a:t>
            </a:r>
            <a:r>
              <a:rPr lang="en-US" altLang="en-US" sz="1800" dirty="0" err="1">
                <a:solidFill>
                  <a:srgbClr val="332B60"/>
                </a:solidFill>
                <a:latin typeface="+mn-lt"/>
              </a:rPr>
              <a:t>Proin</a:t>
            </a:r>
            <a:r>
              <a:rPr lang="en-US" altLang="en-US" sz="1800" dirty="0">
                <a:solidFill>
                  <a:srgbClr val="332B60"/>
                </a:solidFill>
                <a:latin typeface="+mn-lt"/>
              </a:rPr>
              <a:t> </a:t>
            </a:r>
            <a:r>
              <a:rPr lang="en-US" altLang="en-US" sz="1800" dirty="0" err="1">
                <a:solidFill>
                  <a:srgbClr val="332B60"/>
                </a:solidFill>
                <a:latin typeface="+mn-lt"/>
              </a:rPr>
              <a:t>dapibus</a:t>
            </a:r>
            <a:r>
              <a:rPr lang="en-US" altLang="en-US" sz="1800" dirty="0">
                <a:solidFill>
                  <a:srgbClr val="332B60"/>
                </a:solidFill>
                <a:latin typeface="+mn-lt"/>
              </a:rPr>
              <a:t>. </a:t>
            </a:r>
            <a:r>
              <a:rPr lang="en-US" altLang="en-US" sz="1800" dirty="0" err="1">
                <a:solidFill>
                  <a:srgbClr val="332B60"/>
                </a:solidFill>
                <a:latin typeface="+mn-lt"/>
              </a:rPr>
              <a:t>Praesent</a:t>
            </a:r>
            <a:r>
              <a:rPr lang="en-US" altLang="en-US" sz="1800" dirty="0">
                <a:solidFill>
                  <a:srgbClr val="332B60"/>
                </a:solidFill>
                <a:latin typeface="+mn-lt"/>
              </a:rPr>
              <a:t> </a:t>
            </a:r>
            <a:r>
              <a:rPr lang="en-US" altLang="en-US" sz="1800" dirty="0" err="1">
                <a:solidFill>
                  <a:srgbClr val="332B60"/>
                </a:solidFill>
                <a:latin typeface="+mn-lt"/>
              </a:rPr>
              <a:t>ultrice</a:t>
            </a:r>
            <a:r>
              <a:rPr lang="en-US" altLang="en-US" sz="1800" dirty="0">
                <a:solidFill>
                  <a:srgbClr val="332B60"/>
                </a:solidFill>
                <a:latin typeface="+mn-lt"/>
              </a:rPr>
              <a:t> </a:t>
            </a:r>
            <a:r>
              <a:rPr lang="en-US" altLang="en-US" sz="1800" dirty="0" err="1">
                <a:solidFill>
                  <a:srgbClr val="332B60"/>
                </a:solidFill>
                <a:latin typeface="+mn-lt"/>
              </a:rPr>
              <a:t>ces</a:t>
            </a:r>
            <a:r>
              <a:rPr lang="en-US" altLang="en-US" sz="1800" dirty="0">
                <a:solidFill>
                  <a:srgbClr val="332B60"/>
                </a:solidFill>
                <a:latin typeface="+mn-lt"/>
              </a:rPr>
              <a:t> </a:t>
            </a:r>
            <a:r>
              <a:rPr lang="en-US" altLang="en-US" sz="1800" dirty="0" err="1">
                <a:solidFill>
                  <a:srgbClr val="332B60"/>
                </a:solidFill>
                <a:latin typeface="+mn-lt"/>
              </a:rPr>
              <a:t>nulla</a:t>
            </a:r>
            <a:r>
              <a:rPr lang="en-US" altLang="en-US" sz="1800" dirty="0">
                <a:solidFill>
                  <a:srgbClr val="332B60"/>
                </a:solidFill>
                <a:latin typeface="+mn-lt"/>
              </a:rPr>
              <a:t> sit </a:t>
            </a:r>
            <a:r>
              <a:rPr lang="en-US" altLang="en-US" sz="1800" dirty="0" err="1">
                <a:solidFill>
                  <a:srgbClr val="332B60"/>
                </a:solidFill>
                <a:latin typeface="+mn-lt"/>
              </a:rPr>
              <a:t>amet</a:t>
            </a:r>
            <a:r>
              <a:rPr lang="en-US" altLang="en-US" sz="1800" dirty="0">
                <a:solidFill>
                  <a:srgbClr val="332B60"/>
                </a:solidFill>
                <a:latin typeface="+mn-lt"/>
              </a:rPr>
              <a:t> lacus.</a:t>
            </a:r>
          </a:p>
          <a:p>
            <a:pPr lvl="1">
              <a:buClr>
                <a:srgbClr val="E4067E"/>
              </a:buClr>
              <a:buFont typeface="Wingdings" panose="05000000000000000000" pitchFamily="2" charset="2"/>
              <a:buChar char="§"/>
            </a:pPr>
            <a:r>
              <a:rPr lang="en-US" altLang="en-US" sz="1800" dirty="0" err="1">
                <a:solidFill>
                  <a:srgbClr val="332B60"/>
                </a:solidFill>
              </a:rPr>
              <a:t>Ut</a:t>
            </a:r>
            <a:r>
              <a:rPr lang="en-US" altLang="en-US" sz="1800" dirty="0">
                <a:solidFill>
                  <a:srgbClr val="332B60"/>
                </a:solidFill>
              </a:rPr>
              <a:t> vitae </a:t>
            </a:r>
            <a:r>
              <a:rPr lang="en-US" altLang="en-US" sz="1800" dirty="0" err="1">
                <a:solidFill>
                  <a:srgbClr val="332B60"/>
                </a:solidFill>
              </a:rPr>
              <a:t>nunc</a:t>
            </a:r>
            <a:r>
              <a:rPr lang="en-US" altLang="en-US" sz="1800" dirty="0">
                <a:solidFill>
                  <a:srgbClr val="332B60"/>
                </a:solidFill>
              </a:rPr>
              <a:t> non </a:t>
            </a:r>
            <a:r>
              <a:rPr lang="en-US" altLang="en-US" sz="1800" dirty="0" err="1">
                <a:solidFill>
                  <a:srgbClr val="332B60"/>
                </a:solidFill>
              </a:rPr>
              <a:t>pede</a:t>
            </a:r>
            <a:r>
              <a:rPr lang="en-US" altLang="en-US" sz="1800" dirty="0">
                <a:solidFill>
                  <a:srgbClr val="332B60"/>
                </a:solidFill>
              </a:rPr>
              <a:t> </a:t>
            </a:r>
            <a:r>
              <a:rPr lang="en-US" altLang="en-US" sz="1800" dirty="0" err="1">
                <a:solidFill>
                  <a:srgbClr val="332B60"/>
                </a:solidFill>
              </a:rPr>
              <a:t>tristique</a:t>
            </a:r>
            <a:r>
              <a:rPr lang="en-US" altLang="en-US" sz="1800" dirty="0">
                <a:solidFill>
                  <a:srgbClr val="332B60"/>
                </a:solidFill>
              </a:rPr>
              <a:t> </a:t>
            </a:r>
            <a:r>
              <a:rPr lang="en-US" altLang="en-US" sz="1800" dirty="0" err="1">
                <a:solidFill>
                  <a:srgbClr val="332B60"/>
                </a:solidFill>
              </a:rPr>
              <a:t>sagittis</a:t>
            </a:r>
            <a:r>
              <a:rPr lang="en-US" altLang="en-US" sz="1800" dirty="0">
                <a:solidFill>
                  <a:srgbClr val="332B60"/>
                </a:solidFill>
              </a:rPr>
              <a:t>. </a:t>
            </a:r>
            <a:r>
              <a:rPr lang="en-US" altLang="en-US" sz="1800" dirty="0" err="1">
                <a:solidFill>
                  <a:srgbClr val="332B60"/>
                </a:solidFill>
              </a:rPr>
              <a:t>Aliquam</a:t>
            </a:r>
            <a:r>
              <a:rPr lang="en-US" altLang="en-US" sz="1800" dirty="0">
                <a:solidFill>
                  <a:srgbClr val="332B60"/>
                </a:solidFill>
              </a:rPr>
              <a:t> </a:t>
            </a:r>
            <a:r>
              <a:rPr lang="en-US" altLang="en-US" sz="1800" dirty="0" err="1">
                <a:solidFill>
                  <a:srgbClr val="332B60"/>
                </a:solidFill>
              </a:rPr>
              <a:t>imperdiet</a:t>
            </a:r>
            <a:r>
              <a:rPr lang="en-US" altLang="en-US" sz="1800" dirty="0">
                <a:solidFill>
                  <a:srgbClr val="332B60"/>
                </a:solidFill>
              </a:rPr>
              <a:t> </a:t>
            </a:r>
            <a:r>
              <a:rPr lang="en-US" altLang="en-US" sz="1800" dirty="0" err="1">
                <a:solidFill>
                  <a:srgbClr val="332B60"/>
                </a:solidFill>
              </a:rPr>
              <a:t>elit</a:t>
            </a:r>
            <a:r>
              <a:rPr lang="en-US" altLang="en-US" sz="1800" dirty="0">
                <a:solidFill>
                  <a:srgbClr val="332B60"/>
                </a:solidFill>
              </a:rPr>
              <a:t> </a:t>
            </a:r>
            <a:r>
              <a:rPr lang="en-US" altLang="en-US" sz="1800" dirty="0" err="1">
                <a:solidFill>
                  <a:srgbClr val="332B60"/>
                </a:solidFill>
              </a:rPr>
              <a:t>vel</a:t>
            </a:r>
            <a:r>
              <a:rPr lang="en-US" altLang="en-US" sz="1800" dirty="0">
                <a:solidFill>
                  <a:srgbClr val="332B60"/>
                </a:solidFill>
              </a:rPr>
              <a:t> </a:t>
            </a:r>
            <a:r>
              <a:rPr lang="en-US" altLang="en-US" sz="1800" dirty="0" err="1">
                <a:solidFill>
                  <a:srgbClr val="332B60"/>
                </a:solidFill>
              </a:rPr>
              <a:t>justo</a:t>
            </a:r>
            <a:r>
              <a:rPr lang="en-US" altLang="en-US" sz="1800" dirty="0">
                <a:solidFill>
                  <a:srgbClr val="332B60"/>
                </a:solidFill>
              </a:rPr>
              <a:t>. </a:t>
            </a:r>
          </a:p>
          <a:p>
            <a:pPr lvl="2">
              <a:buClr>
                <a:srgbClr val="E4067E"/>
              </a:buClr>
              <a:buFont typeface="Wingdings" panose="05000000000000000000" pitchFamily="2" charset="2"/>
              <a:buChar char="§"/>
            </a:pPr>
            <a:r>
              <a:rPr lang="en-US" altLang="en-US" sz="1800" dirty="0" err="1">
                <a:solidFill>
                  <a:srgbClr val="332B60"/>
                </a:solidFill>
              </a:rPr>
              <a:t>Quisque</a:t>
            </a:r>
            <a:r>
              <a:rPr lang="en-US" altLang="en-US" sz="1800" dirty="0">
                <a:solidFill>
                  <a:srgbClr val="332B60"/>
                </a:solidFill>
              </a:rPr>
              <a:t> </a:t>
            </a:r>
            <a:r>
              <a:rPr lang="en-US" altLang="en-US" sz="1800" dirty="0" err="1">
                <a:solidFill>
                  <a:srgbClr val="332B60"/>
                </a:solidFill>
              </a:rPr>
              <a:t>porttitor</a:t>
            </a:r>
            <a:r>
              <a:rPr lang="en-US" altLang="en-US" sz="1800" dirty="0">
                <a:solidFill>
                  <a:srgbClr val="332B60"/>
                </a:solidFill>
              </a:rPr>
              <a:t> </a:t>
            </a:r>
            <a:r>
              <a:rPr lang="en-US" altLang="en-US" sz="1800" dirty="0" err="1">
                <a:solidFill>
                  <a:srgbClr val="332B60"/>
                </a:solidFill>
              </a:rPr>
              <a:t>imperiandiet</a:t>
            </a:r>
            <a:r>
              <a:rPr lang="en-US" altLang="en-US" sz="1800" dirty="0">
                <a:solidFill>
                  <a:srgbClr val="332B60"/>
                </a:solidFill>
              </a:rPr>
              <a:t> qua.</a:t>
            </a:r>
          </a:p>
          <a:p>
            <a:pPr lvl="3">
              <a:buClr>
                <a:srgbClr val="E4067E"/>
              </a:buClr>
              <a:buFont typeface="Wingdings" panose="05000000000000000000" pitchFamily="2" charset="2"/>
              <a:buChar char="§"/>
            </a:pPr>
            <a:r>
              <a:rPr lang="en-US" altLang="en-US" dirty="0" err="1">
                <a:solidFill>
                  <a:srgbClr val="332B60"/>
                </a:solidFill>
              </a:rPr>
              <a:t>Phasellus</a:t>
            </a:r>
            <a:r>
              <a:rPr lang="en-US" altLang="en-US" dirty="0">
                <a:solidFill>
                  <a:srgbClr val="332B60"/>
                </a:solidFill>
              </a:rPr>
              <a:t> </a:t>
            </a:r>
            <a:r>
              <a:rPr lang="en-US" altLang="en-US" dirty="0" err="1">
                <a:solidFill>
                  <a:srgbClr val="332B60"/>
                </a:solidFill>
              </a:rPr>
              <a:t>vel</a:t>
            </a:r>
            <a:r>
              <a:rPr lang="en-US" altLang="en-US" dirty="0">
                <a:solidFill>
                  <a:srgbClr val="332B60"/>
                </a:solidFill>
              </a:rPr>
              <a:t> </a:t>
            </a:r>
            <a:r>
              <a:rPr lang="en-US" altLang="en-US" dirty="0" err="1">
                <a:solidFill>
                  <a:srgbClr val="332B60"/>
                </a:solidFill>
              </a:rPr>
              <a:t>lectus</a:t>
            </a:r>
            <a:r>
              <a:rPr lang="en-US" altLang="en-US" dirty="0">
                <a:solidFill>
                  <a:srgbClr val="332B60"/>
                </a:solidFill>
              </a:rPr>
              <a:t> at </a:t>
            </a:r>
            <a:r>
              <a:rPr lang="en-US" altLang="en-US" dirty="0" err="1">
                <a:solidFill>
                  <a:srgbClr val="332B60"/>
                </a:solidFill>
              </a:rPr>
              <a:t>orci</a:t>
            </a:r>
            <a:r>
              <a:rPr lang="en-US" altLang="en-US" dirty="0">
                <a:solidFill>
                  <a:srgbClr val="332B60"/>
                </a:solidFill>
              </a:rPr>
              <a:t> </a:t>
            </a:r>
            <a:r>
              <a:rPr lang="en-US" altLang="en-US" dirty="0" err="1">
                <a:solidFill>
                  <a:srgbClr val="332B60"/>
                </a:solidFill>
              </a:rPr>
              <a:t>ornare</a:t>
            </a:r>
            <a:r>
              <a:rPr lang="en-US" altLang="en-US" dirty="0">
                <a:solidFill>
                  <a:srgbClr val="332B60"/>
                </a:solidFill>
              </a:rPr>
              <a:t> </a:t>
            </a:r>
            <a:r>
              <a:rPr lang="en-US" altLang="en-US" dirty="0" err="1">
                <a:solidFill>
                  <a:srgbClr val="332B60"/>
                </a:solidFill>
              </a:rPr>
              <a:t>ultrices</a:t>
            </a:r>
            <a:r>
              <a:rPr lang="en-US" altLang="en-US" dirty="0">
                <a:solidFill>
                  <a:srgbClr val="332B60"/>
                </a:solidFill>
              </a:rPr>
              <a:t>. Viva </a:t>
            </a:r>
            <a:r>
              <a:rPr lang="en-US" altLang="en-US" dirty="0" err="1">
                <a:solidFill>
                  <a:srgbClr val="332B60"/>
                </a:solidFill>
              </a:rPr>
              <a:t>etmus</a:t>
            </a:r>
            <a:r>
              <a:rPr lang="en-US" altLang="en-US" dirty="0">
                <a:solidFill>
                  <a:srgbClr val="332B60"/>
                </a:solidFill>
              </a:rPr>
              <a:t> </a:t>
            </a:r>
            <a:r>
              <a:rPr lang="en-US" altLang="en-US" dirty="0" err="1">
                <a:solidFill>
                  <a:srgbClr val="332B60"/>
                </a:solidFill>
              </a:rPr>
              <a:t>justo</a:t>
            </a:r>
            <a:r>
              <a:rPr lang="en-US" altLang="en-US" dirty="0">
                <a:solidFill>
                  <a:srgbClr val="332B60"/>
                </a:solidFill>
              </a:rPr>
              <a:t> </a:t>
            </a:r>
            <a:r>
              <a:rPr lang="en-US" altLang="en-US" dirty="0" err="1">
                <a:solidFill>
                  <a:srgbClr val="332B60"/>
                </a:solidFill>
              </a:rPr>
              <a:t>est</a:t>
            </a:r>
            <a:r>
              <a:rPr lang="en-US" altLang="en-US" dirty="0">
                <a:solidFill>
                  <a:srgbClr val="332B60"/>
                </a:solidFill>
              </a:rPr>
              <a:t>, </a:t>
            </a:r>
            <a:r>
              <a:rPr lang="en-US" altLang="en-US" dirty="0" err="1">
                <a:solidFill>
                  <a:srgbClr val="332B60"/>
                </a:solidFill>
              </a:rPr>
              <a:t>vulputate</a:t>
            </a:r>
            <a:r>
              <a:rPr lang="en-US" altLang="en-US" dirty="0">
                <a:solidFill>
                  <a:srgbClr val="332B60"/>
                </a:solidFill>
              </a:rPr>
              <a:t> </a:t>
            </a:r>
            <a:r>
              <a:rPr lang="en-US" altLang="en-US" dirty="0" err="1">
                <a:solidFill>
                  <a:srgbClr val="332B60"/>
                </a:solidFill>
              </a:rPr>
              <a:t>eu</a:t>
            </a:r>
            <a:r>
              <a:rPr lang="et-EE" altLang="en-US" dirty="0">
                <a:solidFill>
                  <a:srgbClr val="332B60"/>
                </a:solidFill>
              </a:rPr>
              <a:t>.</a:t>
            </a:r>
          </a:p>
          <a:p>
            <a:pPr lvl="4">
              <a:buClr>
                <a:srgbClr val="E4067E"/>
              </a:buClr>
              <a:buFont typeface="Wingdings" panose="05000000000000000000" pitchFamily="2" charset="2"/>
              <a:buChar char="§"/>
            </a:pPr>
            <a:r>
              <a:rPr lang="en-US" altLang="en-US" dirty="0" err="1">
                <a:solidFill>
                  <a:srgbClr val="332B60"/>
                </a:solidFill>
              </a:rPr>
              <a:t>Phasellus</a:t>
            </a:r>
            <a:r>
              <a:rPr lang="en-US" altLang="en-US" dirty="0">
                <a:solidFill>
                  <a:srgbClr val="332B60"/>
                </a:solidFill>
              </a:rPr>
              <a:t> </a:t>
            </a:r>
            <a:r>
              <a:rPr lang="en-US" altLang="en-US" dirty="0" err="1">
                <a:solidFill>
                  <a:srgbClr val="332B60"/>
                </a:solidFill>
              </a:rPr>
              <a:t>vel</a:t>
            </a:r>
            <a:r>
              <a:rPr lang="en-US" altLang="en-US" dirty="0">
                <a:solidFill>
                  <a:srgbClr val="332B60"/>
                </a:solidFill>
              </a:rPr>
              <a:t> </a:t>
            </a:r>
            <a:r>
              <a:rPr lang="en-US" altLang="en-US" dirty="0" err="1">
                <a:solidFill>
                  <a:srgbClr val="332B60"/>
                </a:solidFill>
              </a:rPr>
              <a:t>lectus</a:t>
            </a:r>
            <a:r>
              <a:rPr lang="en-US" altLang="en-US" dirty="0">
                <a:solidFill>
                  <a:srgbClr val="332B60"/>
                </a:solidFill>
              </a:rPr>
              <a:t> at </a:t>
            </a:r>
            <a:r>
              <a:rPr lang="en-US" altLang="en-US" dirty="0" err="1">
                <a:solidFill>
                  <a:srgbClr val="332B60"/>
                </a:solidFill>
              </a:rPr>
              <a:t>orci</a:t>
            </a:r>
            <a:r>
              <a:rPr lang="en-US" altLang="en-US" dirty="0">
                <a:solidFill>
                  <a:srgbClr val="332B60"/>
                </a:solidFill>
              </a:rPr>
              <a:t> </a:t>
            </a:r>
            <a:r>
              <a:rPr lang="en-US" altLang="en-US" dirty="0" err="1">
                <a:solidFill>
                  <a:srgbClr val="332B60"/>
                </a:solidFill>
              </a:rPr>
              <a:t>ornare</a:t>
            </a:r>
            <a:r>
              <a:rPr lang="en-US" altLang="en-US" dirty="0">
                <a:solidFill>
                  <a:srgbClr val="332B60"/>
                </a:solidFill>
              </a:rPr>
              <a:t> </a:t>
            </a:r>
            <a:r>
              <a:rPr lang="en-US" altLang="en-US" dirty="0" err="1">
                <a:solidFill>
                  <a:srgbClr val="332B60"/>
                </a:solidFill>
              </a:rPr>
              <a:t>ultrices</a:t>
            </a:r>
            <a:r>
              <a:rPr lang="en-US" altLang="en-US" dirty="0">
                <a:solidFill>
                  <a:srgbClr val="332B60"/>
                </a:solidFill>
              </a:rPr>
              <a:t>. Viva </a:t>
            </a:r>
            <a:r>
              <a:rPr lang="en-US" altLang="en-US" dirty="0" err="1">
                <a:solidFill>
                  <a:srgbClr val="332B60"/>
                </a:solidFill>
              </a:rPr>
              <a:t>etmus</a:t>
            </a:r>
            <a:r>
              <a:rPr lang="en-US" altLang="en-US" dirty="0">
                <a:solidFill>
                  <a:srgbClr val="332B60"/>
                </a:solidFill>
              </a:rPr>
              <a:t> </a:t>
            </a:r>
            <a:r>
              <a:rPr lang="en-US" altLang="en-US" dirty="0" err="1">
                <a:solidFill>
                  <a:srgbClr val="332B60"/>
                </a:solidFill>
              </a:rPr>
              <a:t>justo</a:t>
            </a:r>
            <a:r>
              <a:rPr lang="en-US" altLang="en-US" dirty="0">
                <a:solidFill>
                  <a:srgbClr val="332B60"/>
                </a:solidFill>
              </a:rPr>
              <a:t> </a:t>
            </a:r>
            <a:r>
              <a:rPr lang="en-US" altLang="en-US" dirty="0" err="1">
                <a:solidFill>
                  <a:srgbClr val="332B60"/>
                </a:solidFill>
              </a:rPr>
              <a:t>est</a:t>
            </a:r>
            <a:r>
              <a:rPr lang="en-US" altLang="en-US" dirty="0">
                <a:solidFill>
                  <a:srgbClr val="332B60"/>
                </a:solidFill>
              </a:rPr>
              <a:t>, </a:t>
            </a:r>
            <a:r>
              <a:rPr lang="en-US" altLang="en-US" dirty="0" err="1">
                <a:solidFill>
                  <a:srgbClr val="332B60"/>
                </a:solidFill>
              </a:rPr>
              <a:t>vulputate</a:t>
            </a:r>
            <a:r>
              <a:rPr lang="en-US" altLang="en-US" dirty="0">
                <a:solidFill>
                  <a:srgbClr val="332B60"/>
                </a:solidFill>
              </a:rPr>
              <a:t> </a:t>
            </a:r>
            <a:r>
              <a:rPr lang="en-US" altLang="en-US" dirty="0" err="1">
                <a:solidFill>
                  <a:srgbClr val="332B60"/>
                </a:solidFill>
              </a:rPr>
              <a:t>eu</a:t>
            </a:r>
            <a:r>
              <a:rPr lang="et-EE" altLang="en-US" dirty="0">
                <a:solidFill>
                  <a:srgbClr val="332B60"/>
                </a:solidFill>
              </a:rPr>
              <a:t>.</a:t>
            </a:r>
          </a:p>
          <a:p>
            <a:pPr lvl="5">
              <a:buClr>
                <a:srgbClr val="E4067E"/>
              </a:buClr>
              <a:buFont typeface="Wingdings" panose="05000000000000000000" pitchFamily="2" charset="2"/>
              <a:buChar char="§"/>
            </a:pPr>
            <a:r>
              <a:rPr lang="en-US" altLang="en-US" dirty="0" err="1">
                <a:solidFill>
                  <a:srgbClr val="332B60"/>
                </a:solidFill>
              </a:rPr>
              <a:t>Phasellus</a:t>
            </a:r>
            <a:r>
              <a:rPr lang="en-US" altLang="en-US" dirty="0">
                <a:solidFill>
                  <a:srgbClr val="332B60"/>
                </a:solidFill>
              </a:rPr>
              <a:t> </a:t>
            </a:r>
            <a:r>
              <a:rPr lang="en-US" altLang="en-US" dirty="0" err="1">
                <a:solidFill>
                  <a:srgbClr val="332B60"/>
                </a:solidFill>
              </a:rPr>
              <a:t>vel</a:t>
            </a:r>
            <a:r>
              <a:rPr lang="en-US" altLang="en-US" dirty="0">
                <a:solidFill>
                  <a:srgbClr val="332B60"/>
                </a:solidFill>
              </a:rPr>
              <a:t> </a:t>
            </a:r>
            <a:r>
              <a:rPr lang="en-US" altLang="en-US" dirty="0" err="1">
                <a:solidFill>
                  <a:srgbClr val="332B60"/>
                </a:solidFill>
              </a:rPr>
              <a:t>lectus</a:t>
            </a:r>
            <a:r>
              <a:rPr lang="en-US" altLang="en-US" dirty="0">
                <a:solidFill>
                  <a:srgbClr val="332B60"/>
                </a:solidFill>
              </a:rPr>
              <a:t> at </a:t>
            </a:r>
            <a:r>
              <a:rPr lang="en-US" altLang="en-US" dirty="0" err="1">
                <a:solidFill>
                  <a:srgbClr val="332B60"/>
                </a:solidFill>
              </a:rPr>
              <a:t>orci</a:t>
            </a:r>
            <a:r>
              <a:rPr lang="en-US" altLang="en-US" dirty="0">
                <a:solidFill>
                  <a:srgbClr val="332B60"/>
                </a:solidFill>
              </a:rPr>
              <a:t> </a:t>
            </a:r>
            <a:r>
              <a:rPr lang="en-US" altLang="en-US" dirty="0" err="1">
                <a:solidFill>
                  <a:srgbClr val="332B60"/>
                </a:solidFill>
              </a:rPr>
              <a:t>ornare</a:t>
            </a:r>
            <a:r>
              <a:rPr lang="en-US" altLang="en-US" dirty="0">
                <a:solidFill>
                  <a:srgbClr val="332B60"/>
                </a:solidFill>
              </a:rPr>
              <a:t> </a:t>
            </a:r>
            <a:r>
              <a:rPr lang="en-US" altLang="en-US" dirty="0" err="1">
                <a:solidFill>
                  <a:srgbClr val="332B60"/>
                </a:solidFill>
              </a:rPr>
              <a:t>ultrices</a:t>
            </a:r>
            <a:r>
              <a:rPr lang="en-US" altLang="en-US" dirty="0">
                <a:solidFill>
                  <a:srgbClr val="332B60"/>
                </a:solidFill>
              </a:rPr>
              <a:t>. Viva </a:t>
            </a:r>
            <a:r>
              <a:rPr lang="en-US" altLang="en-US" dirty="0" err="1">
                <a:solidFill>
                  <a:srgbClr val="332B60"/>
                </a:solidFill>
              </a:rPr>
              <a:t>etmus</a:t>
            </a:r>
            <a:r>
              <a:rPr lang="en-US" altLang="en-US" dirty="0">
                <a:solidFill>
                  <a:srgbClr val="332B60"/>
                </a:solidFill>
              </a:rPr>
              <a:t> </a:t>
            </a:r>
            <a:r>
              <a:rPr lang="en-US" altLang="en-US" dirty="0" err="1">
                <a:solidFill>
                  <a:srgbClr val="332B60"/>
                </a:solidFill>
              </a:rPr>
              <a:t>justo</a:t>
            </a:r>
            <a:r>
              <a:rPr lang="en-US" altLang="en-US" dirty="0">
                <a:solidFill>
                  <a:srgbClr val="332B60"/>
                </a:solidFill>
              </a:rPr>
              <a:t> </a:t>
            </a:r>
            <a:r>
              <a:rPr lang="en-US" altLang="en-US" dirty="0" err="1">
                <a:solidFill>
                  <a:srgbClr val="332B60"/>
                </a:solidFill>
              </a:rPr>
              <a:t>est</a:t>
            </a:r>
            <a:r>
              <a:rPr lang="en-US" altLang="en-US" dirty="0">
                <a:solidFill>
                  <a:srgbClr val="332B60"/>
                </a:solidFill>
              </a:rPr>
              <a:t>, </a:t>
            </a:r>
            <a:r>
              <a:rPr lang="en-US" altLang="en-US" dirty="0" err="1">
                <a:solidFill>
                  <a:srgbClr val="332B60"/>
                </a:solidFill>
              </a:rPr>
              <a:t>vulputate</a:t>
            </a:r>
            <a:r>
              <a:rPr lang="en-US" altLang="en-US" dirty="0">
                <a:solidFill>
                  <a:srgbClr val="332B60"/>
                </a:solidFill>
              </a:rPr>
              <a:t> </a:t>
            </a:r>
            <a:r>
              <a:rPr lang="en-US" altLang="en-US" dirty="0" err="1">
                <a:solidFill>
                  <a:srgbClr val="332B60"/>
                </a:solidFill>
              </a:rPr>
              <a:t>eu</a:t>
            </a:r>
            <a:r>
              <a:rPr lang="et-EE" altLang="en-US" dirty="0">
                <a:solidFill>
                  <a:srgbClr val="332B60"/>
                </a:solidFill>
              </a:rPr>
              <a:t>.</a:t>
            </a:r>
            <a:endParaRPr lang="en-US" altLang="en-US" dirty="0">
              <a:solidFill>
                <a:srgbClr val="332B60"/>
              </a:solidFill>
            </a:endParaRPr>
          </a:p>
          <a:p>
            <a:pPr>
              <a:buClr>
                <a:srgbClr val="E4067E"/>
              </a:buClr>
            </a:pPr>
            <a:r>
              <a:rPr lang="et-EE" altLang="en-US" sz="1800" dirty="0">
                <a:solidFill>
                  <a:srgbClr val="332B60"/>
                </a:solidFill>
                <a:latin typeface="+mn-lt"/>
              </a:rPr>
              <a:t>B</a:t>
            </a:r>
            <a:r>
              <a:rPr lang="en-US" altLang="en-US" sz="1800" dirty="0" err="1">
                <a:solidFill>
                  <a:srgbClr val="332B60"/>
                </a:solidFill>
                <a:latin typeface="+mn-lt"/>
              </a:rPr>
              <a:t>ibendum</a:t>
            </a:r>
            <a:r>
              <a:rPr lang="en-US" altLang="en-US" sz="1800" dirty="0">
                <a:solidFill>
                  <a:srgbClr val="332B60"/>
                </a:solidFill>
                <a:latin typeface="+mn-lt"/>
              </a:rPr>
              <a:t> </a:t>
            </a:r>
            <a:r>
              <a:rPr lang="en-US" altLang="en-US" sz="1800" dirty="0" err="1">
                <a:solidFill>
                  <a:srgbClr val="332B60"/>
                </a:solidFill>
                <a:latin typeface="+mn-lt"/>
              </a:rPr>
              <a:t>hendrerit</a:t>
            </a:r>
            <a:r>
              <a:rPr lang="en-US" altLang="en-US" sz="1800" dirty="0">
                <a:solidFill>
                  <a:srgbClr val="332B60"/>
                </a:solidFill>
                <a:latin typeface="+mn-lt"/>
              </a:rPr>
              <a:t>, </a:t>
            </a:r>
            <a:r>
              <a:rPr lang="en-US" altLang="en-US" sz="1800" dirty="0" err="1">
                <a:solidFill>
                  <a:srgbClr val="332B60"/>
                </a:solidFill>
                <a:latin typeface="+mn-lt"/>
              </a:rPr>
              <a:t>rutrum</a:t>
            </a:r>
            <a:r>
              <a:rPr lang="en-US" altLang="en-US" sz="1800" dirty="0">
                <a:solidFill>
                  <a:srgbClr val="332B60"/>
                </a:solidFill>
                <a:latin typeface="+mn-lt"/>
              </a:rPr>
              <a:t> </a:t>
            </a:r>
            <a:r>
              <a:rPr lang="en-US" altLang="en-US" sz="1800" dirty="0" err="1">
                <a:solidFill>
                  <a:srgbClr val="332B60"/>
                </a:solidFill>
                <a:latin typeface="+mn-lt"/>
              </a:rPr>
              <a:t>ut</a:t>
            </a:r>
            <a:r>
              <a:rPr lang="en-US" altLang="en-US" sz="1800" dirty="0">
                <a:solidFill>
                  <a:srgbClr val="332B60"/>
                </a:solidFill>
                <a:latin typeface="+mn-lt"/>
              </a:rPr>
              <a:t>, </a:t>
            </a:r>
            <a:r>
              <a:rPr lang="en-US" altLang="en-US" sz="1800" dirty="0" err="1">
                <a:solidFill>
                  <a:srgbClr val="332B60"/>
                </a:solidFill>
                <a:latin typeface="+mn-lt"/>
              </a:rPr>
              <a:t>turpis</a:t>
            </a:r>
            <a:r>
              <a:rPr lang="en-US" altLang="en-US" sz="1800" dirty="0">
                <a:solidFill>
                  <a:srgbClr val="332B60"/>
                </a:solidFill>
                <a:latin typeface="+mn-lt"/>
              </a:rPr>
              <a:t>. </a:t>
            </a:r>
            <a:r>
              <a:rPr lang="en-US" altLang="en-US" sz="1800" dirty="0" err="1">
                <a:solidFill>
                  <a:srgbClr val="332B60"/>
                </a:solidFill>
                <a:latin typeface="+mn-lt"/>
              </a:rPr>
              <a:t>Sed</a:t>
            </a:r>
            <a:r>
              <a:rPr lang="en-US" altLang="en-US" sz="1800" dirty="0">
                <a:solidFill>
                  <a:srgbClr val="332B60"/>
                </a:solidFill>
                <a:latin typeface="+mn-lt"/>
              </a:rPr>
              <a:t> </a:t>
            </a:r>
            <a:r>
              <a:rPr lang="en-US" altLang="en-US" sz="1800" dirty="0" err="1">
                <a:solidFill>
                  <a:srgbClr val="332B60"/>
                </a:solidFill>
                <a:latin typeface="+mn-lt"/>
              </a:rPr>
              <a:t>velit</a:t>
            </a:r>
            <a:r>
              <a:rPr lang="en-US" altLang="en-US" sz="1800" dirty="0">
                <a:solidFill>
                  <a:srgbClr val="332B60"/>
                </a:solidFill>
                <a:latin typeface="+mn-lt"/>
              </a:rPr>
              <a:t>. </a:t>
            </a:r>
          </a:p>
          <a:p>
            <a:pPr lvl="1">
              <a:buClr>
                <a:srgbClr val="E4067E"/>
              </a:buClr>
              <a:buFont typeface="Wingdings" panose="05000000000000000000" pitchFamily="2" charset="2"/>
              <a:buChar char="§"/>
            </a:pPr>
            <a:r>
              <a:rPr lang="en-US" altLang="en-US" sz="1800" dirty="0" err="1">
                <a:solidFill>
                  <a:srgbClr val="332B60"/>
                </a:solidFill>
              </a:rPr>
              <a:t>Sed</a:t>
            </a:r>
            <a:r>
              <a:rPr lang="en-US" altLang="en-US" sz="1800" dirty="0">
                <a:solidFill>
                  <a:srgbClr val="332B60"/>
                </a:solidFill>
              </a:rPr>
              <a:t> semper </a:t>
            </a:r>
            <a:r>
              <a:rPr lang="en-US" altLang="en-US" sz="1800" dirty="0" err="1">
                <a:solidFill>
                  <a:srgbClr val="332B60"/>
                </a:solidFill>
              </a:rPr>
              <a:t>augue</a:t>
            </a:r>
            <a:r>
              <a:rPr lang="en-US" altLang="en-US" sz="1800" dirty="0">
                <a:solidFill>
                  <a:srgbClr val="332B60"/>
                </a:solidFill>
              </a:rPr>
              <a:t>.</a:t>
            </a:r>
          </a:p>
          <a:p>
            <a:pPr marL="2514600" marR="0" lvl="5"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endParaRPr lang="et-EE" dirty="0"/>
          </a:p>
          <a:p>
            <a:pPr marL="2057400" marR="0" lvl="4"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endParaRPr lang="et-EE" dirty="0"/>
          </a:p>
          <a:p>
            <a:pPr lvl="2"/>
            <a:endParaRPr lang="et-EE" dirty="0"/>
          </a:p>
          <a:p>
            <a:pPr lvl="0"/>
            <a:endParaRPr lang="et-EE" dirty="0"/>
          </a:p>
        </p:txBody>
      </p:sp>
      <p:sp>
        <p:nvSpPr>
          <p:cNvPr id="4"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TALLINNA TEHNIKAÜLIKOOL</a:t>
            </a:r>
            <a:endParaRPr lang="en-US" altLang="en-US" sz="1200" b="0" dirty="0"/>
          </a:p>
        </p:txBody>
      </p:sp>
      <p:cxnSp>
        <p:nvCxnSpPr>
          <p:cNvPr id="5" name="Straight Connector 4"/>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767682"/>
      </p:ext>
    </p:extLst>
  </p:cSld>
  <p:clrMapOvr>
    <a:masterClrMapping/>
  </p:clrMapOvr>
  <p:extLst>
    <p:ext uri="{DCECCB84-F9BA-43D5-87BE-67443E8EF086}">
      <p15:sldGuideLst xmlns:p15="http://schemas.microsoft.com/office/powerpoint/2012/main">
        <p15:guide id="2" orient="horz" pos="1026" userDrawn="1">
          <p15:clr>
            <a:srgbClr val="FBAE40"/>
          </p15:clr>
        </p15:guide>
        <p15:guide id="3" pos="1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a:lvl2pPr>
          </a:lstStyle>
          <a:p>
            <a:pPr lvl="0"/>
            <a:r>
              <a:rPr lang="et-EE" dirty="0"/>
              <a:t>Redigeeri juhtslaidi</a:t>
            </a:r>
          </a:p>
          <a:p>
            <a:pPr lvl="0"/>
            <a:r>
              <a:rPr lang="et-EE" dirty="0"/>
              <a:t>Vajadusel kahel real</a:t>
            </a:r>
            <a:endParaRPr lang="en-US" dirty="0"/>
          </a:p>
        </p:txBody>
      </p:sp>
      <p:sp>
        <p:nvSpPr>
          <p:cNvPr id="14" name="Chart Placeholder 13"/>
          <p:cNvSpPr>
            <a:spLocks noGrp="1"/>
          </p:cNvSpPr>
          <p:nvPr>
            <p:ph type="chart" sz="quarter" idx="15"/>
          </p:nvPr>
        </p:nvSpPr>
        <p:spPr>
          <a:xfrm>
            <a:off x="2183498" y="3244275"/>
            <a:ext cx="8790444" cy="2530883"/>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a:t>Diagrammi lisamiseks klõpsake ikooni</a:t>
            </a:r>
            <a:endParaRPr lang="en-US" noProof="0" dirty="0"/>
          </a:p>
        </p:txBody>
      </p:sp>
      <p:sp>
        <p:nvSpPr>
          <p:cNvPr id="16" name="Text Placeholder 15"/>
          <p:cNvSpPr>
            <a:spLocks noGrp="1"/>
          </p:cNvSpPr>
          <p:nvPr>
            <p:ph type="body" sz="quarter" idx="16"/>
          </p:nvPr>
        </p:nvSpPr>
        <p:spPr>
          <a:xfrm>
            <a:off x="2171700" y="2144993"/>
            <a:ext cx="8790444" cy="901807"/>
          </a:xfrm>
          <a:prstGeom prst="rect">
            <a:avLst/>
          </a:prstGeom>
        </p:spPr>
        <p:txBody>
          <a:bodyPr lIns="0" tIns="0" rIns="0" bIns="0"/>
          <a:lstStyle>
            <a:lvl1pPr marL="228600" indent="-228600">
              <a:buClr>
                <a:srgbClr val="E4067E"/>
              </a:buClr>
              <a:buFont typeface="Wingdings" panose="05000000000000000000" pitchFamily="2" charset="2"/>
              <a:buChar char="§"/>
              <a:defRPr sz="1800" baseline="0">
                <a:solidFill>
                  <a:srgbClr val="332B60"/>
                </a:solidFill>
                <a:latin typeface="Verdana" charset="0"/>
              </a:defRPr>
            </a:lvl1pPr>
            <a:lvl2pPr marL="742950" indent="-285750">
              <a:buClr>
                <a:srgbClr val="E4067E"/>
              </a:buClr>
              <a:buFont typeface="Wingdings" panose="05000000000000000000" pitchFamily="2" charset="2"/>
              <a:buChar char="§"/>
              <a:defRPr sz="1800">
                <a:solidFill>
                  <a:srgbClr val="332B60"/>
                </a:solidFill>
              </a:defRPr>
            </a:lvl2pPr>
            <a:lvl3pPr marL="1143000" indent="-228600">
              <a:buClr>
                <a:srgbClr val="E4067E"/>
              </a:buClr>
              <a:buFont typeface="Wingdings" panose="05000000000000000000" pitchFamily="2" charset="2"/>
              <a:buChar char="§"/>
              <a:defRPr sz="1800">
                <a:solidFill>
                  <a:srgbClr val="332B60"/>
                </a:solidFill>
              </a:defRPr>
            </a:lvl3pPr>
            <a:lvl4pPr marL="1371600" indent="0">
              <a:buFont typeface="Verdana" panose="020B0604030504040204" pitchFamily="34" charset="0"/>
              <a:buNone/>
              <a:defRPr/>
            </a:lvl4pPr>
          </a:lstStyle>
          <a:p>
            <a:pPr lvl="0"/>
            <a:r>
              <a:rPr lang="et-EE" dirty="0"/>
              <a:t>Redigeeri juhtslaidi tekstilaade</a:t>
            </a:r>
          </a:p>
          <a:p>
            <a:pPr lvl="1"/>
            <a:r>
              <a:rPr lang="et-EE" dirty="0"/>
              <a:t>Redigeeri teksti</a:t>
            </a:r>
          </a:p>
          <a:p>
            <a:pPr lvl="2"/>
            <a:r>
              <a:rPr lang="et-EE" dirty="0"/>
              <a:t>Redigeeri teksti</a:t>
            </a:r>
          </a:p>
          <a:p>
            <a:pPr lvl="2"/>
            <a:endParaRPr lang="et-EE" dirty="0"/>
          </a:p>
        </p:txBody>
      </p:sp>
      <p:sp>
        <p:nvSpPr>
          <p:cNvPr id="7" name="Text Placeholder 11"/>
          <p:cNvSpPr>
            <a:spLocks noGrp="1"/>
          </p:cNvSpPr>
          <p:nvPr>
            <p:ph type="body" sz="quarter" idx="18"/>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800" baseline="0">
                <a:solidFill>
                  <a:srgbClr val="332B60"/>
                </a:solidFill>
                <a:latin typeface="Verdana" charset="0"/>
              </a:defRPr>
            </a:lvl1pPr>
          </a:lstStyle>
          <a:p>
            <a:pPr lvl="0"/>
            <a:r>
              <a:rPr lang="et-EE" dirty="0"/>
              <a:t>Redigeeri juhtslaidi tekstilaade</a:t>
            </a:r>
          </a:p>
        </p:txBody>
      </p:sp>
      <p:sp>
        <p:nvSpPr>
          <p:cNvPr id="6"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TALLINNA TEHNIKAÜLIKOOL</a:t>
            </a:r>
            <a:endParaRPr lang="en-US" altLang="en-US" sz="1200" b="0" dirty="0"/>
          </a:p>
        </p:txBody>
      </p:sp>
      <p:cxnSp>
        <p:nvCxnSpPr>
          <p:cNvPr id="8" name="Straight Connector 7"/>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421693"/>
      </p:ext>
    </p:extLst>
  </p:cSld>
  <p:clrMapOvr>
    <a:masterClrMapping/>
  </p:clrMapOvr>
  <p:extLst>
    <p:ext uri="{DCECCB84-F9BA-43D5-87BE-67443E8EF086}">
      <p15:sldGuideLst xmlns:p15="http://schemas.microsoft.com/office/powerpoint/2012/main">
        <p15:guide id="2" orient="horz" pos="1026" userDrawn="1">
          <p15:clr>
            <a:srgbClr val="FBAE40"/>
          </p15:clr>
        </p15:guide>
        <p15:guide id="3" orient="horz" pos="399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4" y="549275"/>
            <a:ext cx="10656887" cy="810887"/>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Redigeeri juhtslaidi</a:t>
            </a:r>
          </a:p>
          <a:p>
            <a:pPr lvl="0"/>
            <a:r>
              <a:rPr lang="et-EE" dirty="0"/>
              <a:t>Vajadusel kahel real</a:t>
            </a:r>
            <a:endParaRPr lang="en-US" dirty="0"/>
          </a:p>
        </p:txBody>
      </p:sp>
      <p:sp>
        <p:nvSpPr>
          <p:cNvPr id="12" name="Text Placeholder 11"/>
          <p:cNvSpPr>
            <a:spLocks noGrp="1"/>
          </p:cNvSpPr>
          <p:nvPr>
            <p:ph type="body" sz="quarter" idx="14"/>
          </p:nvPr>
        </p:nvSpPr>
        <p:spPr>
          <a:xfrm>
            <a:off x="2171700" y="1628776"/>
            <a:ext cx="8964612" cy="38803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a:t>Redigeeri juhtslaidi tekstilaade</a:t>
            </a:r>
          </a:p>
        </p:txBody>
      </p:sp>
      <p:sp>
        <p:nvSpPr>
          <p:cNvPr id="3" name="Picture Placeholder 2"/>
          <p:cNvSpPr>
            <a:spLocks noGrp="1"/>
          </p:cNvSpPr>
          <p:nvPr>
            <p:ph type="pic" sz="quarter" idx="16"/>
          </p:nvPr>
        </p:nvSpPr>
        <p:spPr>
          <a:xfrm>
            <a:off x="2171700" y="2196270"/>
            <a:ext cx="8964613" cy="3572706"/>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latin typeface="+mn-lt"/>
              </a:defRPr>
            </a:lvl1pPr>
          </a:lstStyle>
          <a:p>
            <a:pPr lvl="0"/>
            <a:r>
              <a:rPr lang="et-EE" noProof="0" dirty="0"/>
              <a:t>Pildi lisamiseks klõpsake ikooni</a:t>
            </a:r>
            <a:endParaRPr lang="en-US" noProof="0" dirty="0"/>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TALLINNA TEHNIKAÜLIKOOL</a:t>
            </a:r>
            <a:endParaRPr lang="en-US" altLang="en-US" sz="1200" b="0" dirty="0"/>
          </a:p>
        </p:txBody>
      </p:sp>
      <p:cxnSp>
        <p:nvCxnSpPr>
          <p:cNvPr id="6" name="Straight Connector 5"/>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592993"/>
      </p:ext>
    </p:extLst>
  </p:cSld>
  <p:clrMapOvr>
    <a:masterClrMapping/>
  </p:clrMapOvr>
  <p:extLst>
    <p:ext uri="{DCECCB84-F9BA-43D5-87BE-67443E8EF086}">
      <p15:sldGuideLst xmlns:p15="http://schemas.microsoft.com/office/powerpoint/2012/main">
        <p15:guide id="2" orient="horz" pos="3997" userDrawn="1">
          <p15:clr>
            <a:srgbClr val="FBAE40"/>
          </p15:clr>
        </p15:guide>
        <p15:guide id="3" orient="horz" pos="102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109380"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Redigeeri juhtslaidi</a:t>
            </a:r>
          </a:p>
          <a:p>
            <a:pPr lvl="0"/>
            <a:r>
              <a:rPr lang="et-EE" dirty="0"/>
              <a:t>Vajadusel kahel real</a:t>
            </a:r>
            <a:endParaRPr lang="en-US" dirty="0"/>
          </a:p>
        </p:txBody>
      </p:sp>
      <p:sp>
        <p:nvSpPr>
          <p:cNvPr id="12" name="Chart Placeholder 13"/>
          <p:cNvSpPr>
            <a:spLocks noGrp="1"/>
          </p:cNvSpPr>
          <p:nvPr>
            <p:ph type="chart" sz="quarter" idx="15"/>
          </p:nvPr>
        </p:nvSpPr>
        <p:spPr>
          <a:xfrm>
            <a:off x="6888163" y="549276"/>
            <a:ext cx="4248151" cy="521970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latin typeface="+mn-lt"/>
              </a:defRPr>
            </a:lvl1pPr>
          </a:lstStyle>
          <a:p>
            <a:pPr lvl="0"/>
            <a:r>
              <a:rPr lang="et-EE" noProof="0" dirty="0"/>
              <a:t>Diagrammi lisamiseks klõpsake ikooni</a:t>
            </a:r>
            <a:endParaRPr lang="en-US" noProof="0" dirty="0"/>
          </a:p>
        </p:txBody>
      </p:sp>
      <p:sp>
        <p:nvSpPr>
          <p:cNvPr id="17"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baseline="0">
                <a:solidFill>
                  <a:srgbClr val="332B60"/>
                </a:solidFill>
                <a:latin typeface="Verdana" charset="0"/>
              </a:defRPr>
            </a:lvl1pPr>
            <a:lvl2pPr marL="685800" indent="-228600">
              <a:buClr>
                <a:srgbClr val="E4067E"/>
              </a:buClr>
              <a:buFont typeface="Wingdings" panose="05000000000000000000" pitchFamily="2" charset="2"/>
              <a:buChar char="§"/>
              <a:defRPr sz="1800">
                <a:solidFill>
                  <a:srgbClr val="332B60"/>
                </a:solidFill>
              </a:defRPr>
            </a:lvl2pPr>
            <a:lvl3pPr marL="1143000" indent="-228600">
              <a:buClr>
                <a:srgbClr val="E4067E"/>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7pPr>
          </a:lstStyle>
          <a:p>
            <a:pPr lvl="0"/>
            <a:r>
              <a:rPr lang="et-EE" dirty="0"/>
              <a:t>Redigeeri juhtslaidi tekstilaade</a:t>
            </a:r>
          </a:p>
          <a:p>
            <a:pPr lvl="1"/>
            <a:r>
              <a:rPr lang="et-EE" dirty="0"/>
              <a:t>Redigeeri teksti</a:t>
            </a:r>
          </a:p>
          <a:p>
            <a:pPr lvl="2"/>
            <a:r>
              <a:rPr lang="et-EE" dirty="0"/>
              <a:t>Redigeeri teksti</a:t>
            </a:r>
          </a:p>
          <a:p>
            <a:pPr marL="1600200" marR="0" lvl="3"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t-EE" dirty="0"/>
              <a:t>Redigeeri teksti</a:t>
            </a:r>
          </a:p>
          <a:p>
            <a:pPr marL="2057400" marR="0" lvl="4"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t-EE" dirty="0"/>
              <a:t>Redigeeri teksti</a:t>
            </a:r>
          </a:p>
          <a:p>
            <a:pPr marL="2514600" marR="0" lvl="5"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t-EE" dirty="0"/>
              <a:t>Redigeeri teksti</a:t>
            </a:r>
          </a:p>
          <a:p>
            <a:pPr marL="2971800" marR="0" lvl="6"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t-EE" dirty="0"/>
              <a:t>Redigeeri teksti </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TALLINNA TEHNIKAÜLIKOOL</a:t>
            </a:r>
            <a:endParaRPr lang="en-US" altLang="en-US" sz="1200" b="0" dirty="0"/>
          </a:p>
        </p:txBody>
      </p:sp>
      <p:cxnSp>
        <p:nvCxnSpPr>
          <p:cNvPr id="6" name="Straight Connector 5"/>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222815"/>
      </p:ext>
    </p:extLst>
  </p:cSld>
  <p:clrMapOvr>
    <a:masterClrMapping/>
  </p:clrMapOvr>
  <p:extLst>
    <p:ext uri="{DCECCB84-F9BA-43D5-87BE-67443E8EF086}">
      <p15:sldGuideLst xmlns:p15="http://schemas.microsoft.com/office/powerpoint/2012/main">
        <p15:guide id="1" pos="433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479425" y="549275"/>
            <a:ext cx="6044006"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200" b="1" i="0"/>
            </a:lvl2pPr>
          </a:lstStyle>
          <a:p>
            <a:pPr lvl="0"/>
            <a:r>
              <a:rPr lang="et-EE" dirty="0"/>
              <a:t>Redigeeri juhtslaidi</a:t>
            </a:r>
          </a:p>
          <a:p>
            <a:pPr lvl="0"/>
            <a:r>
              <a:rPr lang="et-EE" dirty="0"/>
              <a:t>Vajadusel kahel real</a:t>
            </a:r>
            <a:endParaRPr lang="en-US" dirty="0"/>
          </a:p>
        </p:txBody>
      </p:sp>
      <p:sp>
        <p:nvSpPr>
          <p:cNvPr id="20" name="Picture Placeholder 19"/>
          <p:cNvSpPr>
            <a:spLocks noGrp="1"/>
          </p:cNvSpPr>
          <p:nvPr>
            <p:ph type="pic" sz="quarter" idx="17"/>
          </p:nvPr>
        </p:nvSpPr>
        <p:spPr>
          <a:xfrm>
            <a:off x="6888163" y="549276"/>
            <a:ext cx="4248151" cy="521970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a:t>Pildi lisamiseks klõpsake ikooni</a:t>
            </a:r>
            <a:endParaRPr lang="en-US" noProof="0" dirty="0"/>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TALLINNA TEHNIKAÜLIKOOL</a:t>
            </a:r>
            <a:endParaRPr lang="en-US" altLang="en-US" sz="1200" b="0" dirty="0"/>
          </a:p>
        </p:txBody>
      </p:sp>
      <p:cxnSp>
        <p:nvCxnSpPr>
          <p:cNvPr id="6" name="Straight Connector 5"/>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baseline="0">
                <a:solidFill>
                  <a:srgbClr val="332B60"/>
                </a:solidFill>
                <a:latin typeface="Verdana" charset="0"/>
              </a:defRPr>
            </a:lvl1pPr>
            <a:lvl2pPr marL="685800" indent="-228600">
              <a:buClr>
                <a:srgbClr val="E4067E"/>
              </a:buClr>
              <a:buFont typeface="Wingdings" panose="05000000000000000000" pitchFamily="2" charset="2"/>
              <a:buChar char="§"/>
              <a:defRPr sz="1800">
                <a:solidFill>
                  <a:srgbClr val="332B60"/>
                </a:solidFill>
              </a:defRPr>
            </a:lvl2pPr>
            <a:lvl3pPr marL="1143000" indent="-228600">
              <a:buClr>
                <a:srgbClr val="E4067E"/>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7pPr>
          </a:lstStyle>
          <a:p>
            <a:pPr lvl="0"/>
            <a:r>
              <a:rPr lang="et-EE" dirty="0"/>
              <a:t>Redigeeri juhtslaidi tekstilaade</a:t>
            </a:r>
          </a:p>
          <a:p>
            <a:pPr lvl="1"/>
            <a:r>
              <a:rPr lang="et-EE" dirty="0"/>
              <a:t>Redigeeri teksti</a:t>
            </a:r>
          </a:p>
          <a:p>
            <a:pPr lvl="2"/>
            <a:r>
              <a:rPr lang="et-EE" dirty="0"/>
              <a:t>Redigeeri teksti</a:t>
            </a:r>
          </a:p>
          <a:p>
            <a:pPr marL="1600200" marR="0" lvl="3"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t-EE" dirty="0"/>
              <a:t>Redigeeri teksti</a:t>
            </a:r>
          </a:p>
          <a:p>
            <a:pPr marL="2057400" marR="0" lvl="4"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t-EE" dirty="0"/>
              <a:t>Redigeeri teksti</a:t>
            </a:r>
          </a:p>
          <a:p>
            <a:pPr marL="2514600" marR="0" lvl="5"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t-EE" dirty="0"/>
              <a:t>Redigeeri teksti</a:t>
            </a:r>
          </a:p>
          <a:p>
            <a:pPr marL="2971800" marR="0" lvl="6"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t-EE" dirty="0"/>
              <a:t>Redigeeri teksti </a:t>
            </a:r>
          </a:p>
        </p:txBody>
      </p:sp>
    </p:spTree>
    <p:extLst>
      <p:ext uri="{BB962C8B-B14F-4D97-AF65-F5344CB8AC3E}">
        <p14:creationId xmlns:p14="http://schemas.microsoft.com/office/powerpoint/2010/main" val="239501077"/>
      </p:ext>
    </p:extLst>
  </p:cSld>
  <p:clrMapOvr>
    <a:masterClrMapping/>
  </p:clrMapOvr>
  <p:extLst>
    <p:ext uri="{DCECCB84-F9BA-43D5-87BE-67443E8EF086}">
      <p15:sldGuideLst xmlns:p15="http://schemas.microsoft.com/office/powerpoint/2012/main">
        <p15:guide id="1" pos="43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hasCustomPrompt="1"/>
          </p:nvPr>
        </p:nvSpPr>
        <p:spPr>
          <a:xfrm>
            <a:off x="2171700" y="5204389"/>
            <a:ext cx="4351731"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a:t>Redigeeri juhtslaidi tekstilaade</a:t>
            </a:r>
          </a:p>
        </p:txBody>
      </p:sp>
      <p:sp>
        <p:nvSpPr>
          <p:cNvPr id="8" name="Text Placeholder 9"/>
          <p:cNvSpPr>
            <a:spLocks noGrp="1"/>
          </p:cNvSpPr>
          <p:nvPr>
            <p:ph type="body" sz="quarter" idx="13" hasCustomPrompt="1"/>
          </p:nvPr>
        </p:nvSpPr>
        <p:spPr>
          <a:xfrm>
            <a:off x="479425" y="558471"/>
            <a:ext cx="10656888"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Redigeeri juhtslaidi</a:t>
            </a:r>
          </a:p>
          <a:p>
            <a:pPr lvl="0"/>
            <a:r>
              <a:rPr lang="et-EE" dirty="0"/>
              <a:t>Vajadusel kahel real</a:t>
            </a:r>
            <a:endParaRPr lang="en-US" dirty="0"/>
          </a:p>
        </p:txBody>
      </p:sp>
      <p:sp>
        <p:nvSpPr>
          <p:cNvPr id="20" name="Text Placeholder 11"/>
          <p:cNvSpPr>
            <a:spLocks noGrp="1"/>
          </p:cNvSpPr>
          <p:nvPr>
            <p:ph type="body" sz="quarter" idx="21"/>
          </p:nvPr>
        </p:nvSpPr>
        <p:spPr>
          <a:xfrm>
            <a:off x="6888164" y="5204389"/>
            <a:ext cx="4248542"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a:t>Redigeeri juhtslaidi tekstilaade</a:t>
            </a:r>
          </a:p>
        </p:txBody>
      </p:sp>
      <p:sp>
        <p:nvSpPr>
          <p:cNvPr id="3" name="Chart Placeholder 2"/>
          <p:cNvSpPr>
            <a:spLocks noGrp="1"/>
          </p:cNvSpPr>
          <p:nvPr>
            <p:ph type="chart" sz="quarter" idx="22"/>
          </p:nvPr>
        </p:nvSpPr>
        <p:spPr>
          <a:xfrm>
            <a:off x="2171701" y="1628776"/>
            <a:ext cx="4351338" cy="333633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a:t>Diagrammi lisamiseks klõpsake ikooni</a:t>
            </a:r>
            <a:endParaRPr lang="en-US" noProof="0" dirty="0"/>
          </a:p>
        </p:txBody>
      </p:sp>
      <p:sp>
        <p:nvSpPr>
          <p:cNvPr id="5" name="Chart Placeholder 4"/>
          <p:cNvSpPr>
            <a:spLocks noGrp="1"/>
          </p:cNvSpPr>
          <p:nvPr>
            <p:ph type="chart" sz="quarter" idx="23" hasCustomPrompt="1"/>
          </p:nvPr>
        </p:nvSpPr>
        <p:spPr>
          <a:xfrm>
            <a:off x="6888163" y="1628775"/>
            <a:ext cx="4248150" cy="3336331"/>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a:t>Diagrammi lisamiseks klõpsake ikooni</a:t>
            </a:r>
            <a:endParaRPr lang="en-US" noProof="0" dirty="0"/>
          </a:p>
        </p:txBody>
      </p:sp>
      <p:sp>
        <p:nvSpPr>
          <p:cNvPr id="7"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TALLINNA TEHNIKAÜLIKOOL</a:t>
            </a:r>
            <a:endParaRPr lang="en-US" altLang="en-US" sz="1200" b="0" dirty="0"/>
          </a:p>
        </p:txBody>
      </p:sp>
      <p:cxnSp>
        <p:nvCxnSpPr>
          <p:cNvPr id="9"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55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p:nvPr>
        </p:nvSpPr>
        <p:spPr>
          <a:xfrm>
            <a:off x="2171700" y="549276"/>
            <a:ext cx="5109317" cy="521970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a:t>Pildi lisamiseks klõpsake ikooni</a:t>
            </a:r>
            <a:endParaRPr lang="en-US" noProof="0" dirty="0"/>
          </a:p>
        </p:txBody>
      </p:sp>
      <p:sp>
        <p:nvSpPr>
          <p:cNvPr id="10" name="Picture Placeholder 19"/>
          <p:cNvSpPr>
            <a:spLocks noGrp="1"/>
          </p:cNvSpPr>
          <p:nvPr>
            <p:ph type="pic" sz="quarter" idx="19"/>
          </p:nvPr>
        </p:nvSpPr>
        <p:spPr>
          <a:xfrm>
            <a:off x="7511753" y="3459344"/>
            <a:ext cx="3624561" cy="2309631"/>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a:t>Pildi lisamiseks klõpsake ikooni</a:t>
            </a:r>
            <a:endParaRPr lang="en-US" noProof="0" dirty="0"/>
          </a:p>
        </p:txBody>
      </p:sp>
      <p:sp>
        <p:nvSpPr>
          <p:cNvPr id="11" name="Picture Placeholder 19"/>
          <p:cNvSpPr>
            <a:spLocks noGrp="1"/>
          </p:cNvSpPr>
          <p:nvPr>
            <p:ph type="pic" sz="quarter" idx="20"/>
          </p:nvPr>
        </p:nvSpPr>
        <p:spPr>
          <a:xfrm>
            <a:off x="7511753" y="549275"/>
            <a:ext cx="3624561" cy="2709564"/>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a:t>Pildi lisamiseks klõpsake ikooni</a:t>
            </a:r>
            <a:endParaRPr lang="en-US" noProof="0" dirty="0"/>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TALLINNA TEHNIKAÜLIKOOL</a:t>
            </a:r>
            <a:endParaRPr lang="en-US" altLang="en-US" sz="1200" b="0" dirty="0"/>
          </a:p>
        </p:txBody>
      </p:sp>
      <p:cxnSp>
        <p:nvCxnSpPr>
          <p:cNvPr id="6"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787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479425" y="551545"/>
            <a:ext cx="10656888" cy="83666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b="1" i="0"/>
            </a:lvl2pPr>
          </a:lstStyle>
          <a:p>
            <a:pPr lvl="0"/>
            <a:r>
              <a:rPr lang="et-EE" dirty="0"/>
              <a:t>Redigeeri juhtslaidi</a:t>
            </a:r>
          </a:p>
          <a:p>
            <a:pPr lvl="0"/>
            <a:r>
              <a:rPr lang="et-EE" dirty="0"/>
              <a:t>Vajadusel kahel real</a:t>
            </a:r>
            <a:endParaRPr lang="en-US" dirty="0"/>
          </a:p>
        </p:txBody>
      </p:sp>
      <p:sp>
        <p:nvSpPr>
          <p:cNvPr id="7" name="Table Placeholder 6"/>
          <p:cNvSpPr>
            <a:spLocks noGrp="1"/>
          </p:cNvSpPr>
          <p:nvPr>
            <p:ph type="tbl" sz="quarter" idx="23"/>
          </p:nvPr>
        </p:nvSpPr>
        <p:spPr>
          <a:xfrm>
            <a:off x="2171700" y="1628776"/>
            <a:ext cx="8964613" cy="4140200"/>
          </a:xfrm>
          <a:prstGeom prst="rect">
            <a:avLst/>
          </a:prstGeom>
        </p:spPr>
        <p:txBody>
          <a:bodyPr/>
          <a:lstStyle>
            <a:lvl1pPr>
              <a:defRPr sz="1800" baseline="0">
                <a:solidFill>
                  <a:schemeClr val="bg1"/>
                </a:solidFill>
                <a:latin typeface="Verdana" charset="0"/>
              </a:defRPr>
            </a:lvl1pPr>
          </a:lstStyle>
          <a:p>
            <a:pPr lvl="0"/>
            <a:r>
              <a:rPr lang="et-EE" noProof="0" dirty="0"/>
              <a:t>Tabeli lisamiseks klõpsake ikooni</a:t>
            </a:r>
            <a:endParaRPr lang="en-US" noProof="0" dirty="0"/>
          </a:p>
        </p:txBody>
      </p:sp>
      <p:sp>
        <p:nvSpPr>
          <p:cNvPr id="4"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TALLINNA TEHNIKAÜLIKOOL</a:t>
            </a:r>
            <a:endParaRPr lang="en-US" altLang="en-US" sz="1200" b="0" dirty="0"/>
          </a:p>
        </p:txBody>
      </p:sp>
      <p:cxnSp>
        <p:nvCxnSpPr>
          <p:cNvPr id="5"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663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lt 3"/>
          <p:cNvPicPr>
            <a:picLocks noChangeAspect="1"/>
          </p:cNvPicPr>
          <p:nvPr userDrawn="1"/>
        </p:nvPicPr>
        <p:blipFill rotWithShape="1">
          <a:blip r:embed="rId18" cstate="screen">
            <a:extLst>
              <a:ext uri="{28A0092B-C50C-407E-A947-70E740481C1C}">
                <a14:useLocalDpi xmlns:a14="http://schemas.microsoft.com/office/drawing/2010/main"/>
              </a:ext>
            </a:extLst>
          </a:blip>
          <a:srcRect/>
          <a:stretch/>
        </p:blipFill>
        <p:spPr>
          <a:xfrm>
            <a:off x="462334" y="5732251"/>
            <a:ext cx="1085205" cy="648000"/>
          </a:xfrm>
          <a:prstGeom prst="rect">
            <a:avLst/>
          </a:prstGeom>
        </p:spPr>
      </p:pic>
    </p:spTree>
  </p:cSld>
  <p:clrMap bg1="lt1" tx1="dk1" bg2="lt2" tx2="dk2" accent1="accent1" accent2="accent2" accent3="accent3" accent4="accent4" accent5="accent5" accent6="accent6" hlink="hlink" folHlink="folHlink"/>
  <p:sldLayoutIdLst>
    <p:sldLayoutId id="214748391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9" r:id="rId11"/>
    <p:sldLayoutId id="2147483920" r:id="rId12"/>
    <p:sldLayoutId id="2147483921" r:id="rId13"/>
    <p:sldLayoutId id="2147483922" r:id="rId14"/>
    <p:sldLayoutId id="2147483923" r:id="rId15"/>
    <p:sldLayoutId id="2147483924" r:id="rId16"/>
  </p:sldLayoutIdLst>
  <p:hf sldNum="0" hdr="0" ftr="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userDrawn="1">
          <p15:clr>
            <a:srgbClr val="F26B43"/>
          </p15:clr>
        </p15:guide>
        <p15:guide id="2" pos="302" userDrawn="1">
          <p15:clr>
            <a:srgbClr val="F26B43"/>
          </p15:clr>
        </p15:guide>
        <p15:guide id="3" pos="1368" userDrawn="1">
          <p15:clr>
            <a:srgbClr val="F26B43"/>
          </p15:clr>
        </p15:guide>
        <p15:guide id="4" orient="horz" pos="3997" userDrawn="1">
          <p15:clr>
            <a:srgbClr val="F26B43"/>
          </p15:clr>
        </p15:guide>
        <p15:guide id="5" orient="horz" pos="1026" userDrawn="1">
          <p15:clr>
            <a:srgbClr val="F26B43"/>
          </p15:clr>
        </p15:guide>
        <p15:guide id="6"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0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11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hyperlink" Target="https://www.tallinn.ee/et/tallinna-tanavate-liiklussagedused" TargetMode="Externa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11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3.xml"/><Relationship Id="rId4" Type="http://schemas.openxmlformats.org/officeDocument/2006/relationships/image" Target="../media/image155.png"/></Relationships>
</file>

<file path=ppt/slides/_rels/slide12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2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3.xml.rels><?xml version="1.0" encoding="UTF-8" standalone="yes"?>
<Relationships xmlns="http://schemas.openxmlformats.org/package/2006/relationships"><Relationship Id="rId3" Type="http://schemas.openxmlformats.org/officeDocument/2006/relationships/hyperlink" Target="http://www.kutseregister.ee/"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www.riigiteataja.ee/akt/124032022010"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muu.maant.ee/"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s://muu.maant.ee/"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transpordiamet.ee/sites/default/files/documents/2021-11/lisa5-ristloike-prognoos_naidis.xlsx"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14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4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4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13.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5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hyperlink" Target="https://transpordiamet.ee/sites/default/files/documents/2021-11/2001-52_pinnaste_nimetused_09102014.pdf" TargetMode="External"/><Relationship Id="rId1" Type="http://schemas.openxmlformats.org/officeDocument/2006/relationships/slideLayout" Target="../slideLayouts/slideLayout13.xml"/><Relationship Id="rId5" Type="http://schemas.openxmlformats.org/officeDocument/2006/relationships/image" Target="../media/image210.png"/><Relationship Id="rId4" Type="http://schemas.openxmlformats.org/officeDocument/2006/relationships/image" Target="../media/image209.png"/></Relationships>
</file>

<file path=ppt/slides/_rels/slide15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hyperlink" Target="http://www.t-konsult.ee/rd" TargetMode="External"/><Relationship Id="rId1" Type="http://schemas.openxmlformats.org/officeDocument/2006/relationships/slideLayout" Target="../slideLayouts/slideLayout16.xml"/><Relationship Id="rId5" Type="http://schemas.openxmlformats.org/officeDocument/2006/relationships/image" Target="../media/image216.png"/><Relationship Id="rId4" Type="http://schemas.openxmlformats.org/officeDocument/2006/relationships/image" Target="../media/image21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16.png"/><Relationship Id="rId1" Type="http://schemas.openxmlformats.org/officeDocument/2006/relationships/slideLayout" Target="../slideLayouts/slideLayout13.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6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hyperlink" Target="https://keskkonnaportaal.ee/et/teemad/muld-ja-maahoive/maa-ja-mullakasutuse-teadus-arendusprojekt" TargetMode="External"/><Relationship Id="rId2" Type="http://schemas.openxmlformats.org/officeDocument/2006/relationships/hyperlink" Target="https://geoportaal.maaamet.ee/est/Ruumiandmed/Mullastiku-kaart-p33.html" TargetMode="External"/><Relationship Id="rId1" Type="http://schemas.openxmlformats.org/officeDocument/2006/relationships/slideLayout" Target="../slideLayouts/slideLayout13.xml"/><Relationship Id="rId5" Type="http://schemas.openxmlformats.org/officeDocument/2006/relationships/image" Target="../media/image232.png"/><Relationship Id="rId4" Type="http://schemas.openxmlformats.org/officeDocument/2006/relationships/image" Target="../media/image2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hyperlink" Target="https://et.wikipedia.org/wiki/F%C3%BC%C3%BCsikaline_savi?action=edit&amp;redlink=1" TargetMode="External"/><Relationship Id="rId7" Type="http://schemas.openxmlformats.org/officeDocument/2006/relationships/hyperlink" Target="https://et.wikipedia.org/wiki/Savimullad" TargetMode="External"/><Relationship Id="rId2" Type="http://schemas.openxmlformats.org/officeDocument/2006/relationships/hyperlink" Target="https://geoportaal.maaamet.ee/docs/muld/mullalegend.pdf" TargetMode="External"/><Relationship Id="rId1" Type="http://schemas.openxmlformats.org/officeDocument/2006/relationships/slideLayout" Target="../slideLayouts/slideLayout13.xml"/><Relationship Id="rId6" Type="http://schemas.openxmlformats.org/officeDocument/2006/relationships/hyperlink" Target="https://et.wikipedia.org/wiki/Saviliiv?action=edit&amp;redlink=1" TargetMode="External"/><Relationship Id="rId5" Type="http://schemas.openxmlformats.org/officeDocument/2006/relationships/hyperlink" Target="https://et.wikipedia.org/wiki/S%C3%B5rmeprooviga?action=edit&amp;redlink=1" TargetMode="External"/><Relationship Id="rId4" Type="http://schemas.openxmlformats.org/officeDocument/2006/relationships/hyperlink" Target="https://et.wikipedia.org/wiki/L%C3%B5imis"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iigiteataja.ee/aktilisa/1290/6202/1006/MKM_m40_lisa_uus.pdf" TargetMode="External"/><Relationship Id="rId2" Type="http://schemas.openxmlformats.org/officeDocument/2006/relationships/hyperlink" Target="https://www.riigiteataja.ee/akt/101122017009?leiaKehtiv" TargetMode="Externa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hyperlink" Target="https://transpordiamet.ee/sites/default/files/documents/2021-11/elastsete_katendite_juhendi_taiendamine_siirdeteguritega_2015_8.pdf" TargetMode="External"/><Relationship Id="rId2" Type="http://schemas.openxmlformats.org/officeDocument/2006/relationships/image" Target="../media/image245.png"/><Relationship Id="rId1" Type="http://schemas.openxmlformats.org/officeDocument/2006/relationships/slideLayout" Target="../slideLayouts/slideLayout13.xml"/><Relationship Id="rId4" Type="http://schemas.openxmlformats.org/officeDocument/2006/relationships/image" Target="../media/image246.png"/></Relationships>
</file>

<file path=ppt/slides/_rels/slide18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25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hyperlink" Target="https://www.riigiteataja.ee/aktilisa/4120/8202/5002/TallinnaLV_05082025_m35_lisa.pdf" TargetMode="Externa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58.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t-consult.e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0.jpe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jpeg"/><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20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https://www.riigiteataja.ee/akt/109062015025"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www.liiklusohutusaudit.ee/"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t-konsult.ee/uncategorized-et/hea-ehitustava-ja-soome-normid-juhendid/" TargetMode="External"/><Relationship Id="rId2" Type="http://schemas.openxmlformats.org/officeDocument/2006/relationships/hyperlink" Target="https://www.njordlaw.com/et/hea-ehitustava-tahtsusest-ehitamisel-ja-ehitusvaidluse-korral"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fin.ee/riigi-rahandus-ja-maksud/riigieelarve-ja-eelarvestrateegia/riigi-eelarvestrateegia#riigi-eelarvestratee--3" TargetMode="External"/><Relationship Id="rId2" Type="http://schemas.openxmlformats.org/officeDocument/2006/relationships/hyperlink" Target="https://www.transpordiamet.ee/teehoiukava" TargetMode="Externa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hyperlink" Target="https://tanavagiid.ee/" TargetMode="Externa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mailto:ain@t-konsult.ee" TargetMode="External"/><Relationship Id="rId2" Type="http://schemas.openxmlformats.org/officeDocument/2006/relationships/hyperlink" Target="mailto:ain.kendra@taltech.e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ebgate.ec.europa.eu/tentec-maps/web/public/screen/home"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www.t-konsult.ee/" TargetMode="External"/><Relationship Id="rId2" Type="http://schemas.openxmlformats.org/officeDocument/2006/relationships/hyperlink" Target="http://gece.ttu.ee/~ain/TP/" TargetMode="External"/><Relationship Id="rId1" Type="http://schemas.openxmlformats.org/officeDocument/2006/relationships/slideLayout" Target="../slideLayouts/slideLayout2.xml"/><Relationship Id="rId5" Type="http://schemas.openxmlformats.org/officeDocument/2006/relationships/hyperlink" Target="https://liiklusohutusaudit.ee/" TargetMode="External"/><Relationship Id="rId4" Type="http://schemas.openxmlformats.org/officeDocument/2006/relationships/hyperlink" Target="https://wipsise.blogspot.com/"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ebgate.ec.europa.eu/tentec-maps/web/public/screen/home"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hyperlink" Target="https://webgate.ec.europa.eu/tentec-maps/web/public/screen/home" TargetMode="External"/><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hyperlink" Target="http://www.liiklusohutusaudit.e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5.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transpordiamet.ee/sites/default/files/documents/2025-03/Strateegilise%20rahavajaduse%20L%C3%95PPARUANNE.pdf" TargetMode="External"/><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www.tarktee.ee/"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transpordiamet.ee/sites/default/files/documents/2021-10/safe_road_design_est.pdf" TargetMode="External"/><Relationship Id="rId2" Type="http://schemas.openxmlformats.org/officeDocument/2006/relationships/hyperlink" Target="https://www.transpordiamet.ee/sites/default/files/documents/2021-10/safe_road_design_manual_final.pdf" TargetMode="External"/><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4.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27"/>
            <a:ext cx="12192000" cy="4825724"/>
          </a:xfrm>
          <a:prstGeom prst="rect">
            <a:avLst/>
          </a:prstGeom>
        </p:spPr>
      </p:pic>
      <p:grpSp>
        <p:nvGrpSpPr>
          <p:cNvPr id="3" name="Group 2"/>
          <p:cNvGrpSpPr/>
          <p:nvPr/>
        </p:nvGrpSpPr>
        <p:grpSpPr>
          <a:xfrm>
            <a:off x="-1" y="1958640"/>
            <a:ext cx="12192000" cy="4899360"/>
            <a:chOff x="-1" y="1958640"/>
            <a:chExt cx="12192000" cy="4899360"/>
          </a:xfrm>
        </p:grpSpPr>
        <p:sp>
          <p:nvSpPr>
            <p:cNvPr id="10" name="Freeform 9"/>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p:cNvPicPr>
              <a:picLocks noChangeAspect="1"/>
            </p:cNvPicPr>
            <p:nvPr/>
          </p:nvPicPr>
          <p:blipFill>
            <a:blip r:embed="rId3"/>
            <a:stretch>
              <a:fillRect/>
            </a:stretch>
          </p:blipFill>
          <p:spPr>
            <a:xfrm>
              <a:off x="8677555" y="1958640"/>
              <a:ext cx="2447645" cy="1370681"/>
            </a:xfrm>
            <a:prstGeom prst="rect">
              <a:avLst/>
            </a:prstGeom>
          </p:spPr>
        </p:pic>
      </p:grpSp>
      <p:sp>
        <p:nvSpPr>
          <p:cNvPr id="16" name="TextBox 15"/>
          <p:cNvSpPr txBox="1"/>
          <p:nvPr/>
        </p:nvSpPr>
        <p:spPr>
          <a:xfrm>
            <a:off x="8656883" y="6226764"/>
            <a:ext cx="2674188" cy="369332"/>
          </a:xfrm>
          <a:prstGeom prst="rect">
            <a:avLst/>
          </a:prstGeom>
          <a:noFill/>
        </p:spPr>
        <p:txBody>
          <a:bodyPr wrap="square" rtlCol="0">
            <a:spAutoFit/>
          </a:bodyPr>
          <a:lstStyle/>
          <a:p>
            <a:pPr algn="r"/>
            <a:r>
              <a:rPr lang="en-US" dirty="0">
                <a:solidFill>
                  <a:srgbClr val="332B60"/>
                </a:solidFill>
                <a:latin typeface="+mn-lt"/>
              </a:rPr>
              <a:t>03.09.2025</a:t>
            </a:r>
            <a:endParaRPr lang="et-EE" dirty="0">
              <a:solidFill>
                <a:srgbClr val="332B60"/>
              </a:solidFill>
              <a:latin typeface="+mn-lt"/>
            </a:endParaRPr>
          </a:p>
        </p:txBody>
      </p:sp>
      <p:sp>
        <p:nvSpPr>
          <p:cNvPr id="15" name="Teksti kohatäide 5"/>
          <p:cNvSpPr txBox="1">
            <a:spLocks/>
          </p:cNvSpPr>
          <p:nvPr/>
        </p:nvSpPr>
        <p:spPr>
          <a:xfrm>
            <a:off x="522687" y="5386802"/>
            <a:ext cx="11085113" cy="911446"/>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kern="1200"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en-US" sz="1800" dirty="0">
                <a:solidFill>
                  <a:srgbClr val="332B60"/>
                </a:solidFill>
              </a:rPr>
              <a:t>Ain Kendra, </a:t>
            </a:r>
            <a:r>
              <a:rPr lang="en-US" sz="1800" dirty="0" err="1">
                <a:solidFill>
                  <a:srgbClr val="332B60"/>
                </a:solidFill>
              </a:rPr>
              <a:t>lektor</a:t>
            </a:r>
            <a:r>
              <a:rPr lang="en-US" sz="1800" dirty="0">
                <a:solidFill>
                  <a:srgbClr val="332B60"/>
                </a:solidFill>
              </a:rPr>
              <a:t>, </a:t>
            </a:r>
            <a:r>
              <a:rPr lang="en-US" sz="1800" dirty="0" err="1">
                <a:solidFill>
                  <a:srgbClr val="332B60"/>
                </a:solidFill>
              </a:rPr>
              <a:t>volitatud</a:t>
            </a:r>
            <a:r>
              <a:rPr lang="en-US" sz="1800" dirty="0">
                <a:solidFill>
                  <a:srgbClr val="332B60"/>
                </a:solidFill>
              </a:rPr>
              <a:t> </a:t>
            </a:r>
            <a:r>
              <a:rPr lang="en-US" sz="1800" dirty="0" err="1">
                <a:solidFill>
                  <a:srgbClr val="332B60"/>
                </a:solidFill>
              </a:rPr>
              <a:t>teedeinsener</a:t>
            </a:r>
            <a:r>
              <a:rPr lang="en-US" sz="1800" dirty="0">
                <a:solidFill>
                  <a:srgbClr val="332B60"/>
                </a:solidFill>
              </a:rPr>
              <a:t> (tase 8)</a:t>
            </a:r>
            <a:br>
              <a:rPr lang="et-EE" sz="1800" dirty="0">
                <a:solidFill>
                  <a:srgbClr val="332B60"/>
                </a:solidFill>
              </a:rPr>
            </a:br>
            <a:r>
              <a:rPr lang="en-US" sz="1800" dirty="0" err="1">
                <a:solidFill>
                  <a:srgbClr val="332B60"/>
                </a:solidFill>
              </a:rPr>
              <a:t>Inseneriteaduskond</a:t>
            </a:r>
            <a:r>
              <a:rPr lang="en-US" sz="1800" dirty="0">
                <a:solidFill>
                  <a:srgbClr val="332B60"/>
                </a:solidFill>
              </a:rPr>
              <a:t>, </a:t>
            </a:r>
            <a:r>
              <a:rPr lang="en-US" sz="1800" dirty="0" err="1">
                <a:solidFill>
                  <a:srgbClr val="332B60"/>
                </a:solidFill>
              </a:rPr>
              <a:t>Ehituse</a:t>
            </a:r>
            <a:r>
              <a:rPr lang="en-US" sz="1800" dirty="0">
                <a:solidFill>
                  <a:srgbClr val="332B60"/>
                </a:solidFill>
              </a:rPr>
              <a:t> ja </a:t>
            </a:r>
            <a:r>
              <a:rPr lang="en-US" sz="1800" dirty="0" err="1">
                <a:solidFill>
                  <a:srgbClr val="332B60"/>
                </a:solidFill>
              </a:rPr>
              <a:t>arhitektuuri</a:t>
            </a:r>
            <a:r>
              <a:rPr lang="en-US" sz="1800" dirty="0">
                <a:solidFill>
                  <a:srgbClr val="332B60"/>
                </a:solidFill>
              </a:rPr>
              <a:t> </a:t>
            </a:r>
            <a:r>
              <a:rPr lang="en-US" sz="1800" dirty="0" err="1">
                <a:solidFill>
                  <a:srgbClr val="332B60"/>
                </a:solidFill>
              </a:rPr>
              <a:t>instituut</a:t>
            </a:r>
            <a:r>
              <a:rPr lang="en-US" sz="1800" dirty="0">
                <a:solidFill>
                  <a:srgbClr val="332B60"/>
                </a:solidFill>
              </a:rPr>
              <a:t>, </a:t>
            </a:r>
            <a:r>
              <a:rPr lang="en-US" sz="1800" dirty="0" err="1">
                <a:solidFill>
                  <a:srgbClr val="332B60"/>
                </a:solidFill>
              </a:rPr>
              <a:t>Teedeehituse</a:t>
            </a:r>
            <a:r>
              <a:rPr lang="en-US" sz="1800" dirty="0">
                <a:solidFill>
                  <a:srgbClr val="332B60"/>
                </a:solidFill>
              </a:rPr>
              <a:t> ja </a:t>
            </a:r>
            <a:r>
              <a:rPr lang="en-US" sz="1800" dirty="0" err="1">
                <a:solidFill>
                  <a:srgbClr val="332B60"/>
                </a:solidFill>
              </a:rPr>
              <a:t>geodeesia</a:t>
            </a:r>
            <a:r>
              <a:rPr lang="en-US" sz="1800" dirty="0">
                <a:solidFill>
                  <a:srgbClr val="332B60"/>
                </a:solidFill>
              </a:rPr>
              <a:t> </a:t>
            </a:r>
            <a:r>
              <a:rPr lang="en-US" sz="1800" dirty="0" err="1">
                <a:solidFill>
                  <a:srgbClr val="332B60"/>
                </a:solidFill>
              </a:rPr>
              <a:t>uurimisrühm</a:t>
            </a:r>
            <a:endParaRPr lang="et-EE" sz="1800" dirty="0">
              <a:solidFill>
                <a:srgbClr val="332B60"/>
              </a:solidFill>
            </a:endParaRPr>
          </a:p>
          <a:p>
            <a:pPr>
              <a:lnSpc>
                <a:spcPct val="100000"/>
              </a:lnSpc>
              <a:spcBef>
                <a:spcPts val="0"/>
              </a:spcBef>
            </a:pPr>
            <a:r>
              <a:rPr lang="en-US" sz="1800" dirty="0" err="1">
                <a:solidFill>
                  <a:srgbClr val="332B60"/>
                </a:solidFill>
              </a:rPr>
              <a:t>Tallinna</a:t>
            </a:r>
            <a:r>
              <a:rPr lang="en-US" sz="1800" dirty="0">
                <a:solidFill>
                  <a:srgbClr val="332B60"/>
                </a:solidFill>
              </a:rPr>
              <a:t> </a:t>
            </a:r>
            <a:r>
              <a:rPr lang="en-US" sz="1800" dirty="0" err="1">
                <a:solidFill>
                  <a:srgbClr val="332B60"/>
                </a:solidFill>
              </a:rPr>
              <a:t>Tehnikaülikool</a:t>
            </a:r>
            <a:endParaRPr lang="et-EE" sz="1800" dirty="0">
              <a:solidFill>
                <a:srgbClr val="332B60"/>
              </a:solidFill>
            </a:endParaRPr>
          </a:p>
        </p:txBody>
      </p:sp>
      <p:sp>
        <p:nvSpPr>
          <p:cNvPr id="18" name="Teksti kohatäide 4"/>
          <p:cNvSpPr>
            <a:spLocks noGrp="1"/>
          </p:cNvSpPr>
          <p:nvPr>
            <p:ph type="body" sz="quarter" idx="12"/>
          </p:nvPr>
        </p:nvSpPr>
        <p:spPr>
          <a:xfrm>
            <a:off x="953642" y="4457129"/>
            <a:ext cx="8083996" cy="1205366"/>
          </a:xfrm>
        </p:spPr>
        <p:txBody>
          <a:bodyPr/>
          <a:lstStyle/>
          <a:p>
            <a:r>
              <a:rPr lang="en-US" sz="3600" dirty="0" err="1"/>
              <a:t>Teede</a:t>
            </a:r>
            <a:r>
              <a:rPr lang="en-US" sz="3600" dirty="0"/>
              <a:t> </a:t>
            </a:r>
            <a:r>
              <a:rPr lang="en-US" sz="3600" dirty="0" err="1"/>
              <a:t>projekteerimine</a:t>
            </a:r>
            <a:endParaRPr lang="et-EE" sz="3600" dirty="0">
              <a:solidFill>
                <a:schemeClr val="accent1"/>
              </a:solidFill>
            </a:endParaRPr>
          </a:p>
        </p:txBody>
      </p:sp>
      <p:pic>
        <p:nvPicPr>
          <p:cNvPr id="2" name="Picture 1">
            <a:extLst>
              <a:ext uri="{FF2B5EF4-FFF2-40B4-BE49-F238E27FC236}">
                <a16:creationId xmlns:a16="http://schemas.microsoft.com/office/drawing/2014/main" id="{FEE20937-D4C7-BDF6-65CB-D12109097D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7736"/>
            <a:ext cx="2738967" cy="3314546"/>
          </a:xfrm>
          <a:prstGeom prst="rect">
            <a:avLst/>
          </a:prstGeom>
        </p:spPr>
      </p:pic>
    </p:spTree>
    <p:extLst>
      <p:ext uri="{BB962C8B-B14F-4D97-AF65-F5344CB8AC3E}">
        <p14:creationId xmlns:p14="http://schemas.microsoft.com/office/powerpoint/2010/main" val="1796493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3429B1-DBBC-D07A-D1A1-09A0C0FC8257}"/>
              </a:ext>
            </a:extLst>
          </p:cNvPr>
          <p:cNvSpPr>
            <a:spLocks noGrp="1"/>
          </p:cNvSpPr>
          <p:nvPr>
            <p:ph type="body" sz="quarter" idx="13"/>
          </p:nvPr>
        </p:nvSpPr>
        <p:spPr/>
        <p:txBody>
          <a:bodyPr/>
          <a:lstStyle/>
          <a:p>
            <a:r>
              <a:rPr lang="en-US" dirty="0" err="1"/>
              <a:t>Sissejuhatus</a:t>
            </a:r>
            <a:r>
              <a:rPr lang="en-US" dirty="0"/>
              <a:t> - </a:t>
            </a:r>
            <a:r>
              <a:rPr lang="en-US" dirty="0" err="1"/>
              <a:t>Teemad</a:t>
            </a:r>
            <a:endParaRPr lang="en-US" dirty="0"/>
          </a:p>
        </p:txBody>
      </p:sp>
      <p:sp>
        <p:nvSpPr>
          <p:cNvPr id="3" name="Text Placeholder 2">
            <a:extLst>
              <a:ext uri="{FF2B5EF4-FFF2-40B4-BE49-F238E27FC236}">
                <a16:creationId xmlns:a16="http://schemas.microsoft.com/office/drawing/2014/main" id="{0A623821-61BB-85E0-825A-20B328F0BE0E}"/>
              </a:ext>
            </a:extLst>
          </p:cNvPr>
          <p:cNvSpPr>
            <a:spLocks noGrp="1"/>
          </p:cNvSpPr>
          <p:nvPr>
            <p:ph type="body" sz="quarter" idx="14"/>
          </p:nvPr>
        </p:nvSpPr>
        <p:spPr/>
        <p:txBody>
          <a:bodyPr/>
          <a:lstStyle/>
          <a:p>
            <a:r>
              <a:rPr lang="en-US" dirty="0" err="1"/>
              <a:t>Kutsesüsteem</a:t>
            </a:r>
            <a:r>
              <a:rPr lang="en-US" dirty="0"/>
              <a:t>, </a:t>
            </a:r>
            <a:r>
              <a:rPr lang="en-US" dirty="0" err="1"/>
              <a:t>insenerikutsed</a:t>
            </a:r>
            <a:r>
              <a:rPr lang="en-US" dirty="0"/>
              <a:t>, </a:t>
            </a:r>
            <a:r>
              <a:rPr lang="en-US" dirty="0" err="1"/>
              <a:t>volituste</a:t>
            </a:r>
            <a:r>
              <a:rPr lang="en-US" dirty="0"/>
              <a:t> </a:t>
            </a:r>
            <a:r>
              <a:rPr lang="en-US" dirty="0" err="1"/>
              <a:t>piirid</a:t>
            </a:r>
            <a:endParaRPr lang="en-US" dirty="0"/>
          </a:p>
          <a:p>
            <a:r>
              <a:rPr lang="en-US" dirty="0" err="1"/>
              <a:t>Regulatiivne</a:t>
            </a:r>
            <a:r>
              <a:rPr lang="en-US" dirty="0"/>
              <a:t> </a:t>
            </a:r>
            <a:r>
              <a:rPr lang="en-US" dirty="0" err="1"/>
              <a:t>raamistik</a:t>
            </a:r>
            <a:r>
              <a:rPr lang="en-US" dirty="0"/>
              <a:t> – </a:t>
            </a:r>
            <a:r>
              <a:rPr lang="en-US" dirty="0" err="1"/>
              <a:t>EhS</a:t>
            </a:r>
            <a:r>
              <a:rPr lang="en-US" dirty="0"/>
              <a:t>, LS, MKM M2, Klim M71, EVS 843:2016</a:t>
            </a:r>
          </a:p>
          <a:p>
            <a:pPr lvl="1"/>
            <a:r>
              <a:rPr lang="en-US" dirty="0" err="1"/>
              <a:t>Põhialused</a:t>
            </a:r>
            <a:r>
              <a:rPr lang="en-US" dirty="0"/>
              <a:t> M71 ja EVS 843</a:t>
            </a:r>
          </a:p>
          <a:p>
            <a:r>
              <a:rPr lang="en-US" dirty="0" err="1"/>
              <a:t>Teedevõrk</a:t>
            </a:r>
            <a:r>
              <a:rPr lang="en-US" dirty="0"/>
              <a:t> </a:t>
            </a:r>
            <a:r>
              <a:rPr lang="en-US" dirty="0" err="1"/>
              <a:t>maal</a:t>
            </a:r>
            <a:r>
              <a:rPr lang="en-US" dirty="0"/>
              <a:t> (</a:t>
            </a:r>
            <a:r>
              <a:rPr lang="en-US" dirty="0" err="1"/>
              <a:t>asulavälised</a:t>
            </a:r>
            <a:r>
              <a:rPr lang="en-US" dirty="0"/>
              <a:t> teed) ja </a:t>
            </a:r>
            <a:r>
              <a:rPr lang="en-US" dirty="0" err="1"/>
              <a:t>linnas</a:t>
            </a:r>
            <a:r>
              <a:rPr lang="en-US" dirty="0"/>
              <a:t> (</a:t>
            </a:r>
            <a:r>
              <a:rPr lang="en-US" dirty="0" err="1"/>
              <a:t>tänavad</a:t>
            </a:r>
            <a:r>
              <a:rPr lang="en-US" dirty="0"/>
              <a:t>)</a:t>
            </a:r>
          </a:p>
          <a:p>
            <a:pPr lvl="1"/>
            <a:r>
              <a:rPr lang="en-US" dirty="0" err="1"/>
              <a:t>Teede</a:t>
            </a:r>
            <a:r>
              <a:rPr lang="en-US" dirty="0"/>
              <a:t> ja </a:t>
            </a:r>
            <a:r>
              <a:rPr lang="en-US" dirty="0" err="1"/>
              <a:t>tänavate</a:t>
            </a:r>
            <a:r>
              <a:rPr lang="en-US" dirty="0"/>
              <a:t> </a:t>
            </a:r>
            <a:r>
              <a:rPr lang="en-US" dirty="0" err="1"/>
              <a:t>funktsionaalne</a:t>
            </a:r>
            <a:r>
              <a:rPr lang="en-US" dirty="0"/>
              <a:t> </a:t>
            </a:r>
            <a:r>
              <a:rPr lang="en-US" dirty="0" err="1"/>
              <a:t>liigitus</a:t>
            </a:r>
            <a:r>
              <a:rPr lang="en-US" dirty="0"/>
              <a:t>, E- ja TEN-T </a:t>
            </a:r>
            <a:r>
              <a:rPr lang="en-US" dirty="0" err="1"/>
              <a:t>teedevõrk</a:t>
            </a:r>
            <a:endParaRPr lang="en-US" dirty="0"/>
          </a:p>
          <a:p>
            <a:pPr lvl="1"/>
            <a:r>
              <a:rPr lang="en-US" dirty="0" err="1"/>
              <a:t>Teedevõrgu</a:t>
            </a:r>
            <a:r>
              <a:rPr lang="en-US" dirty="0"/>
              <a:t> </a:t>
            </a:r>
            <a:r>
              <a:rPr lang="en-US" dirty="0" err="1"/>
              <a:t>hierarhiline</a:t>
            </a:r>
            <a:r>
              <a:rPr lang="en-US" dirty="0"/>
              <a:t> </a:t>
            </a:r>
            <a:r>
              <a:rPr lang="en-US" dirty="0" err="1"/>
              <a:t>struktuur</a:t>
            </a:r>
            <a:endParaRPr lang="en-US" dirty="0"/>
          </a:p>
          <a:p>
            <a:r>
              <a:rPr lang="en-US" dirty="0" err="1"/>
              <a:t>TrAm</a:t>
            </a:r>
            <a:r>
              <a:rPr lang="en-US" dirty="0"/>
              <a:t> </a:t>
            </a:r>
            <a:r>
              <a:rPr lang="en-US" dirty="0" err="1"/>
              <a:t>koduleht</a:t>
            </a:r>
            <a:r>
              <a:rPr lang="en-US" dirty="0"/>
              <a:t> (</a:t>
            </a:r>
            <a:r>
              <a:rPr lang="en-US" dirty="0" err="1"/>
              <a:t>juhendid</a:t>
            </a:r>
            <a:r>
              <a:rPr lang="en-US" dirty="0"/>
              <a:t>, </a:t>
            </a:r>
            <a:r>
              <a:rPr lang="en-US" dirty="0" err="1"/>
              <a:t>uuringud</a:t>
            </a:r>
            <a:r>
              <a:rPr lang="en-US" dirty="0"/>
              <a:t>, </a:t>
            </a:r>
            <a:r>
              <a:rPr lang="en-US" dirty="0" err="1"/>
              <a:t>liiklussageduste</a:t>
            </a:r>
            <a:r>
              <a:rPr lang="en-US" dirty="0"/>
              <a:t> info)</a:t>
            </a:r>
          </a:p>
          <a:p>
            <a:r>
              <a:rPr lang="en-US" dirty="0" err="1"/>
              <a:t>Teeregister</a:t>
            </a:r>
            <a:r>
              <a:rPr lang="en-US" dirty="0"/>
              <a:t> (teeregister.riik.ee) ja </a:t>
            </a:r>
            <a:r>
              <a:rPr lang="en-US" dirty="0" err="1"/>
              <a:t>võimalikud</a:t>
            </a:r>
            <a:r>
              <a:rPr lang="en-US" dirty="0"/>
              <a:t> </a:t>
            </a:r>
            <a:r>
              <a:rPr lang="en-US" dirty="0" err="1"/>
              <a:t>andmed</a:t>
            </a:r>
            <a:r>
              <a:rPr lang="en-US" dirty="0"/>
              <a:t> </a:t>
            </a:r>
            <a:r>
              <a:rPr lang="en-US" dirty="0" err="1"/>
              <a:t>registrist</a:t>
            </a:r>
            <a:endParaRPr lang="en-US" dirty="0"/>
          </a:p>
          <a:p>
            <a:r>
              <a:rPr lang="en-US" dirty="0"/>
              <a:t>Maa- ja </a:t>
            </a:r>
            <a:r>
              <a:rPr lang="en-US" dirty="0" err="1"/>
              <a:t>Ruumiameti</a:t>
            </a:r>
            <a:r>
              <a:rPr lang="en-US" dirty="0"/>
              <a:t> </a:t>
            </a:r>
            <a:r>
              <a:rPr lang="en-US" dirty="0" err="1"/>
              <a:t>kaardirakendused</a:t>
            </a:r>
            <a:endParaRPr lang="en-US" dirty="0"/>
          </a:p>
          <a:p>
            <a:r>
              <a:rPr lang="en-US" dirty="0" err="1"/>
              <a:t>Eskiisi</a:t>
            </a:r>
            <a:r>
              <a:rPr lang="en-US" dirty="0"/>
              <a:t> </a:t>
            </a:r>
            <a:r>
              <a:rPr lang="en-US" dirty="0" err="1"/>
              <a:t>objekti</a:t>
            </a:r>
            <a:r>
              <a:rPr lang="en-US" dirty="0"/>
              <a:t> </a:t>
            </a:r>
            <a:r>
              <a:rPr lang="en-US" dirty="0" err="1"/>
              <a:t>valik</a:t>
            </a:r>
            <a:r>
              <a:rPr lang="en-US" dirty="0"/>
              <a:t>, </a:t>
            </a:r>
            <a:r>
              <a:rPr lang="en-US" dirty="0" err="1"/>
              <a:t>liiklusprognoos</a:t>
            </a:r>
            <a:endParaRPr lang="en-US" dirty="0"/>
          </a:p>
        </p:txBody>
      </p:sp>
    </p:spTree>
    <p:extLst>
      <p:ext uri="{BB962C8B-B14F-4D97-AF65-F5344CB8AC3E}">
        <p14:creationId xmlns:p14="http://schemas.microsoft.com/office/powerpoint/2010/main" val="4111610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4FEA-303D-8065-8C31-86E0A0260AD0}"/>
              </a:ext>
            </a:extLst>
          </p:cNvPr>
          <p:cNvSpPr>
            <a:spLocks noGrp="1"/>
          </p:cNvSpPr>
          <p:nvPr>
            <p:ph type="title"/>
          </p:nvPr>
        </p:nvSpPr>
        <p:spPr>
          <a:xfrm>
            <a:off x="1536192" y="624110"/>
            <a:ext cx="10561319" cy="1280890"/>
          </a:xfrm>
        </p:spPr>
        <p:txBody>
          <a:bodyPr/>
          <a:lstStyle/>
          <a:p>
            <a:r>
              <a:rPr lang="en-US" sz="3600" dirty="0"/>
              <a:t>Tee </a:t>
            </a:r>
            <a:r>
              <a:rPr lang="en-US" sz="3600" dirty="0" err="1"/>
              <a:t>geomeetria</a:t>
            </a:r>
            <a:r>
              <a:rPr lang="en-US" sz="3600" dirty="0"/>
              <a:t> – </a:t>
            </a:r>
            <a:r>
              <a:rPr lang="en-US" sz="3600" dirty="0" err="1"/>
              <a:t>lähtuvalt</a:t>
            </a:r>
            <a:r>
              <a:rPr lang="en-US" sz="3600" dirty="0"/>
              <a:t> </a:t>
            </a:r>
            <a:r>
              <a:rPr lang="en-US" sz="3600" dirty="0" err="1"/>
              <a:t>projektkiirusest</a:t>
            </a:r>
            <a:endParaRPr lang="en-US" sz="3600" dirty="0"/>
          </a:p>
        </p:txBody>
      </p:sp>
      <p:sp>
        <p:nvSpPr>
          <p:cNvPr id="3" name="Content Placeholder 2">
            <a:extLst>
              <a:ext uri="{FF2B5EF4-FFF2-40B4-BE49-F238E27FC236}">
                <a16:creationId xmlns:a16="http://schemas.microsoft.com/office/drawing/2014/main" id="{D77A85E1-E2E5-D9F2-8D00-E734A94B0EE0}"/>
              </a:ext>
            </a:extLst>
          </p:cNvPr>
          <p:cNvSpPr>
            <a:spLocks noGrp="1"/>
          </p:cNvSpPr>
          <p:nvPr>
            <p:ph idx="1"/>
          </p:nvPr>
        </p:nvSpPr>
        <p:spPr>
          <a:xfrm>
            <a:off x="444617" y="1829819"/>
            <a:ext cx="11404833" cy="4351338"/>
          </a:xfrm>
        </p:spPr>
        <p:txBody>
          <a:bodyPr>
            <a:normAutofit fontScale="85000" lnSpcReduction="10000"/>
          </a:bodyPr>
          <a:lstStyle/>
          <a:p>
            <a:r>
              <a:rPr lang="en-US" dirty="0" err="1"/>
              <a:t>Lubatud</a:t>
            </a:r>
            <a:r>
              <a:rPr lang="en-US" dirty="0"/>
              <a:t> </a:t>
            </a:r>
            <a:r>
              <a:rPr lang="en-US" dirty="0" err="1"/>
              <a:t>kalded</a:t>
            </a:r>
            <a:r>
              <a:rPr lang="en-US" dirty="0"/>
              <a:t> </a:t>
            </a:r>
            <a:r>
              <a:rPr lang="en-US" dirty="0" err="1"/>
              <a:t>sõltuvalt</a:t>
            </a:r>
            <a:r>
              <a:rPr lang="en-US" dirty="0"/>
              <a:t> </a:t>
            </a:r>
            <a:r>
              <a:rPr lang="en-US" dirty="0" err="1"/>
              <a:t>kiirustest</a:t>
            </a:r>
            <a:endParaRPr lang="en-US" dirty="0"/>
          </a:p>
          <a:p>
            <a:r>
              <a:rPr lang="en-US" dirty="0"/>
              <a:t>M71 </a:t>
            </a:r>
            <a:r>
              <a:rPr lang="en-US" dirty="0" err="1"/>
              <a:t>järgi</a:t>
            </a:r>
            <a:r>
              <a:rPr lang="en-US" dirty="0"/>
              <a:t> </a:t>
            </a:r>
            <a:r>
              <a:rPr lang="en-US" dirty="0" err="1"/>
              <a:t>ristlõiked</a:t>
            </a:r>
            <a:r>
              <a:rPr lang="en-US" dirty="0"/>
              <a:t> </a:t>
            </a:r>
            <a:r>
              <a:rPr lang="en-US" dirty="0" err="1"/>
              <a:t>sõltuvalt</a:t>
            </a:r>
            <a:r>
              <a:rPr lang="en-US" dirty="0"/>
              <a:t> </a:t>
            </a:r>
            <a:r>
              <a:rPr lang="en-US" dirty="0" err="1"/>
              <a:t>liiklussagedusest</a:t>
            </a:r>
            <a:r>
              <a:rPr lang="en-US" dirty="0"/>
              <a:t> ja </a:t>
            </a:r>
            <a:r>
              <a:rPr lang="en-US" dirty="0" err="1"/>
              <a:t>kiirusest</a:t>
            </a:r>
            <a:endParaRPr lang="en-US" dirty="0"/>
          </a:p>
          <a:p>
            <a:r>
              <a:rPr lang="en-US" dirty="0" err="1"/>
              <a:t>Liiklusohutus</a:t>
            </a:r>
            <a:r>
              <a:rPr lang="en-US" dirty="0"/>
              <a:t> – </a:t>
            </a:r>
            <a:r>
              <a:rPr lang="en-US" dirty="0" err="1"/>
              <a:t>peatumisteekond</a:t>
            </a:r>
            <a:r>
              <a:rPr lang="en-US" dirty="0"/>
              <a:t> ja </a:t>
            </a:r>
            <a:r>
              <a:rPr lang="en-US" dirty="0" err="1"/>
              <a:t>nähtavus</a:t>
            </a:r>
            <a:r>
              <a:rPr lang="en-US" dirty="0"/>
              <a:t> = Newton &amp; Pythagoras</a:t>
            </a:r>
          </a:p>
          <a:p>
            <a:r>
              <a:rPr lang="en-US" dirty="0" err="1"/>
              <a:t>Möödasõit</a:t>
            </a:r>
            <a:r>
              <a:rPr lang="en-US" dirty="0"/>
              <a:t> ja </a:t>
            </a:r>
            <a:r>
              <a:rPr lang="en-US" dirty="0" err="1"/>
              <a:t>selleks</a:t>
            </a:r>
            <a:r>
              <a:rPr lang="en-US" dirty="0"/>
              <a:t> </a:t>
            </a:r>
            <a:r>
              <a:rPr lang="en-US" dirty="0" err="1"/>
              <a:t>vajalik</a:t>
            </a:r>
            <a:r>
              <a:rPr lang="en-US" dirty="0"/>
              <a:t> </a:t>
            </a:r>
            <a:r>
              <a:rPr lang="en-US" dirty="0" err="1"/>
              <a:t>nähtavus</a:t>
            </a:r>
            <a:r>
              <a:rPr lang="en-US" dirty="0"/>
              <a:t> – </a:t>
            </a:r>
            <a:r>
              <a:rPr lang="en-US" dirty="0" err="1"/>
              <a:t>kohustuslik</a:t>
            </a:r>
            <a:r>
              <a:rPr lang="en-US" dirty="0"/>
              <a:t> </a:t>
            </a:r>
            <a:r>
              <a:rPr lang="en-US" dirty="0" err="1"/>
              <a:t>möödasõidukeeld</a:t>
            </a:r>
            <a:endParaRPr lang="en-US" dirty="0"/>
          </a:p>
          <a:p>
            <a:r>
              <a:rPr lang="en-US" dirty="0" err="1"/>
              <a:t>Pöördekoridorid</a:t>
            </a:r>
            <a:r>
              <a:rPr lang="en-US" dirty="0"/>
              <a:t> ja </a:t>
            </a:r>
            <a:r>
              <a:rPr lang="en-US" dirty="0" err="1"/>
              <a:t>kontroll</a:t>
            </a:r>
            <a:r>
              <a:rPr lang="en-US" dirty="0"/>
              <a:t> </a:t>
            </a:r>
            <a:r>
              <a:rPr lang="en-US" sz="2200" dirty="0"/>
              <a:t>(kas </a:t>
            </a:r>
            <a:r>
              <a:rPr lang="en-US" sz="2200" dirty="0" err="1"/>
              <a:t>mahub</a:t>
            </a:r>
            <a:r>
              <a:rPr lang="en-US" sz="2200" dirty="0"/>
              <a:t> ja kas </a:t>
            </a:r>
            <a:r>
              <a:rPr lang="en-US" sz="2200" dirty="0" err="1"/>
              <a:t>eeldab</a:t>
            </a:r>
            <a:r>
              <a:rPr lang="en-US" sz="2200" dirty="0"/>
              <a:t> </a:t>
            </a:r>
            <a:r>
              <a:rPr lang="en-US" sz="2200" dirty="0" err="1"/>
              <a:t>vastassuunavööndi</a:t>
            </a:r>
            <a:r>
              <a:rPr lang="en-US" sz="2200" dirty="0"/>
              <a:t> </a:t>
            </a:r>
            <a:r>
              <a:rPr lang="en-US" sz="2200" dirty="0" err="1"/>
              <a:t>kasutust</a:t>
            </a:r>
            <a:r>
              <a:rPr lang="en-US" sz="2200" dirty="0"/>
              <a:t>) – EVS 843:2006 </a:t>
            </a:r>
            <a:r>
              <a:rPr lang="en-US" sz="2200" dirty="0" err="1"/>
              <a:t>šabloonid</a:t>
            </a:r>
            <a:r>
              <a:rPr lang="en-US" sz="2200" dirty="0"/>
              <a:t> </a:t>
            </a:r>
            <a:r>
              <a:rPr lang="en-US" sz="2200" dirty="0" err="1"/>
              <a:t>või</a:t>
            </a:r>
            <a:r>
              <a:rPr lang="en-US" sz="2200" dirty="0"/>
              <a:t> CAD </a:t>
            </a:r>
            <a:r>
              <a:rPr lang="en-US" sz="2200" dirty="0" err="1"/>
              <a:t>lisavahendid</a:t>
            </a:r>
            <a:r>
              <a:rPr lang="en-US" sz="2200" dirty="0"/>
              <a:t> </a:t>
            </a:r>
            <a:r>
              <a:rPr lang="en-US" sz="2200" dirty="0" err="1"/>
              <a:t>trajektoori</a:t>
            </a:r>
            <a:r>
              <a:rPr lang="en-US" sz="2200" dirty="0"/>
              <a:t> </a:t>
            </a:r>
            <a:r>
              <a:rPr lang="en-US" sz="2200" dirty="0" err="1"/>
              <a:t>kontrolliks</a:t>
            </a:r>
            <a:endParaRPr lang="en-US" sz="2200" dirty="0"/>
          </a:p>
          <a:p>
            <a:pPr lvl="1"/>
            <a:r>
              <a:rPr lang="en-US" dirty="0"/>
              <a:t>NB! </a:t>
            </a:r>
            <a:r>
              <a:rPr lang="en-US" sz="2000" dirty="0" err="1"/>
              <a:t>Transpordiamet</a:t>
            </a:r>
            <a:r>
              <a:rPr lang="en-US" sz="2000" dirty="0"/>
              <a:t> </a:t>
            </a:r>
            <a:r>
              <a:rPr lang="en-US" sz="2000" dirty="0" err="1"/>
              <a:t>kasutab</a:t>
            </a:r>
            <a:r>
              <a:rPr lang="en-US" sz="2000" dirty="0"/>
              <a:t> </a:t>
            </a:r>
            <a:r>
              <a:rPr lang="en-US" sz="2000" dirty="0" err="1"/>
              <a:t>tüüpmahasõite</a:t>
            </a:r>
            <a:r>
              <a:rPr lang="en-US" sz="2000" dirty="0"/>
              <a:t> – ka </a:t>
            </a:r>
            <a:r>
              <a:rPr lang="en-US" sz="2000" dirty="0" err="1"/>
              <a:t>nende</a:t>
            </a:r>
            <a:r>
              <a:rPr lang="en-US" sz="2000" dirty="0"/>
              <a:t> </a:t>
            </a:r>
            <a:r>
              <a:rPr lang="en-US" sz="2000" dirty="0" err="1"/>
              <a:t>puhul</a:t>
            </a:r>
            <a:r>
              <a:rPr lang="en-US" sz="2000" dirty="0"/>
              <a:t> </a:t>
            </a:r>
            <a:r>
              <a:rPr lang="en-US" sz="2000" dirty="0" err="1"/>
              <a:t>tuleb</a:t>
            </a:r>
            <a:r>
              <a:rPr lang="en-US" sz="2000" dirty="0"/>
              <a:t> </a:t>
            </a:r>
            <a:r>
              <a:rPr lang="en-US" sz="2000" dirty="0" err="1"/>
              <a:t>teostada</a:t>
            </a:r>
            <a:r>
              <a:rPr lang="en-US" sz="2000" dirty="0"/>
              <a:t> </a:t>
            </a:r>
            <a:r>
              <a:rPr lang="en-US" sz="2000" dirty="0" err="1"/>
              <a:t>pöördekontroll</a:t>
            </a:r>
            <a:r>
              <a:rPr lang="en-US" sz="2000" dirty="0"/>
              <a:t>, </a:t>
            </a:r>
            <a:r>
              <a:rPr lang="en-US" sz="2000" dirty="0" err="1"/>
              <a:t>sest</a:t>
            </a:r>
            <a:r>
              <a:rPr lang="en-US" sz="2000" dirty="0"/>
              <a:t> </a:t>
            </a:r>
            <a:r>
              <a:rPr lang="en-US" sz="2000" dirty="0" err="1"/>
              <a:t>tüüplahenduse</a:t>
            </a:r>
            <a:r>
              <a:rPr lang="en-US" sz="2000" dirty="0"/>
              <a:t> </a:t>
            </a:r>
            <a:r>
              <a:rPr lang="en-US" sz="2000" dirty="0" err="1"/>
              <a:t>koostamisel</a:t>
            </a:r>
            <a:r>
              <a:rPr lang="en-US" sz="2000" dirty="0"/>
              <a:t> </a:t>
            </a:r>
            <a:r>
              <a:rPr lang="en-US" sz="2000" dirty="0" err="1"/>
              <a:t>võivad</a:t>
            </a:r>
            <a:r>
              <a:rPr lang="en-US" sz="2000" dirty="0"/>
              <a:t> </a:t>
            </a:r>
            <a:r>
              <a:rPr lang="en-US" sz="2000" dirty="0" err="1"/>
              <a:t>aluseks</a:t>
            </a:r>
            <a:r>
              <a:rPr lang="en-US" sz="2000" dirty="0"/>
              <a:t> olla </a:t>
            </a:r>
            <a:r>
              <a:rPr lang="en-US" sz="2000" dirty="0" err="1"/>
              <a:t>põhitee</a:t>
            </a:r>
            <a:r>
              <a:rPr lang="en-US" sz="2000" dirty="0"/>
              <a:t> </a:t>
            </a:r>
            <a:r>
              <a:rPr lang="en-US" sz="2000" dirty="0" err="1"/>
              <a:t>laiemad</a:t>
            </a:r>
            <a:r>
              <a:rPr lang="en-US" sz="2000" dirty="0"/>
              <a:t> </a:t>
            </a:r>
            <a:r>
              <a:rPr lang="en-US" sz="2000" dirty="0" err="1"/>
              <a:t>ristlõiked</a:t>
            </a:r>
            <a:endParaRPr lang="en-US" sz="2000" dirty="0"/>
          </a:p>
          <a:p>
            <a:pPr lvl="1"/>
            <a:r>
              <a:rPr lang="en-US" sz="2000" dirty="0"/>
              <a:t>Ilma </a:t>
            </a:r>
            <a:r>
              <a:rPr lang="en-US" sz="2000" dirty="0" err="1"/>
              <a:t>tellija</a:t>
            </a:r>
            <a:r>
              <a:rPr lang="en-US" sz="2000" dirty="0"/>
              <a:t> </a:t>
            </a:r>
            <a:r>
              <a:rPr lang="en-US" sz="2000" dirty="0" err="1"/>
              <a:t>igakordse</a:t>
            </a:r>
            <a:r>
              <a:rPr lang="en-US" sz="2000" dirty="0"/>
              <a:t> </a:t>
            </a:r>
            <a:r>
              <a:rPr lang="en-US" sz="2000" dirty="0" err="1"/>
              <a:t>nõusolekuta</a:t>
            </a:r>
            <a:r>
              <a:rPr lang="en-US" sz="2000" dirty="0"/>
              <a:t> </a:t>
            </a:r>
            <a:r>
              <a:rPr lang="en-US" sz="2000" dirty="0" err="1"/>
              <a:t>ei</a:t>
            </a:r>
            <a:r>
              <a:rPr lang="en-US" sz="2000" dirty="0"/>
              <a:t> tohi </a:t>
            </a:r>
            <a:r>
              <a:rPr lang="en-US" sz="2000" dirty="0" err="1"/>
              <a:t>kavandada</a:t>
            </a:r>
            <a:r>
              <a:rPr lang="en-US" sz="2000" dirty="0"/>
              <a:t> </a:t>
            </a:r>
            <a:r>
              <a:rPr lang="en-US" sz="2000" dirty="0" err="1"/>
              <a:t>ristmiku</a:t>
            </a:r>
            <a:r>
              <a:rPr lang="en-US" sz="2000" dirty="0"/>
              <a:t> </a:t>
            </a:r>
            <a:r>
              <a:rPr lang="en-US" sz="2000" dirty="0" err="1"/>
              <a:t>ootealaga</a:t>
            </a:r>
            <a:r>
              <a:rPr lang="en-US" sz="2000" dirty="0"/>
              <a:t> (</a:t>
            </a:r>
            <a:r>
              <a:rPr lang="en-US" sz="2000" dirty="0" err="1"/>
              <a:t>stoppjoon</a:t>
            </a:r>
            <a:r>
              <a:rPr lang="en-US" sz="2000" dirty="0"/>
              <a:t>) </a:t>
            </a:r>
            <a:r>
              <a:rPr lang="en-US" sz="2000" dirty="0" err="1"/>
              <a:t>lõikuvaid</a:t>
            </a:r>
            <a:r>
              <a:rPr lang="en-US" sz="2000" dirty="0"/>
              <a:t> </a:t>
            </a:r>
            <a:r>
              <a:rPr lang="en-US" sz="2000" dirty="0" err="1"/>
              <a:t>koridore</a:t>
            </a:r>
            <a:endParaRPr lang="en-US" sz="2000" dirty="0"/>
          </a:p>
          <a:p>
            <a:pPr lvl="1"/>
            <a:r>
              <a:rPr lang="en-US" sz="2000" dirty="0" err="1"/>
              <a:t>Šablooni</a:t>
            </a:r>
            <a:r>
              <a:rPr lang="en-US" sz="2000" dirty="0"/>
              <a:t> </a:t>
            </a:r>
            <a:r>
              <a:rPr lang="en-US" sz="2000" dirty="0" err="1"/>
              <a:t>valik</a:t>
            </a:r>
            <a:r>
              <a:rPr lang="en-US" sz="2000" dirty="0"/>
              <a:t> – </a:t>
            </a:r>
            <a:r>
              <a:rPr lang="en-US" sz="2000" dirty="0" err="1"/>
              <a:t>antud</a:t>
            </a:r>
            <a:r>
              <a:rPr lang="en-US" sz="2000" dirty="0"/>
              <a:t> tee </a:t>
            </a:r>
            <a:r>
              <a:rPr lang="en-US" sz="2000" dirty="0" err="1"/>
              <a:t>liigi</a:t>
            </a:r>
            <a:r>
              <a:rPr lang="en-US" sz="2000" dirty="0"/>
              <a:t> </a:t>
            </a:r>
            <a:r>
              <a:rPr lang="en-US" sz="2000" dirty="0" err="1"/>
              <a:t>jaoks</a:t>
            </a:r>
            <a:r>
              <a:rPr lang="en-US" sz="2000" dirty="0"/>
              <a:t> </a:t>
            </a:r>
            <a:r>
              <a:rPr lang="en-US" sz="2000" dirty="0" err="1"/>
              <a:t>kriitiline</a:t>
            </a:r>
            <a:r>
              <a:rPr lang="en-US" sz="2000" dirty="0"/>
              <a:t> </a:t>
            </a:r>
            <a:r>
              <a:rPr lang="en-US" sz="2000" dirty="0" err="1"/>
              <a:t>sõiduk</a:t>
            </a:r>
            <a:r>
              <a:rPr lang="en-US" sz="2000" dirty="0"/>
              <a:t>, </a:t>
            </a:r>
            <a:r>
              <a:rPr lang="en-US" sz="2000" dirty="0" err="1"/>
              <a:t>rahvusvahelistel</a:t>
            </a:r>
            <a:r>
              <a:rPr lang="en-US" sz="2000" dirty="0"/>
              <a:t> </a:t>
            </a:r>
            <a:r>
              <a:rPr lang="en-US" sz="2000" dirty="0" err="1"/>
              <a:t>trassidel</a:t>
            </a:r>
            <a:r>
              <a:rPr lang="en-US" sz="2000" dirty="0"/>
              <a:t> </a:t>
            </a:r>
            <a:r>
              <a:rPr lang="en-US" sz="2000" dirty="0" err="1"/>
              <a:t>tuleb</a:t>
            </a:r>
            <a:r>
              <a:rPr lang="en-US" sz="2000" dirty="0"/>
              <a:t> </a:t>
            </a:r>
            <a:r>
              <a:rPr lang="en-US" sz="2000" dirty="0" err="1"/>
              <a:t>igal</a:t>
            </a:r>
            <a:r>
              <a:rPr lang="en-US" sz="2000" dirty="0"/>
              <a:t> </a:t>
            </a:r>
            <a:r>
              <a:rPr lang="en-US" sz="2000" dirty="0" err="1"/>
              <a:t>juhul</a:t>
            </a:r>
            <a:r>
              <a:rPr lang="en-US" sz="2000" dirty="0"/>
              <a:t> </a:t>
            </a:r>
            <a:r>
              <a:rPr lang="en-US" sz="2000" dirty="0" err="1"/>
              <a:t>arvestada</a:t>
            </a:r>
            <a:r>
              <a:rPr lang="en-US" sz="2000" dirty="0"/>
              <a:t> ka EMS (25,25 </a:t>
            </a:r>
            <a:r>
              <a:rPr lang="en-US" sz="2000" dirty="0" err="1"/>
              <a:t>meetrit</a:t>
            </a:r>
            <a:r>
              <a:rPr lang="en-US" sz="2000" dirty="0"/>
              <a:t>) </a:t>
            </a:r>
            <a:r>
              <a:rPr lang="en-US" sz="2000" dirty="0" err="1"/>
              <a:t>pikkusega</a:t>
            </a:r>
            <a:r>
              <a:rPr lang="en-US" sz="2000" dirty="0"/>
              <a:t>. </a:t>
            </a:r>
            <a:r>
              <a:rPr lang="en-US" sz="2000" dirty="0" err="1"/>
              <a:t>Tavaliselt</a:t>
            </a:r>
            <a:r>
              <a:rPr lang="en-US" sz="2000" dirty="0"/>
              <a:t> on </a:t>
            </a:r>
            <a:r>
              <a:rPr lang="en-US" sz="2000" dirty="0" err="1"/>
              <a:t>kriitiline</a:t>
            </a:r>
            <a:r>
              <a:rPr lang="en-US" sz="2000" dirty="0"/>
              <a:t> 16,5 m </a:t>
            </a:r>
            <a:r>
              <a:rPr lang="en-US" sz="2000" dirty="0" err="1"/>
              <a:t>sadulrong</a:t>
            </a:r>
            <a:endParaRPr lang="en-US" dirty="0"/>
          </a:p>
        </p:txBody>
      </p:sp>
      <p:sp>
        <p:nvSpPr>
          <p:cNvPr id="4" name="Slide Number Placeholder 3">
            <a:extLst>
              <a:ext uri="{FF2B5EF4-FFF2-40B4-BE49-F238E27FC236}">
                <a16:creationId xmlns:a16="http://schemas.microsoft.com/office/drawing/2014/main" id="{F6CC3AA0-9A91-B5C3-20B8-9625630FDEC0}"/>
              </a:ext>
            </a:extLst>
          </p:cNvPr>
          <p:cNvSpPr>
            <a:spLocks noGrp="1"/>
          </p:cNvSpPr>
          <p:nvPr>
            <p:ph type="sldNum" sz="quarter" idx="12"/>
          </p:nvPr>
        </p:nvSpPr>
        <p:spPr/>
        <p:txBody>
          <a:bodyPr/>
          <a:lstStyle/>
          <a:p>
            <a:fld id="{A89FF1E2-3BA7-475C-A9AD-AEEAF9FE4269}" type="slidenum">
              <a:rPr lang="en-US" smtClean="0"/>
              <a:t>100</a:t>
            </a:fld>
            <a:endParaRPr lang="en-US"/>
          </a:p>
        </p:txBody>
      </p:sp>
    </p:spTree>
    <p:extLst>
      <p:ext uri="{BB962C8B-B14F-4D97-AF65-F5344CB8AC3E}">
        <p14:creationId xmlns:p14="http://schemas.microsoft.com/office/powerpoint/2010/main" val="41363088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945AA4-4D8E-C642-3FD6-9B46064BF0CA}"/>
              </a:ext>
            </a:extLst>
          </p:cNvPr>
          <p:cNvSpPr>
            <a:spLocks noGrp="1"/>
          </p:cNvSpPr>
          <p:nvPr>
            <p:ph type="body" sz="quarter" idx="13"/>
          </p:nvPr>
        </p:nvSpPr>
        <p:spPr/>
        <p:txBody>
          <a:bodyPr/>
          <a:lstStyle/>
          <a:p>
            <a:r>
              <a:rPr lang="en-US" dirty="0"/>
              <a:t>TPN (2023) - </a:t>
            </a:r>
            <a:r>
              <a:rPr lang="en-US" dirty="0" err="1"/>
              <a:t>üldosa</a:t>
            </a:r>
            <a:endParaRPr lang="en-US" dirty="0"/>
          </a:p>
        </p:txBody>
      </p:sp>
      <p:sp>
        <p:nvSpPr>
          <p:cNvPr id="3" name="Text Placeholder 2">
            <a:extLst>
              <a:ext uri="{FF2B5EF4-FFF2-40B4-BE49-F238E27FC236}">
                <a16:creationId xmlns:a16="http://schemas.microsoft.com/office/drawing/2014/main" id="{90CB8B8E-4E5B-62EC-75C4-0565C91548BB}"/>
              </a:ext>
            </a:extLst>
          </p:cNvPr>
          <p:cNvSpPr>
            <a:spLocks noGrp="1"/>
          </p:cNvSpPr>
          <p:nvPr>
            <p:ph type="body" sz="quarter" idx="14"/>
          </p:nvPr>
        </p:nvSpPr>
        <p:spPr>
          <a:xfrm>
            <a:off x="953360" y="1268355"/>
            <a:ext cx="10759216" cy="4140200"/>
          </a:xfrm>
        </p:spPr>
        <p:txBody>
          <a:bodyPr/>
          <a:lstStyle/>
          <a:p>
            <a:r>
              <a:rPr lang="en-US" dirty="0" err="1"/>
              <a:t>Ulatus</a:t>
            </a:r>
            <a:endParaRPr lang="en-US" dirty="0"/>
          </a:p>
          <a:p>
            <a:pPr lvl="1"/>
            <a:r>
              <a:rPr lang="en-US" dirty="0" err="1"/>
              <a:t>Avalikult</a:t>
            </a:r>
            <a:r>
              <a:rPr lang="en-US" dirty="0"/>
              <a:t> </a:t>
            </a:r>
            <a:r>
              <a:rPr lang="en-US" dirty="0" err="1"/>
              <a:t>kasutatavad</a:t>
            </a:r>
            <a:r>
              <a:rPr lang="en-US" dirty="0"/>
              <a:t> </a:t>
            </a:r>
            <a:r>
              <a:rPr lang="en-US" dirty="0" err="1"/>
              <a:t>asulavälised</a:t>
            </a:r>
            <a:r>
              <a:rPr lang="en-US" dirty="0"/>
              <a:t> teed</a:t>
            </a:r>
          </a:p>
          <a:p>
            <a:pPr lvl="1"/>
            <a:r>
              <a:rPr lang="en-US" dirty="0" err="1"/>
              <a:t>Miinimumnõude</a:t>
            </a:r>
            <a:r>
              <a:rPr lang="en-US" dirty="0"/>
              <a:t> </a:t>
            </a:r>
            <a:r>
              <a:rPr lang="en-US" dirty="0" err="1"/>
              <a:t>eiramine</a:t>
            </a:r>
            <a:r>
              <a:rPr lang="en-US" dirty="0"/>
              <a:t> </a:t>
            </a:r>
            <a:r>
              <a:rPr lang="en-US" dirty="0" err="1"/>
              <a:t>alternatiivsete</a:t>
            </a:r>
            <a:r>
              <a:rPr lang="en-US" dirty="0"/>
              <a:t> </a:t>
            </a:r>
            <a:r>
              <a:rPr lang="en-US" dirty="0" err="1"/>
              <a:t>projektlahenduste</a:t>
            </a:r>
            <a:r>
              <a:rPr lang="en-US" dirty="0"/>
              <a:t> </a:t>
            </a:r>
            <a:r>
              <a:rPr lang="en-US" dirty="0" err="1"/>
              <a:t>katsetamiseks</a:t>
            </a:r>
            <a:endParaRPr lang="en-US" dirty="0"/>
          </a:p>
          <a:p>
            <a:pPr lvl="1"/>
            <a:r>
              <a:rPr lang="en-US" dirty="0" err="1"/>
              <a:t>Täismahus</a:t>
            </a:r>
            <a:r>
              <a:rPr lang="en-US" dirty="0"/>
              <a:t> </a:t>
            </a:r>
            <a:r>
              <a:rPr lang="en-US" dirty="0" err="1"/>
              <a:t>ainult</a:t>
            </a:r>
            <a:r>
              <a:rPr lang="en-US" dirty="0"/>
              <a:t> </a:t>
            </a:r>
            <a:r>
              <a:rPr lang="en-US" dirty="0" err="1"/>
              <a:t>uue</a:t>
            </a:r>
            <a:r>
              <a:rPr lang="en-US" dirty="0"/>
              <a:t> tee </a:t>
            </a:r>
            <a:r>
              <a:rPr lang="en-US" dirty="0" err="1"/>
              <a:t>rajamisel</a:t>
            </a:r>
            <a:r>
              <a:rPr lang="en-US" dirty="0"/>
              <a:t> – </a:t>
            </a:r>
            <a:r>
              <a:rPr lang="en-US" dirty="0" err="1"/>
              <a:t>muidu</a:t>
            </a:r>
            <a:r>
              <a:rPr lang="en-US" dirty="0"/>
              <a:t> </a:t>
            </a:r>
            <a:r>
              <a:rPr lang="en-US" dirty="0" err="1"/>
              <a:t>vaid</a:t>
            </a:r>
            <a:r>
              <a:rPr lang="en-US" dirty="0"/>
              <a:t> </a:t>
            </a:r>
            <a:r>
              <a:rPr lang="en-US" dirty="0" err="1"/>
              <a:t>projektis</a:t>
            </a:r>
            <a:r>
              <a:rPr lang="en-US" dirty="0"/>
              <a:t> </a:t>
            </a:r>
            <a:r>
              <a:rPr lang="en-US" dirty="0" err="1"/>
              <a:t>ettenähtud</a:t>
            </a:r>
            <a:r>
              <a:rPr lang="en-US" dirty="0"/>
              <a:t> </a:t>
            </a:r>
            <a:r>
              <a:rPr lang="en-US" dirty="0" err="1"/>
              <a:t>töödele</a:t>
            </a:r>
            <a:endParaRPr lang="en-US" dirty="0"/>
          </a:p>
          <a:p>
            <a:r>
              <a:rPr lang="en-US" dirty="0" err="1"/>
              <a:t>Terminid</a:t>
            </a:r>
            <a:endParaRPr lang="en-US" dirty="0"/>
          </a:p>
          <a:p>
            <a:pPr lvl="1"/>
            <a:r>
              <a:rPr lang="en-US" dirty="0"/>
              <a:t>Asula = </a:t>
            </a:r>
            <a:r>
              <a:rPr lang="en-US" dirty="0" err="1"/>
              <a:t>märk</a:t>
            </a:r>
            <a:r>
              <a:rPr lang="en-US" dirty="0"/>
              <a:t> 571</a:t>
            </a:r>
          </a:p>
          <a:p>
            <a:pPr lvl="1"/>
            <a:r>
              <a:rPr lang="en-US" dirty="0" err="1"/>
              <a:t>Lihtristmik</a:t>
            </a:r>
            <a:r>
              <a:rPr lang="en-US" dirty="0"/>
              <a:t> = </a:t>
            </a:r>
            <a:r>
              <a:rPr lang="en-US" dirty="0" err="1"/>
              <a:t>ühelgi</a:t>
            </a:r>
            <a:r>
              <a:rPr lang="en-US" dirty="0"/>
              <a:t> </a:t>
            </a:r>
            <a:r>
              <a:rPr lang="en-US" dirty="0" err="1"/>
              <a:t>harul</a:t>
            </a:r>
            <a:r>
              <a:rPr lang="en-US" dirty="0"/>
              <a:t> pole </a:t>
            </a:r>
            <a:r>
              <a:rPr lang="en-US" dirty="0" err="1"/>
              <a:t>ohutussaari</a:t>
            </a:r>
            <a:endParaRPr lang="en-US" dirty="0"/>
          </a:p>
          <a:p>
            <a:pPr lvl="1"/>
            <a:r>
              <a:rPr lang="en-US" dirty="0" err="1"/>
              <a:t>Kanaliseeritud</a:t>
            </a:r>
            <a:r>
              <a:rPr lang="en-US" dirty="0"/>
              <a:t> </a:t>
            </a:r>
            <a:r>
              <a:rPr lang="en-US" dirty="0" err="1"/>
              <a:t>ristmik</a:t>
            </a:r>
            <a:r>
              <a:rPr lang="en-US" dirty="0"/>
              <a:t> = </a:t>
            </a:r>
            <a:r>
              <a:rPr lang="en-US" dirty="0" err="1"/>
              <a:t>mõlemal</a:t>
            </a:r>
            <a:r>
              <a:rPr lang="en-US" dirty="0"/>
              <a:t> teel </a:t>
            </a:r>
            <a:r>
              <a:rPr lang="en-US" dirty="0" err="1"/>
              <a:t>sõidusuunad</a:t>
            </a:r>
            <a:r>
              <a:rPr lang="en-US" dirty="0"/>
              <a:t> </a:t>
            </a:r>
            <a:r>
              <a:rPr lang="en-US" dirty="0" err="1"/>
              <a:t>eraldatud</a:t>
            </a:r>
            <a:r>
              <a:rPr lang="en-US" dirty="0"/>
              <a:t> ja </a:t>
            </a:r>
            <a:r>
              <a:rPr lang="en-US" dirty="0" err="1"/>
              <a:t>peateel</a:t>
            </a:r>
            <a:r>
              <a:rPr lang="en-US" dirty="0"/>
              <a:t> </a:t>
            </a:r>
            <a:r>
              <a:rPr lang="en-US" dirty="0" err="1"/>
              <a:t>vasakpöördeks</a:t>
            </a:r>
            <a:r>
              <a:rPr lang="en-US" dirty="0"/>
              <a:t> </a:t>
            </a:r>
            <a:r>
              <a:rPr lang="en-US" dirty="0" err="1"/>
              <a:t>lisarada</a:t>
            </a:r>
            <a:r>
              <a:rPr lang="en-US" dirty="0"/>
              <a:t> </a:t>
            </a:r>
            <a:r>
              <a:rPr lang="en-US" dirty="0" err="1"/>
              <a:t>või</a:t>
            </a:r>
            <a:r>
              <a:rPr lang="en-US" dirty="0"/>
              <a:t> </a:t>
            </a:r>
            <a:r>
              <a:rPr lang="en-US" dirty="0" err="1"/>
              <a:t>möödumislaiend</a:t>
            </a:r>
            <a:endParaRPr lang="en-US" dirty="0"/>
          </a:p>
          <a:p>
            <a:pPr lvl="1"/>
            <a:r>
              <a:rPr lang="en-US" dirty="0" err="1"/>
              <a:t>Suundristmik</a:t>
            </a:r>
            <a:r>
              <a:rPr lang="en-US" dirty="0"/>
              <a:t> = </a:t>
            </a:r>
            <a:r>
              <a:rPr lang="en-US" dirty="0" err="1"/>
              <a:t>parem</a:t>
            </a:r>
            <a:r>
              <a:rPr lang="en-US" dirty="0"/>
              <a:t> </a:t>
            </a:r>
            <a:r>
              <a:rPr lang="en-US" dirty="0" err="1"/>
              <a:t>peale</a:t>
            </a:r>
            <a:r>
              <a:rPr lang="en-US" dirty="0"/>
              <a:t> </a:t>
            </a:r>
            <a:r>
              <a:rPr lang="en-US" dirty="0" err="1"/>
              <a:t>parem</a:t>
            </a:r>
            <a:r>
              <a:rPr lang="en-US" dirty="0"/>
              <a:t> maha</a:t>
            </a:r>
          </a:p>
          <a:p>
            <a:pPr lvl="1"/>
            <a:r>
              <a:rPr lang="en-US" dirty="0" err="1"/>
              <a:t>Kergliikleja</a:t>
            </a:r>
            <a:r>
              <a:rPr lang="en-US" dirty="0"/>
              <a:t> = </a:t>
            </a:r>
            <a:r>
              <a:rPr lang="en-US" dirty="0" err="1"/>
              <a:t>tohib</a:t>
            </a:r>
            <a:r>
              <a:rPr lang="en-US" dirty="0"/>
              <a:t> </a:t>
            </a:r>
            <a:r>
              <a:rPr lang="en-US" dirty="0" err="1"/>
              <a:t>liikuda</a:t>
            </a:r>
            <a:r>
              <a:rPr lang="en-US" dirty="0"/>
              <a:t> </a:t>
            </a:r>
            <a:r>
              <a:rPr lang="en-US" dirty="0" err="1"/>
              <a:t>kõnniteel</a:t>
            </a:r>
            <a:r>
              <a:rPr lang="en-US" dirty="0"/>
              <a:t>, </a:t>
            </a:r>
            <a:r>
              <a:rPr lang="en-US" dirty="0" err="1"/>
              <a:t>jalgteel</a:t>
            </a:r>
            <a:r>
              <a:rPr lang="en-US" dirty="0"/>
              <a:t>, </a:t>
            </a:r>
            <a:r>
              <a:rPr lang="en-US" dirty="0" err="1"/>
              <a:t>jalgratta</a:t>
            </a:r>
            <a:r>
              <a:rPr lang="en-US" dirty="0"/>
              <a:t>- ja </a:t>
            </a:r>
            <a:r>
              <a:rPr lang="en-US" dirty="0" err="1"/>
              <a:t>jalgteel</a:t>
            </a:r>
            <a:r>
              <a:rPr lang="en-US" dirty="0"/>
              <a:t> </a:t>
            </a:r>
            <a:r>
              <a:rPr lang="en-US" dirty="0" err="1"/>
              <a:t>ning</a:t>
            </a:r>
            <a:r>
              <a:rPr lang="en-US" dirty="0"/>
              <a:t> </a:t>
            </a:r>
            <a:r>
              <a:rPr lang="en-US" dirty="0" err="1"/>
              <a:t>jalgrattateel</a:t>
            </a:r>
            <a:endParaRPr lang="en-US" dirty="0"/>
          </a:p>
          <a:p>
            <a:pPr lvl="1"/>
            <a:r>
              <a:rPr lang="en-US" dirty="0" err="1"/>
              <a:t>Kinnistule</a:t>
            </a:r>
            <a:r>
              <a:rPr lang="en-US" dirty="0"/>
              <a:t> </a:t>
            </a:r>
            <a:r>
              <a:rPr lang="en-US" dirty="0" err="1"/>
              <a:t>juurdepääsutee</a:t>
            </a:r>
            <a:r>
              <a:rPr lang="en-US" dirty="0"/>
              <a:t> = </a:t>
            </a:r>
            <a:r>
              <a:rPr lang="en-US" dirty="0" err="1"/>
              <a:t>kuni</a:t>
            </a:r>
            <a:r>
              <a:rPr lang="en-US" dirty="0"/>
              <a:t> 20 </a:t>
            </a:r>
            <a:r>
              <a:rPr lang="en-US" dirty="0" err="1"/>
              <a:t>sõidukit</a:t>
            </a:r>
            <a:r>
              <a:rPr lang="en-US" dirty="0"/>
              <a:t> </a:t>
            </a:r>
            <a:r>
              <a:rPr lang="en-US" dirty="0" err="1"/>
              <a:t>ööpäevas</a:t>
            </a:r>
            <a:r>
              <a:rPr lang="en-US" dirty="0"/>
              <a:t> </a:t>
            </a:r>
            <a:r>
              <a:rPr lang="en-US" dirty="0" err="1"/>
              <a:t>piirnevaid</a:t>
            </a:r>
            <a:r>
              <a:rPr lang="en-US" dirty="0"/>
              <a:t> </a:t>
            </a:r>
            <a:r>
              <a:rPr lang="en-US" dirty="0" err="1"/>
              <a:t>kinnistuid</a:t>
            </a:r>
            <a:r>
              <a:rPr lang="en-US" dirty="0"/>
              <a:t> </a:t>
            </a:r>
            <a:r>
              <a:rPr lang="en-US" dirty="0" err="1"/>
              <a:t>teenindav</a:t>
            </a:r>
            <a:endParaRPr lang="en-US" dirty="0"/>
          </a:p>
          <a:p>
            <a:pPr lvl="1"/>
            <a:r>
              <a:rPr lang="en-US" dirty="0"/>
              <a:t>Ramp = </a:t>
            </a:r>
            <a:r>
              <a:rPr lang="en-US" dirty="0" err="1"/>
              <a:t>liiklussõlmes</a:t>
            </a:r>
            <a:r>
              <a:rPr lang="en-US" dirty="0"/>
              <a:t> </a:t>
            </a:r>
            <a:r>
              <a:rPr lang="en-US" dirty="0" err="1"/>
              <a:t>eritasandilisi</a:t>
            </a:r>
            <a:r>
              <a:rPr lang="en-US" dirty="0"/>
              <a:t> </a:t>
            </a:r>
            <a:r>
              <a:rPr lang="en-US" dirty="0" err="1"/>
              <a:t>teid</a:t>
            </a:r>
            <a:r>
              <a:rPr lang="en-US" dirty="0"/>
              <a:t> </a:t>
            </a:r>
            <a:r>
              <a:rPr lang="en-US" dirty="0" err="1"/>
              <a:t>ühendav</a:t>
            </a:r>
            <a:r>
              <a:rPr lang="en-US" dirty="0"/>
              <a:t> </a:t>
            </a:r>
            <a:r>
              <a:rPr lang="en-US" dirty="0" err="1"/>
              <a:t>teelõik</a:t>
            </a:r>
            <a:endParaRPr lang="en-US" dirty="0"/>
          </a:p>
          <a:p>
            <a:pPr lvl="1"/>
            <a:r>
              <a:rPr lang="en-US" dirty="0"/>
              <a:t>Sild = </a:t>
            </a:r>
            <a:r>
              <a:rPr lang="en-US" dirty="0" err="1"/>
              <a:t>ühe</a:t>
            </a:r>
            <a:r>
              <a:rPr lang="en-US" dirty="0"/>
              <a:t>- </a:t>
            </a:r>
            <a:r>
              <a:rPr lang="en-US" dirty="0" err="1"/>
              <a:t>või</a:t>
            </a:r>
            <a:r>
              <a:rPr lang="en-US" dirty="0"/>
              <a:t> </a:t>
            </a:r>
            <a:r>
              <a:rPr lang="en-US" dirty="0" err="1"/>
              <a:t>mitmeavaline</a:t>
            </a:r>
            <a:r>
              <a:rPr lang="en-US" dirty="0"/>
              <a:t> </a:t>
            </a:r>
            <a:r>
              <a:rPr lang="en-US" dirty="0" err="1"/>
              <a:t>rajatis</a:t>
            </a:r>
            <a:r>
              <a:rPr lang="en-US" dirty="0"/>
              <a:t> </a:t>
            </a:r>
            <a:r>
              <a:rPr lang="en-US" dirty="0" err="1"/>
              <a:t>millel</a:t>
            </a:r>
            <a:r>
              <a:rPr lang="en-US" dirty="0"/>
              <a:t> on tee </a:t>
            </a:r>
            <a:r>
              <a:rPr lang="en-US" dirty="0" err="1"/>
              <a:t>üle</a:t>
            </a:r>
            <a:r>
              <a:rPr lang="en-US" dirty="0"/>
              <a:t> </a:t>
            </a:r>
            <a:r>
              <a:rPr lang="en-US" dirty="0" err="1"/>
              <a:t>veetakistuse</a:t>
            </a:r>
            <a:endParaRPr lang="en-US" dirty="0"/>
          </a:p>
          <a:p>
            <a:pPr lvl="1"/>
            <a:r>
              <a:rPr lang="en-US" dirty="0" err="1"/>
              <a:t>Viadukt</a:t>
            </a:r>
            <a:r>
              <a:rPr lang="en-US" dirty="0"/>
              <a:t> = </a:t>
            </a:r>
            <a:r>
              <a:rPr lang="en-US" dirty="0" err="1"/>
              <a:t>ühe</a:t>
            </a:r>
            <a:r>
              <a:rPr lang="en-US" dirty="0"/>
              <a:t> </a:t>
            </a:r>
            <a:r>
              <a:rPr lang="en-US" dirty="0" err="1"/>
              <a:t>või</a:t>
            </a:r>
            <a:r>
              <a:rPr lang="en-US" dirty="0"/>
              <a:t> </a:t>
            </a:r>
            <a:r>
              <a:rPr lang="en-US" dirty="0" err="1"/>
              <a:t>mitmeavaline</a:t>
            </a:r>
            <a:r>
              <a:rPr lang="en-US" dirty="0"/>
              <a:t> </a:t>
            </a:r>
            <a:r>
              <a:rPr lang="en-US" dirty="0" err="1"/>
              <a:t>rajatis</a:t>
            </a:r>
            <a:r>
              <a:rPr lang="en-US" dirty="0"/>
              <a:t> </a:t>
            </a:r>
            <a:r>
              <a:rPr lang="en-US" dirty="0" err="1"/>
              <a:t>millel</a:t>
            </a:r>
            <a:r>
              <a:rPr lang="en-US" dirty="0"/>
              <a:t> on tee </a:t>
            </a:r>
            <a:r>
              <a:rPr lang="en-US" dirty="0" err="1"/>
              <a:t>üle</a:t>
            </a:r>
            <a:r>
              <a:rPr lang="en-US" dirty="0"/>
              <a:t> </a:t>
            </a:r>
            <a:r>
              <a:rPr lang="en-US" dirty="0" err="1"/>
              <a:t>maismaatakistuse</a:t>
            </a:r>
            <a:endParaRPr lang="en-US" dirty="0"/>
          </a:p>
        </p:txBody>
      </p:sp>
    </p:spTree>
    <p:extLst>
      <p:ext uri="{BB962C8B-B14F-4D97-AF65-F5344CB8AC3E}">
        <p14:creationId xmlns:p14="http://schemas.microsoft.com/office/powerpoint/2010/main" val="41430567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31431-7C61-1AE0-588C-299BD821C8CE}"/>
              </a:ext>
            </a:extLst>
          </p:cNvPr>
          <p:cNvSpPr>
            <a:spLocks noGrp="1"/>
          </p:cNvSpPr>
          <p:nvPr>
            <p:ph type="body" sz="quarter" idx="13"/>
          </p:nvPr>
        </p:nvSpPr>
        <p:spPr/>
        <p:txBody>
          <a:bodyPr/>
          <a:lstStyle/>
          <a:p>
            <a:r>
              <a:rPr lang="en-US" dirty="0" err="1"/>
              <a:t>Üldosa</a:t>
            </a:r>
            <a:r>
              <a:rPr lang="en-US" dirty="0"/>
              <a:t> </a:t>
            </a:r>
            <a:r>
              <a:rPr lang="en-US" dirty="0" err="1"/>
              <a:t>jätk</a:t>
            </a:r>
            <a:endParaRPr lang="en-US" dirty="0"/>
          </a:p>
        </p:txBody>
      </p:sp>
      <p:sp>
        <p:nvSpPr>
          <p:cNvPr id="3" name="Text Placeholder 2">
            <a:extLst>
              <a:ext uri="{FF2B5EF4-FFF2-40B4-BE49-F238E27FC236}">
                <a16:creationId xmlns:a16="http://schemas.microsoft.com/office/drawing/2014/main" id="{12BB4563-7F71-31DD-D00D-F18FBBBDBD1B}"/>
              </a:ext>
            </a:extLst>
          </p:cNvPr>
          <p:cNvSpPr>
            <a:spLocks noGrp="1"/>
          </p:cNvSpPr>
          <p:nvPr>
            <p:ph type="body" sz="quarter" idx="14"/>
          </p:nvPr>
        </p:nvSpPr>
        <p:spPr>
          <a:xfrm>
            <a:off x="1168029" y="1628776"/>
            <a:ext cx="10692473" cy="4140200"/>
          </a:xfrm>
        </p:spPr>
        <p:txBody>
          <a:bodyPr/>
          <a:lstStyle/>
          <a:p>
            <a:r>
              <a:rPr lang="en-US" dirty="0"/>
              <a:t>Tee ja </a:t>
            </a:r>
            <a:r>
              <a:rPr lang="en-US" dirty="0" err="1"/>
              <a:t>ristmiku</a:t>
            </a:r>
            <a:r>
              <a:rPr lang="en-US" dirty="0"/>
              <a:t> </a:t>
            </a:r>
            <a:r>
              <a:rPr lang="en-US" dirty="0" err="1"/>
              <a:t>teenindustase</a:t>
            </a:r>
            <a:r>
              <a:rPr lang="en-US" dirty="0"/>
              <a:t> – </a:t>
            </a:r>
            <a:r>
              <a:rPr lang="en-US" dirty="0" err="1"/>
              <a:t>metoodika</a:t>
            </a:r>
            <a:r>
              <a:rPr lang="en-US" dirty="0"/>
              <a:t> ja </a:t>
            </a:r>
            <a:r>
              <a:rPr lang="en-US" dirty="0" err="1"/>
              <a:t>nõude</a:t>
            </a:r>
            <a:r>
              <a:rPr lang="en-US" dirty="0"/>
              <a:t> </a:t>
            </a:r>
            <a:r>
              <a:rPr lang="en-US" dirty="0" err="1"/>
              <a:t>taseme</a:t>
            </a:r>
            <a:r>
              <a:rPr lang="en-US" dirty="0"/>
              <a:t> </a:t>
            </a:r>
            <a:r>
              <a:rPr lang="en-US" dirty="0" err="1"/>
              <a:t>määrab</a:t>
            </a:r>
            <a:r>
              <a:rPr lang="en-US" dirty="0"/>
              <a:t> </a:t>
            </a:r>
            <a:r>
              <a:rPr lang="en-US" dirty="0" err="1"/>
              <a:t>teeomanik</a:t>
            </a:r>
            <a:endParaRPr lang="en-US" dirty="0"/>
          </a:p>
          <a:p>
            <a:pPr lvl="1"/>
            <a:r>
              <a:rPr lang="en-US" dirty="0" err="1"/>
              <a:t>Teenindustaseme</a:t>
            </a:r>
            <a:r>
              <a:rPr lang="en-US" dirty="0"/>
              <a:t> </a:t>
            </a:r>
            <a:r>
              <a:rPr lang="en-US" dirty="0" err="1"/>
              <a:t>arvutuse</a:t>
            </a:r>
            <a:r>
              <a:rPr lang="en-US" dirty="0"/>
              <a:t> </a:t>
            </a:r>
            <a:r>
              <a:rPr lang="en-US" dirty="0" err="1"/>
              <a:t>üldtunnustatud</a:t>
            </a:r>
            <a:r>
              <a:rPr lang="en-US" dirty="0"/>
              <a:t> </a:t>
            </a:r>
            <a:r>
              <a:rPr lang="en-US" dirty="0" err="1"/>
              <a:t>metoodika</a:t>
            </a:r>
            <a:r>
              <a:rPr lang="en-US" dirty="0"/>
              <a:t> = HCM</a:t>
            </a:r>
          </a:p>
          <a:p>
            <a:pPr lvl="2"/>
            <a:r>
              <a:rPr lang="en-US" dirty="0" err="1"/>
              <a:t>Taseme</a:t>
            </a:r>
            <a:r>
              <a:rPr lang="en-US" dirty="0"/>
              <a:t> </a:t>
            </a:r>
            <a:r>
              <a:rPr lang="en-US" dirty="0" err="1"/>
              <a:t>hinnang</a:t>
            </a:r>
            <a:r>
              <a:rPr lang="en-US" dirty="0"/>
              <a:t> </a:t>
            </a:r>
            <a:r>
              <a:rPr lang="en-US" dirty="0" err="1"/>
              <a:t>skaalas</a:t>
            </a:r>
            <a:r>
              <a:rPr lang="en-US" dirty="0"/>
              <a:t> A…F</a:t>
            </a:r>
          </a:p>
          <a:p>
            <a:pPr lvl="2"/>
            <a:r>
              <a:rPr lang="en-US" dirty="0"/>
              <a:t>30-ndal </a:t>
            </a:r>
            <a:r>
              <a:rPr lang="en-US" dirty="0" err="1"/>
              <a:t>tunnil</a:t>
            </a:r>
            <a:r>
              <a:rPr lang="en-US" dirty="0"/>
              <a:t> </a:t>
            </a:r>
            <a:r>
              <a:rPr lang="en-US" dirty="0" err="1"/>
              <a:t>peab</a:t>
            </a:r>
            <a:r>
              <a:rPr lang="en-US" dirty="0"/>
              <a:t> </a:t>
            </a:r>
            <a:r>
              <a:rPr lang="en-US" dirty="0" err="1"/>
              <a:t>olema</a:t>
            </a:r>
            <a:r>
              <a:rPr lang="en-US" dirty="0"/>
              <a:t> </a:t>
            </a:r>
            <a:r>
              <a:rPr lang="en-US" dirty="0" err="1"/>
              <a:t>tagatud</a:t>
            </a:r>
            <a:r>
              <a:rPr lang="en-US" dirty="0"/>
              <a:t> </a:t>
            </a:r>
            <a:r>
              <a:rPr lang="en-US" dirty="0" err="1"/>
              <a:t>toimivus</a:t>
            </a:r>
            <a:endParaRPr lang="en-US" dirty="0"/>
          </a:p>
          <a:p>
            <a:pPr lvl="2"/>
            <a:r>
              <a:rPr lang="en-US" dirty="0"/>
              <a:t>200-ndal tunnel </a:t>
            </a:r>
            <a:r>
              <a:rPr lang="en-US" dirty="0" err="1"/>
              <a:t>peab</a:t>
            </a:r>
            <a:r>
              <a:rPr lang="en-US" dirty="0"/>
              <a:t> </a:t>
            </a:r>
            <a:r>
              <a:rPr lang="en-US" dirty="0" err="1"/>
              <a:t>olema</a:t>
            </a:r>
            <a:r>
              <a:rPr lang="en-US" dirty="0"/>
              <a:t> </a:t>
            </a:r>
            <a:r>
              <a:rPr lang="en-US" dirty="0" err="1"/>
              <a:t>tagatud</a:t>
            </a:r>
            <a:r>
              <a:rPr lang="en-US" dirty="0"/>
              <a:t> </a:t>
            </a:r>
            <a:r>
              <a:rPr lang="en-US" dirty="0" err="1"/>
              <a:t>soovitud</a:t>
            </a:r>
            <a:r>
              <a:rPr lang="en-US" dirty="0"/>
              <a:t> </a:t>
            </a:r>
            <a:r>
              <a:rPr lang="en-US" dirty="0" err="1"/>
              <a:t>teenindustase</a:t>
            </a:r>
            <a:endParaRPr lang="en-US" dirty="0"/>
          </a:p>
          <a:p>
            <a:r>
              <a:rPr lang="en-US" dirty="0" err="1"/>
              <a:t>Kasutusiga</a:t>
            </a:r>
            <a:endParaRPr lang="en-US" dirty="0"/>
          </a:p>
          <a:p>
            <a:pPr lvl="1"/>
            <a:r>
              <a:rPr lang="en-US" dirty="0"/>
              <a:t>Silla, </a:t>
            </a:r>
            <a:r>
              <a:rPr lang="en-US" dirty="0" err="1"/>
              <a:t>viadukti</a:t>
            </a:r>
            <a:r>
              <a:rPr lang="en-US" dirty="0"/>
              <a:t>, </a:t>
            </a:r>
            <a:r>
              <a:rPr lang="en-US" dirty="0" err="1"/>
              <a:t>tunneli</a:t>
            </a:r>
            <a:r>
              <a:rPr lang="en-US" dirty="0"/>
              <a:t>, </a:t>
            </a:r>
            <a:r>
              <a:rPr lang="en-US" dirty="0" err="1"/>
              <a:t>ökodukti</a:t>
            </a:r>
            <a:r>
              <a:rPr lang="en-US" dirty="0"/>
              <a:t> </a:t>
            </a:r>
            <a:r>
              <a:rPr lang="en-US" dirty="0" err="1"/>
              <a:t>kandekonstruktsioonid</a:t>
            </a:r>
            <a:r>
              <a:rPr lang="en-US" dirty="0"/>
              <a:t> – 100+ a</a:t>
            </a:r>
          </a:p>
          <a:p>
            <a:pPr lvl="1"/>
            <a:r>
              <a:rPr lang="en-US" dirty="0" err="1"/>
              <a:t>Muldkeha</a:t>
            </a:r>
            <a:r>
              <a:rPr lang="en-US" dirty="0"/>
              <a:t> ja </a:t>
            </a:r>
            <a:r>
              <a:rPr lang="en-US" dirty="0" err="1"/>
              <a:t>truup</a:t>
            </a:r>
            <a:r>
              <a:rPr lang="en-US" dirty="0"/>
              <a:t> – 50+ a</a:t>
            </a:r>
          </a:p>
          <a:p>
            <a:pPr lvl="1"/>
            <a:r>
              <a:rPr lang="en-US" dirty="0" err="1"/>
              <a:t>Püsikatend</a:t>
            </a:r>
            <a:r>
              <a:rPr lang="en-US" dirty="0"/>
              <a:t> (</a:t>
            </a:r>
            <a:r>
              <a:rPr lang="en-US" dirty="0" err="1"/>
              <a:t>betoon</a:t>
            </a:r>
            <a:r>
              <a:rPr lang="en-US" dirty="0"/>
              <a:t>) – 20+ a</a:t>
            </a:r>
          </a:p>
          <a:p>
            <a:pPr lvl="1"/>
            <a:r>
              <a:rPr lang="en-US" dirty="0" err="1"/>
              <a:t>Püsikatend</a:t>
            </a:r>
            <a:r>
              <a:rPr lang="en-US" dirty="0"/>
              <a:t> (</a:t>
            </a:r>
            <a:r>
              <a:rPr lang="en-US" dirty="0" err="1"/>
              <a:t>asfalt</a:t>
            </a:r>
            <a:r>
              <a:rPr lang="en-US" dirty="0"/>
              <a:t>) – 15+ a</a:t>
            </a:r>
          </a:p>
          <a:p>
            <a:pPr lvl="1"/>
            <a:r>
              <a:rPr lang="en-US" dirty="0" err="1"/>
              <a:t>Kergkatend</a:t>
            </a:r>
            <a:r>
              <a:rPr lang="en-US" dirty="0"/>
              <a:t> (</a:t>
            </a:r>
            <a:r>
              <a:rPr lang="en-US" dirty="0" err="1"/>
              <a:t>sillutis</a:t>
            </a:r>
            <a:r>
              <a:rPr lang="en-US" dirty="0"/>
              <a:t> </a:t>
            </a:r>
            <a:r>
              <a:rPr lang="en-US" dirty="0" err="1"/>
              <a:t>või</a:t>
            </a:r>
            <a:r>
              <a:rPr lang="en-US" dirty="0"/>
              <a:t> </a:t>
            </a:r>
            <a:r>
              <a:rPr lang="en-US" dirty="0" err="1"/>
              <a:t>pinnatud</a:t>
            </a:r>
            <a:r>
              <a:rPr lang="en-US" dirty="0"/>
              <a:t> MSE </a:t>
            </a:r>
            <a:r>
              <a:rPr lang="en-US" dirty="0" err="1"/>
              <a:t>ehk</a:t>
            </a:r>
            <a:r>
              <a:rPr lang="en-US" dirty="0"/>
              <a:t> </a:t>
            </a:r>
            <a:r>
              <a:rPr lang="en-US" dirty="0" err="1"/>
              <a:t>stabi</a:t>
            </a:r>
            <a:r>
              <a:rPr lang="en-US" dirty="0"/>
              <a:t>) – 10+ a</a:t>
            </a:r>
          </a:p>
          <a:p>
            <a:pPr lvl="1"/>
            <a:r>
              <a:rPr lang="en-US" dirty="0" err="1"/>
              <a:t>Siirdekatend</a:t>
            </a:r>
            <a:r>
              <a:rPr lang="en-US" dirty="0"/>
              <a:t> (</a:t>
            </a:r>
            <a:r>
              <a:rPr lang="en-US" dirty="0" err="1"/>
              <a:t>pinnatud</a:t>
            </a:r>
            <a:r>
              <a:rPr lang="en-US" dirty="0"/>
              <a:t> </a:t>
            </a:r>
            <a:r>
              <a:rPr lang="en-US" dirty="0" err="1"/>
              <a:t>või</a:t>
            </a:r>
            <a:r>
              <a:rPr lang="en-US" dirty="0"/>
              <a:t> </a:t>
            </a:r>
            <a:r>
              <a:rPr lang="en-US" dirty="0" err="1"/>
              <a:t>pindamata</a:t>
            </a:r>
            <a:r>
              <a:rPr lang="en-US" dirty="0"/>
              <a:t> </a:t>
            </a:r>
            <a:r>
              <a:rPr lang="en-US" dirty="0" err="1"/>
              <a:t>kruus</a:t>
            </a:r>
            <a:r>
              <a:rPr lang="en-US" dirty="0"/>
              <a:t>/</a:t>
            </a:r>
            <a:r>
              <a:rPr lang="en-US" dirty="0" err="1"/>
              <a:t>killustik</a:t>
            </a:r>
            <a:r>
              <a:rPr lang="en-US" dirty="0"/>
              <a:t> ja </a:t>
            </a:r>
            <a:r>
              <a:rPr lang="en-US" dirty="0" err="1"/>
              <a:t>pinnatud</a:t>
            </a:r>
            <a:r>
              <a:rPr lang="en-US" dirty="0"/>
              <a:t> </a:t>
            </a:r>
            <a:r>
              <a:rPr lang="en-US" dirty="0" err="1"/>
              <a:t>freespuru</a:t>
            </a:r>
            <a:r>
              <a:rPr lang="en-US" dirty="0"/>
              <a:t>) – 7+ a</a:t>
            </a:r>
          </a:p>
        </p:txBody>
      </p:sp>
    </p:spTree>
    <p:extLst>
      <p:ext uri="{BB962C8B-B14F-4D97-AF65-F5344CB8AC3E}">
        <p14:creationId xmlns:p14="http://schemas.microsoft.com/office/powerpoint/2010/main" val="11972123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58CA2A-642D-6ADE-B8F7-B51DA2CF5610}"/>
              </a:ext>
            </a:extLst>
          </p:cNvPr>
          <p:cNvSpPr>
            <a:spLocks noGrp="1"/>
          </p:cNvSpPr>
          <p:nvPr>
            <p:ph type="body" sz="quarter" idx="13"/>
          </p:nvPr>
        </p:nvSpPr>
        <p:spPr>
          <a:xfrm>
            <a:off x="479424" y="549275"/>
            <a:ext cx="11160821" cy="810888"/>
          </a:xfrm>
        </p:spPr>
        <p:txBody>
          <a:bodyPr/>
          <a:lstStyle/>
          <a:p>
            <a:r>
              <a:rPr lang="en-US" dirty="0" err="1"/>
              <a:t>Projektkiirus</a:t>
            </a:r>
            <a:r>
              <a:rPr lang="en-US" dirty="0"/>
              <a:t> = </a:t>
            </a:r>
            <a:r>
              <a:rPr lang="en-US" dirty="0" err="1"/>
              <a:t>kavandatav</a:t>
            </a:r>
            <a:r>
              <a:rPr lang="en-US" dirty="0"/>
              <a:t> </a:t>
            </a:r>
            <a:r>
              <a:rPr lang="en-US" dirty="0" err="1"/>
              <a:t>või</a:t>
            </a:r>
            <a:r>
              <a:rPr lang="en-US" dirty="0"/>
              <a:t> </a:t>
            </a:r>
            <a:r>
              <a:rPr lang="en-US" dirty="0" err="1"/>
              <a:t>teele</a:t>
            </a:r>
            <a:r>
              <a:rPr lang="en-US" dirty="0"/>
              <a:t> </a:t>
            </a:r>
            <a:r>
              <a:rPr lang="en-US" dirty="0" err="1"/>
              <a:t>lubatud</a:t>
            </a:r>
            <a:r>
              <a:rPr lang="en-US" dirty="0"/>
              <a:t> max </a:t>
            </a:r>
            <a:r>
              <a:rPr lang="en-US" dirty="0" err="1"/>
              <a:t>kiirus</a:t>
            </a:r>
            <a:endParaRPr lang="en-US" dirty="0"/>
          </a:p>
        </p:txBody>
      </p:sp>
      <p:sp>
        <p:nvSpPr>
          <p:cNvPr id="3" name="Text Placeholder 2">
            <a:extLst>
              <a:ext uri="{FF2B5EF4-FFF2-40B4-BE49-F238E27FC236}">
                <a16:creationId xmlns:a16="http://schemas.microsoft.com/office/drawing/2014/main" id="{C048F1A1-4B35-EAAE-9BD1-52E66B4B99A3}"/>
              </a:ext>
            </a:extLst>
          </p:cNvPr>
          <p:cNvSpPr>
            <a:spLocks noGrp="1"/>
          </p:cNvSpPr>
          <p:nvPr>
            <p:ph type="body" sz="quarter" idx="14"/>
          </p:nvPr>
        </p:nvSpPr>
        <p:spPr>
          <a:xfrm>
            <a:off x="176038" y="1695311"/>
            <a:ext cx="3855331" cy="3653174"/>
          </a:xfrm>
        </p:spPr>
        <p:txBody>
          <a:bodyPr/>
          <a:lstStyle/>
          <a:p>
            <a:r>
              <a:rPr lang="en-US" dirty="0" err="1"/>
              <a:t>Tugimaanteel</a:t>
            </a:r>
            <a:r>
              <a:rPr lang="en-US" dirty="0"/>
              <a:t> </a:t>
            </a:r>
            <a:r>
              <a:rPr lang="en-US" dirty="0" err="1"/>
              <a:t>tuleks</a:t>
            </a:r>
            <a:r>
              <a:rPr lang="en-US" dirty="0"/>
              <a:t> </a:t>
            </a:r>
            <a:r>
              <a:rPr lang="en-US" dirty="0" err="1"/>
              <a:t>valida</a:t>
            </a:r>
            <a:r>
              <a:rPr lang="en-US" dirty="0"/>
              <a:t> </a:t>
            </a:r>
            <a:r>
              <a:rPr lang="en-US" dirty="0" err="1"/>
              <a:t>põhimaantee</a:t>
            </a:r>
            <a:r>
              <a:rPr lang="en-US" dirty="0"/>
              <a:t> </a:t>
            </a:r>
            <a:r>
              <a:rPr lang="en-US" dirty="0" err="1"/>
              <a:t>kiirused</a:t>
            </a:r>
            <a:endParaRPr lang="en-US" dirty="0"/>
          </a:p>
          <a:p>
            <a:r>
              <a:rPr lang="en-US" dirty="0"/>
              <a:t>Nii </a:t>
            </a:r>
            <a:r>
              <a:rPr lang="en-US" dirty="0" err="1"/>
              <a:t>tugi</a:t>
            </a:r>
            <a:r>
              <a:rPr lang="en-US" dirty="0"/>
              <a:t>- </a:t>
            </a:r>
            <a:r>
              <a:rPr lang="en-US" dirty="0" err="1"/>
              <a:t>kui</a:t>
            </a:r>
            <a:r>
              <a:rPr lang="en-US" dirty="0"/>
              <a:t> </a:t>
            </a:r>
            <a:r>
              <a:rPr lang="en-US" dirty="0" err="1"/>
              <a:t>kõrvalmaanteedel</a:t>
            </a:r>
            <a:r>
              <a:rPr lang="en-US" dirty="0"/>
              <a:t> </a:t>
            </a:r>
            <a:r>
              <a:rPr lang="en-US" dirty="0" err="1"/>
              <a:t>võivad</a:t>
            </a:r>
            <a:r>
              <a:rPr lang="en-US" dirty="0"/>
              <a:t> </a:t>
            </a:r>
            <a:r>
              <a:rPr lang="en-US" dirty="0" err="1"/>
              <a:t>esineda</a:t>
            </a:r>
            <a:r>
              <a:rPr lang="en-US" dirty="0"/>
              <a:t> ka </a:t>
            </a:r>
            <a:r>
              <a:rPr lang="en-US" dirty="0" err="1"/>
              <a:t>teised</a:t>
            </a:r>
            <a:r>
              <a:rPr lang="en-US" dirty="0"/>
              <a:t> </a:t>
            </a:r>
            <a:r>
              <a:rPr lang="en-US" dirty="0" err="1"/>
              <a:t>ristlõiked</a:t>
            </a:r>
            <a:r>
              <a:rPr lang="en-US" dirty="0"/>
              <a:t> (2+1, 2+2)</a:t>
            </a:r>
          </a:p>
          <a:p>
            <a:r>
              <a:rPr lang="en-US" dirty="0" err="1"/>
              <a:t>Keskpiirdega</a:t>
            </a:r>
            <a:r>
              <a:rPr lang="en-US" dirty="0"/>
              <a:t> </a:t>
            </a:r>
            <a:r>
              <a:rPr lang="en-US" dirty="0" err="1"/>
              <a:t>teedel</a:t>
            </a:r>
            <a:r>
              <a:rPr lang="en-US" dirty="0"/>
              <a:t> </a:t>
            </a:r>
            <a:r>
              <a:rPr lang="en-US" dirty="0" err="1"/>
              <a:t>võiks</a:t>
            </a:r>
            <a:r>
              <a:rPr lang="en-US" dirty="0"/>
              <a:t> olla </a:t>
            </a:r>
            <a:r>
              <a:rPr lang="en-US" dirty="0" err="1"/>
              <a:t>suurendatud</a:t>
            </a:r>
            <a:r>
              <a:rPr lang="en-US" dirty="0"/>
              <a:t> </a:t>
            </a:r>
            <a:r>
              <a:rPr lang="en-US" dirty="0" err="1"/>
              <a:t>kiirused</a:t>
            </a:r>
            <a:r>
              <a:rPr lang="en-US" dirty="0"/>
              <a:t> ka </a:t>
            </a:r>
            <a:r>
              <a:rPr lang="en-US" dirty="0" err="1"/>
              <a:t>tugi</a:t>
            </a:r>
            <a:r>
              <a:rPr lang="en-US" dirty="0"/>
              <a:t>- ja </a:t>
            </a:r>
            <a:r>
              <a:rPr lang="en-US" dirty="0" err="1"/>
              <a:t>kõrvalmaanteedel</a:t>
            </a:r>
            <a:endParaRPr lang="en-US" dirty="0"/>
          </a:p>
        </p:txBody>
      </p:sp>
      <p:pic>
        <p:nvPicPr>
          <p:cNvPr id="5" name="Picture 4">
            <a:extLst>
              <a:ext uri="{FF2B5EF4-FFF2-40B4-BE49-F238E27FC236}">
                <a16:creationId xmlns:a16="http://schemas.microsoft.com/office/drawing/2014/main" id="{A57A8DB4-2F56-005D-C21C-170E541130E6}"/>
              </a:ext>
            </a:extLst>
          </p:cNvPr>
          <p:cNvPicPr>
            <a:picLocks noChangeAspect="1"/>
          </p:cNvPicPr>
          <p:nvPr/>
        </p:nvPicPr>
        <p:blipFill>
          <a:blip r:embed="rId2"/>
          <a:stretch>
            <a:fillRect/>
          </a:stretch>
        </p:blipFill>
        <p:spPr>
          <a:xfrm>
            <a:off x="4436491" y="1695311"/>
            <a:ext cx="7579472" cy="3998825"/>
          </a:xfrm>
          <a:prstGeom prst="rect">
            <a:avLst/>
          </a:prstGeom>
        </p:spPr>
      </p:pic>
    </p:spTree>
    <p:extLst>
      <p:ext uri="{BB962C8B-B14F-4D97-AF65-F5344CB8AC3E}">
        <p14:creationId xmlns:p14="http://schemas.microsoft.com/office/powerpoint/2010/main" val="28627943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75AD-8E4B-AA91-5966-940CDDAB1E55}"/>
              </a:ext>
            </a:extLst>
          </p:cNvPr>
          <p:cNvSpPr>
            <a:spLocks noGrp="1"/>
          </p:cNvSpPr>
          <p:nvPr>
            <p:ph type="title"/>
          </p:nvPr>
        </p:nvSpPr>
        <p:spPr>
          <a:xfrm>
            <a:off x="1064623" y="141008"/>
            <a:ext cx="10944497" cy="1325563"/>
          </a:xfrm>
        </p:spPr>
        <p:txBody>
          <a:bodyPr/>
          <a:lstStyle/>
          <a:p>
            <a:r>
              <a:rPr lang="en-US" sz="3200" dirty="0" err="1"/>
              <a:t>Projekteerimise</a:t>
            </a:r>
            <a:r>
              <a:rPr lang="en-US" sz="3200" dirty="0"/>
              <a:t> </a:t>
            </a:r>
            <a:r>
              <a:rPr lang="en-US" sz="3200" dirty="0" err="1"/>
              <a:t>lähtetase</a:t>
            </a:r>
            <a:r>
              <a:rPr lang="en-US" sz="3200" dirty="0"/>
              <a:t> – H</a:t>
            </a:r>
            <a:r>
              <a:rPr lang="en-US" sz="2400" dirty="0"/>
              <a:t>ea</a:t>
            </a:r>
            <a:r>
              <a:rPr lang="en-US" sz="3200" dirty="0"/>
              <a:t>-</a:t>
            </a:r>
            <a:r>
              <a:rPr lang="en-US" sz="3200" dirty="0" err="1"/>
              <a:t>R</a:t>
            </a:r>
            <a:r>
              <a:rPr lang="en-US" sz="2400" dirty="0" err="1"/>
              <a:t>ahuldav</a:t>
            </a:r>
            <a:r>
              <a:rPr lang="en-US" sz="3200" dirty="0"/>
              <a:t>-</a:t>
            </a:r>
            <a:r>
              <a:rPr lang="en-US" sz="3200" dirty="0" err="1"/>
              <a:t>E</a:t>
            </a:r>
            <a:r>
              <a:rPr lang="en-US" sz="2400" dirty="0" err="1"/>
              <a:t>randlik</a:t>
            </a:r>
            <a:endParaRPr lang="en-US" sz="3200" dirty="0"/>
          </a:p>
        </p:txBody>
      </p:sp>
      <p:pic>
        <p:nvPicPr>
          <p:cNvPr id="7" name="Picture 6">
            <a:extLst>
              <a:ext uri="{FF2B5EF4-FFF2-40B4-BE49-F238E27FC236}">
                <a16:creationId xmlns:a16="http://schemas.microsoft.com/office/drawing/2014/main" id="{41F62425-7669-DBAC-5E0C-9068EFF8B9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86" y="3715158"/>
            <a:ext cx="5739448" cy="3087053"/>
          </a:xfrm>
          <a:prstGeom prst="rect">
            <a:avLst/>
          </a:prstGeom>
        </p:spPr>
      </p:pic>
      <p:pic>
        <p:nvPicPr>
          <p:cNvPr id="9" name="Picture 8">
            <a:extLst>
              <a:ext uri="{FF2B5EF4-FFF2-40B4-BE49-F238E27FC236}">
                <a16:creationId xmlns:a16="http://schemas.microsoft.com/office/drawing/2014/main" id="{0887B55C-810D-A787-8559-9537EFCDE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6034" y="2708055"/>
            <a:ext cx="6279380" cy="4149946"/>
          </a:xfrm>
          <a:prstGeom prst="rect">
            <a:avLst/>
          </a:prstGeom>
        </p:spPr>
      </p:pic>
      <p:sp>
        <p:nvSpPr>
          <p:cNvPr id="10" name="TextBox 9">
            <a:extLst>
              <a:ext uri="{FF2B5EF4-FFF2-40B4-BE49-F238E27FC236}">
                <a16:creationId xmlns:a16="http://schemas.microsoft.com/office/drawing/2014/main" id="{D28B5672-11BE-AE67-B661-49CE8310165A}"/>
              </a:ext>
            </a:extLst>
          </p:cNvPr>
          <p:cNvSpPr txBox="1"/>
          <p:nvPr/>
        </p:nvSpPr>
        <p:spPr>
          <a:xfrm>
            <a:off x="182880" y="1419498"/>
            <a:ext cx="9473940" cy="1477328"/>
          </a:xfrm>
          <a:prstGeom prst="rect">
            <a:avLst/>
          </a:prstGeom>
          <a:noFill/>
        </p:spPr>
        <p:txBody>
          <a:bodyPr wrap="none" rtlCol="0">
            <a:spAutoFit/>
          </a:bodyPr>
          <a:lstStyle/>
          <a:p>
            <a:r>
              <a:rPr lang="en-US" dirty="0" err="1"/>
              <a:t>Lähtetasemed</a:t>
            </a:r>
            <a:r>
              <a:rPr lang="en-US" dirty="0"/>
              <a:t> – </a:t>
            </a:r>
            <a:r>
              <a:rPr lang="en-US" dirty="0" err="1"/>
              <a:t>ainult</a:t>
            </a:r>
            <a:r>
              <a:rPr lang="en-US" dirty="0"/>
              <a:t> </a:t>
            </a:r>
            <a:r>
              <a:rPr lang="en-US" dirty="0" err="1"/>
              <a:t>linnas</a:t>
            </a:r>
            <a:r>
              <a:rPr lang="en-US" dirty="0"/>
              <a:t> (EVS 843), </a:t>
            </a:r>
            <a:r>
              <a:rPr lang="en-US" dirty="0" err="1"/>
              <a:t>maanteel</a:t>
            </a:r>
            <a:r>
              <a:rPr lang="en-US" dirty="0"/>
              <a:t> on </a:t>
            </a:r>
            <a:r>
              <a:rPr lang="en-US" dirty="0" err="1"/>
              <a:t>vaid</a:t>
            </a:r>
            <a:r>
              <a:rPr lang="en-US" dirty="0"/>
              <a:t> </a:t>
            </a:r>
            <a:r>
              <a:rPr lang="en-US" dirty="0" err="1"/>
              <a:t>soovitav</a:t>
            </a:r>
            <a:r>
              <a:rPr lang="en-US" dirty="0"/>
              <a:t> ja </a:t>
            </a:r>
            <a:r>
              <a:rPr lang="en-US" dirty="0" err="1"/>
              <a:t>erandina</a:t>
            </a:r>
            <a:r>
              <a:rPr lang="en-US" dirty="0"/>
              <a:t> </a:t>
            </a:r>
            <a:r>
              <a:rPr lang="en-US" dirty="0" err="1"/>
              <a:t>lubatud</a:t>
            </a:r>
            <a:r>
              <a:rPr lang="en-US" dirty="0"/>
              <a:t> </a:t>
            </a:r>
            <a:r>
              <a:rPr lang="en-US" dirty="0" err="1"/>
              <a:t>väärtus</a:t>
            </a:r>
            <a:endParaRPr lang="en-US" dirty="0"/>
          </a:p>
          <a:p>
            <a:r>
              <a:rPr lang="en-US" dirty="0" err="1"/>
              <a:t>Uus</a:t>
            </a:r>
            <a:r>
              <a:rPr lang="en-US" dirty="0"/>
              <a:t> </a:t>
            </a:r>
            <a:r>
              <a:rPr lang="en-US" dirty="0" err="1"/>
              <a:t>tänav</a:t>
            </a:r>
            <a:r>
              <a:rPr lang="en-US" dirty="0"/>
              <a:t> – H</a:t>
            </a:r>
          </a:p>
          <a:p>
            <a:r>
              <a:rPr lang="en-US" dirty="0" err="1"/>
              <a:t>Rekonstrueerimine</a:t>
            </a:r>
            <a:r>
              <a:rPr lang="en-US" dirty="0"/>
              <a:t> – R</a:t>
            </a:r>
          </a:p>
          <a:p>
            <a:r>
              <a:rPr lang="en-US" dirty="0" err="1"/>
              <a:t>Erandliku</a:t>
            </a:r>
            <a:r>
              <a:rPr lang="en-US" dirty="0"/>
              <a:t> </a:t>
            </a:r>
            <a:r>
              <a:rPr lang="en-US" dirty="0" err="1"/>
              <a:t>kasutamine</a:t>
            </a:r>
            <a:r>
              <a:rPr lang="en-US" dirty="0"/>
              <a:t> </a:t>
            </a:r>
            <a:r>
              <a:rPr lang="en-US" dirty="0" err="1"/>
              <a:t>põhjendatakse</a:t>
            </a:r>
            <a:r>
              <a:rPr lang="en-US" dirty="0"/>
              <a:t> </a:t>
            </a:r>
            <a:r>
              <a:rPr lang="en-US" dirty="0" err="1"/>
              <a:t>seletuskirjas</a:t>
            </a:r>
            <a:r>
              <a:rPr lang="en-US" dirty="0"/>
              <a:t> ja </a:t>
            </a:r>
            <a:r>
              <a:rPr lang="en-US" dirty="0" err="1"/>
              <a:t>nõuab</a:t>
            </a:r>
            <a:r>
              <a:rPr lang="en-US" dirty="0"/>
              <a:t> ALATI </a:t>
            </a:r>
            <a:r>
              <a:rPr lang="en-US" dirty="0" err="1"/>
              <a:t>tellija</a:t>
            </a:r>
            <a:r>
              <a:rPr lang="en-US" dirty="0"/>
              <a:t> </a:t>
            </a:r>
            <a:r>
              <a:rPr lang="en-US" dirty="0" err="1"/>
              <a:t>kinnitust</a:t>
            </a:r>
            <a:endParaRPr lang="en-US" dirty="0"/>
          </a:p>
          <a:p>
            <a:r>
              <a:rPr lang="en-US" dirty="0"/>
              <a:t>Kui </a:t>
            </a:r>
            <a:r>
              <a:rPr lang="en-US" dirty="0" err="1"/>
              <a:t>valitakse</a:t>
            </a:r>
            <a:r>
              <a:rPr lang="en-US" dirty="0"/>
              <a:t> E, </a:t>
            </a:r>
            <a:r>
              <a:rPr lang="en-US" dirty="0" err="1"/>
              <a:t>tohib</a:t>
            </a:r>
            <a:r>
              <a:rPr lang="en-US" dirty="0"/>
              <a:t> E-</a:t>
            </a:r>
            <a:r>
              <a:rPr lang="en-US" dirty="0" err="1"/>
              <a:t>parameeter</a:t>
            </a:r>
            <a:r>
              <a:rPr lang="en-US" dirty="0"/>
              <a:t> olla </a:t>
            </a:r>
            <a:r>
              <a:rPr lang="en-US" dirty="0" err="1"/>
              <a:t>vaid</a:t>
            </a:r>
            <a:r>
              <a:rPr lang="en-US" dirty="0"/>
              <a:t> </a:t>
            </a:r>
            <a:r>
              <a:rPr lang="en-US" dirty="0" err="1"/>
              <a:t>ühes</a:t>
            </a:r>
            <a:r>
              <a:rPr lang="en-US" dirty="0"/>
              <a:t> </a:t>
            </a:r>
            <a:r>
              <a:rPr lang="en-US" dirty="0" err="1"/>
              <a:t>näitajas</a:t>
            </a:r>
            <a:endParaRPr lang="en-US" dirty="0"/>
          </a:p>
        </p:txBody>
      </p:sp>
      <p:sp>
        <p:nvSpPr>
          <p:cNvPr id="3" name="Slide Number Placeholder 2">
            <a:extLst>
              <a:ext uri="{FF2B5EF4-FFF2-40B4-BE49-F238E27FC236}">
                <a16:creationId xmlns:a16="http://schemas.microsoft.com/office/drawing/2014/main" id="{CCE88404-81A9-E444-EF8C-023E1E47ABD3}"/>
              </a:ext>
            </a:extLst>
          </p:cNvPr>
          <p:cNvSpPr>
            <a:spLocks noGrp="1"/>
          </p:cNvSpPr>
          <p:nvPr>
            <p:ph type="sldNum" sz="quarter" idx="12"/>
          </p:nvPr>
        </p:nvSpPr>
        <p:spPr/>
        <p:txBody>
          <a:bodyPr/>
          <a:lstStyle/>
          <a:p>
            <a:fld id="{A89FF1E2-3BA7-475C-A9AD-AEEAF9FE4269}" type="slidenum">
              <a:rPr lang="en-US" smtClean="0"/>
              <a:t>104</a:t>
            </a:fld>
            <a:endParaRPr lang="en-US"/>
          </a:p>
        </p:txBody>
      </p:sp>
    </p:spTree>
    <p:extLst>
      <p:ext uri="{BB962C8B-B14F-4D97-AF65-F5344CB8AC3E}">
        <p14:creationId xmlns:p14="http://schemas.microsoft.com/office/powerpoint/2010/main" val="35528828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EE99FB-0667-3A29-94CE-4AB4AB2F4B9C}"/>
              </a:ext>
            </a:extLst>
          </p:cNvPr>
          <p:cNvSpPr>
            <a:spLocks noGrp="1"/>
          </p:cNvSpPr>
          <p:nvPr>
            <p:ph type="body" sz="quarter" idx="13"/>
          </p:nvPr>
        </p:nvSpPr>
        <p:spPr/>
        <p:txBody>
          <a:bodyPr/>
          <a:lstStyle/>
          <a:p>
            <a:pPr algn="r"/>
            <a:r>
              <a:rPr lang="en-US" dirty="0"/>
              <a:t>EVS 843 - </a:t>
            </a:r>
            <a:r>
              <a:rPr lang="en-US" dirty="0" err="1"/>
              <a:t>Magistraalid</a:t>
            </a:r>
            <a:endParaRPr lang="en-US" dirty="0"/>
          </a:p>
        </p:txBody>
      </p:sp>
      <p:sp>
        <p:nvSpPr>
          <p:cNvPr id="3" name="Text Placeholder 2">
            <a:extLst>
              <a:ext uri="{FF2B5EF4-FFF2-40B4-BE49-F238E27FC236}">
                <a16:creationId xmlns:a16="http://schemas.microsoft.com/office/drawing/2014/main" id="{614AA95A-8728-D0BB-D1B7-2ED36E964889}"/>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98063637-D058-6BD3-D1C8-1D7A63AF5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87975"/>
            <a:ext cx="6613972" cy="5901884"/>
          </a:xfrm>
          <a:prstGeom prst="rect">
            <a:avLst/>
          </a:prstGeom>
        </p:spPr>
      </p:pic>
      <p:pic>
        <p:nvPicPr>
          <p:cNvPr id="7" name="Picture 6">
            <a:extLst>
              <a:ext uri="{FF2B5EF4-FFF2-40B4-BE49-F238E27FC236}">
                <a16:creationId xmlns:a16="http://schemas.microsoft.com/office/drawing/2014/main" id="{7BE1B3EB-6807-5D25-FBA3-AA3E26C9B9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4559" y="2017320"/>
            <a:ext cx="5537441" cy="4608709"/>
          </a:xfrm>
          <a:prstGeom prst="rect">
            <a:avLst/>
          </a:prstGeom>
        </p:spPr>
      </p:pic>
    </p:spTree>
    <p:extLst>
      <p:ext uri="{BB962C8B-B14F-4D97-AF65-F5344CB8AC3E}">
        <p14:creationId xmlns:p14="http://schemas.microsoft.com/office/powerpoint/2010/main" val="9454192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EA73B5-3F2E-E5C0-F02B-D04ADEAC2628}"/>
              </a:ext>
            </a:extLst>
          </p:cNvPr>
          <p:cNvSpPr>
            <a:spLocks noGrp="1"/>
          </p:cNvSpPr>
          <p:nvPr>
            <p:ph type="body" sz="quarter" idx="13"/>
          </p:nvPr>
        </p:nvSpPr>
        <p:spPr/>
        <p:txBody>
          <a:bodyPr/>
          <a:lstStyle/>
          <a:p>
            <a:r>
              <a:rPr lang="en-US" dirty="0"/>
              <a:t>EVS 843 </a:t>
            </a:r>
            <a:r>
              <a:rPr lang="en-US" dirty="0" err="1"/>
              <a:t>Juurdepääsud</a:t>
            </a:r>
            <a:endParaRPr lang="en-US" dirty="0"/>
          </a:p>
        </p:txBody>
      </p:sp>
      <p:pic>
        <p:nvPicPr>
          <p:cNvPr id="5" name="Picture 4">
            <a:extLst>
              <a:ext uri="{FF2B5EF4-FFF2-40B4-BE49-F238E27FC236}">
                <a16:creationId xmlns:a16="http://schemas.microsoft.com/office/drawing/2014/main" id="{E84C5412-3257-2ABB-B790-B41FAE8DAD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37" y="2367642"/>
            <a:ext cx="4347344" cy="3301521"/>
          </a:xfrm>
          <a:prstGeom prst="rect">
            <a:avLst/>
          </a:prstGeom>
        </p:spPr>
      </p:pic>
      <p:pic>
        <p:nvPicPr>
          <p:cNvPr id="7" name="Picture 6">
            <a:extLst>
              <a:ext uri="{FF2B5EF4-FFF2-40B4-BE49-F238E27FC236}">
                <a16:creationId xmlns:a16="http://schemas.microsoft.com/office/drawing/2014/main" id="{A15EE7FE-8D4A-9144-8611-1118A5CC1E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9405" y="1007742"/>
            <a:ext cx="7644494" cy="3036302"/>
          </a:xfrm>
          <a:prstGeom prst="rect">
            <a:avLst/>
          </a:prstGeom>
        </p:spPr>
      </p:pic>
      <p:pic>
        <p:nvPicPr>
          <p:cNvPr id="9" name="Picture 8">
            <a:extLst>
              <a:ext uri="{FF2B5EF4-FFF2-40B4-BE49-F238E27FC236}">
                <a16:creationId xmlns:a16="http://schemas.microsoft.com/office/drawing/2014/main" id="{26B3548F-D58B-0240-A062-463F2EBEC641}"/>
              </a:ext>
            </a:extLst>
          </p:cNvPr>
          <p:cNvPicPr>
            <a:picLocks noChangeAspect="1"/>
          </p:cNvPicPr>
          <p:nvPr/>
        </p:nvPicPr>
        <p:blipFill>
          <a:blip r:embed="rId4" cstate="screen">
            <a:extLst>
              <a:ext uri="{28A0092B-C50C-407E-A947-70E740481C1C}">
                <a14:useLocalDpi xmlns:a14="http://schemas.microsoft.com/office/drawing/2010/main"/>
              </a:ext>
            </a:extLst>
          </a:blip>
          <a:srcRect t="24981"/>
          <a:stretch>
            <a:fillRect/>
          </a:stretch>
        </p:blipFill>
        <p:spPr>
          <a:xfrm>
            <a:off x="4509406" y="4152899"/>
            <a:ext cx="7606958" cy="2586850"/>
          </a:xfrm>
          <a:prstGeom prst="rect">
            <a:avLst/>
          </a:prstGeom>
        </p:spPr>
      </p:pic>
    </p:spTree>
    <p:extLst>
      <p:ext uri="{BB962C8B-B14F-4D97-AF65-F5344CB8AC3E}">
        <p14:creationId xmlns:p14="http://schemas.microsoft.com/office/powerpoint/2010/main" val="42522286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4EE62-93EB-96DD-A4C7-B37B62663A1D}"/>
              </a:ext>
            </a:extLst>
          </p:cNvPr>
          <p:cNvSpPr>
            <a:spLocks noGrp="1"/>
          </p:cNvSpPr>
          <p:nvPr>
            <p:ph type="title"/>
          </p:nvPr>
        </p:nvSpPr>
        <p:spPr/>
        <p:txBody>
          <a:bodyPr/>
          <a:lstStyle/>
          <a:p>
            <a:r>
              <a:rPr lang="en-US" dirty="0" err="1"/>
              <a:t>Kergliiklustee</a:t>
            </a:r>
            <a:endParaRPr lang="et-EE" dirty="0"/>
          </a:p>
        </p:txBody>
      </p:sp>
      <p:sp>
        <p:nvSpPr>
          <p:cNvPr id="3" name="Content Placeholder 2">
            <a:extLst>
              <a:ext uri="{FF2B5EF4-FFF2-40B4-BE49-F238E27FC236}">
                <a16:creationId xmlns:a16="http://schemas.microsoft.com/office/drawing/2014/main" id="{9EB7282C-537F-0670-03B5-44B9F96099FF}"/>
              </a:ext>
            </a:extLst>
          </p:cNvPr>
          <p:cNvSpPr>
            <a:spLocks noGrp="1"/>
          </p:cNvSpPr>
          <p:nvPr>
            <p:ph idx="1"/>
          </p:nvPr>
        </p:nvSpPr>
        <p:spPr>
          <a:xfrm>
            <a:off x="838200" y="1825625"/>
            <a:ext cx="3689144" cy="4351338"/>
          </a:xfrm>
        </p:spPr>
        <p:txBody>
          <a:bodyPr>
            <a:normAutofit fontScale="62500" lnSpcReduction="20000"/>
          </a:bodyPr>
          <a:lstStyle/>
          <a:p>
            <a:r>
              <a:rPr lang="en-US" dirty="0" err="1"/>
              <a:t>Vaba</a:t>
            </a:r>
            <a:r>
              <a:rPr lang="en-US" dirty="0"/>
              <a:t> </a:t>
            </a:r>
            <a:r>
              <a:rPr lang="en-US" dirty="0" err="1"/>
              <a:t>ruum</a:t>
            </a:r>
            <a:r>
              <a:rPr lang="en-US" dirty="0"/>
              <a:t> </a:t>
            </a:r>
            <a:r>
              <a:rPr lang="en-US" dirty="0" err="1"/>
              <a:t>vähemalt</a:t>
            </a:r>
            <a:r>
              <a:rPr lang="en-US" dirty="0"/>
              <a:t> 25 cm </a:t>
            </a:r>
            <a:r>
              <a:rPr lang="en-US" dirty="0" err="1"/>
              <a:t>mõlemal</a:t>
            </a:r>
            <a:r>
              <a:rPr lang="en-US" dirty="0"/>
              <a:t> pool</a:t>
            </a:r>
          </a:p>
          <a:p>
            <a:pPr lvl="1"/>
            <a:r>
              <a:rPr lang="en-US" dirty="0" err="1"/>
              <a:t>Autodest</a:t>
            </a:r>
            <a:r>
              <a:rPr lang="en-US" dirty="0"/>
              <a:t> – 50/75 cm</a:t>
            </a:r>
          </a:p>
          <a:p>
            <a:pPr lvl="1"/>
            <a:r>
              <a:rPr lang="en-US" dirty="0" err="1"/>
              <a:t>Vaba</a:t>
            </a:r>
            <a:r>
              <a:rPr lang="en-US" dirty="0"/>
              <a:t> </a:t>
            </a:r>
            <a:r>
              <a:rPr lang="en-US" dirty="0" err="1"/>
              <a:t>kõrgus</a:t>
            </a:r>
            <a:r>
              <a:rPr lang="en-US" dirty="0"/>
              <a:t> – 2,5 m</a:t>
            </a:r>
          </a:p>
          <a:p>
            <a:r>
              <a:rPr lang="en-US" dirty="0" err="1"/>
              <a:t>Ratturite</a:t>
            </a:r>
            <a:r>
              <a:rPr lang="en-US" dirty="0"/>
              <a:t> ja </a:t>
            </a:r>
            <a:r>
              <a:rPr lang="en-US" dirty="0" err="1"/>
              <a:t>jalakäijate</a:t>
            </a:r>
            <a:r>
              <a:rPr lang="en-US" dirty="0"/>
              <a:t> </a:t>
            </a:r>
            <a:r>
              <a:rPr lang="en-US" dirty="0" err="1"/>
              <a:t>osa</a:t>
            </a:r>
            <a:r>
              <a:rPr lang="en-US" dirty="0"/>
              <a:t> </a:t>
            </a:r>
            <a:r>
              <a:rPr lang="en-US" dirty="0" err="1"/>
              <a:t>ei</a:t>
            </a:r>
            <a:r>
              <a:rPr lang="en-US" dirty="0"/>
              <a:t> </a:t>
            </a:r>
            <a:r>
              <a:rPr lang="en-US" dirty="0" err="1"/>
              <a:t>eraldata</a:t>
            </a:r>
            <a:r>
              <a:rPr lang="en-US" dirty="0"/>
              <a:t>, </a:t>
            </a:r>
            <a:r>
              <a:rPr lang="en-US" dirty="0" err="1"/>
              <a:t>kui</a:t>
            </a:r>
            <a:r>
              <a:rPr lang="en-US" dirty="0"/>
              <a:t> </a:t>
            </a:r>
            <a:r>
              <a:rPr lang="en-US" dirty="0" err="1"/>
              <a:t>laius</a:t>
            </a:r>
            <a:r>
              <a:rPr lang="en-US" dirty="0"/>
              <a:t> on </a:t>
            </a:r>
            <a:r>
              <a:rPr lang="en-US" dirty="0" err="1"/>
              <a:t>alla</a:t>
            </a:r>
            <a:r>
              <a:rPr lang="en-US" dirty="0"/>
              <a:t> 4 </a:t>
            </a:r>
            <a:r>
              <a:rPr lang="en-US" dirty="0" err="1"/>
              <a:t>meetri</a:t>
            </a:r>
            <a:endParaRPr lang="en-US" dirty="0"/>
          </a:p>
          <a:p>
            <a:r>
              <a:rPr lang="en-US" dirty="0" err="1"/>
              <a:t>Liiklusmärgid</a:t>
            </a:r>
            <a:r>
              <a:rPr lang="en-US" dirty="0"/>
              <a:t> </a:t>
            </a:r>
            <a:r>
              <a:rPr lang="en-US" dirty="0" err="1"/>
              <a:t>võivad</a:t>
            </a:r>
            <a:r>
              <a:rPr lang="en-US" dirty="0"/>
              <a:t> </a:t>
            </a:r>
            <a:r>
              <a:rPr lang="en-US" dirty="0" err="1"/>
              <a:t>kitsastes</a:t>
            </a:r>
            <a:r>
              <a:rPr lang="en-US" dirty="0"/>
              <a:t> </a:t>
            </a:r>
            <a:r>
              <a:rPr lang="en-US" dirty="0" err="1"/>
              <a:t>kohtades</a:t>
            </a:r>
            <a:r>
              <a:rPr lang="en-US" dirty="0"/>
              <a:t> </a:t>
            </a:r>
            <a:r>
              <a:rPr lang="en-US" dirty="0" err="1"/>
              <a:t>ulatuda</a:t>
            </a:r>
            <a:r>
              <a:rPr lang="en-US" dirty="0"/>
              <a:t> </a:t>
            </a:r>
            <a:r>
              <a:rPr lang="en-US" dirty="0" err="1"/>
              <a:t>liiklusruumi</a:t>
            </a:r>
            <a:r>
              <a:rPr lang="en-US" dirty="0"/>
              <a:t> </a:t>
            </a:r>
            <a:r>
              <a:rPr lang="en-US" dirty="0" err="1"/>
              <a:t>servani</a:t>
            </a:r>
            <a:r>
              <a:rPr lang="en-US" dirty="0"/>
              <a:t>, </a:t>
            </a:r>
            <a:r>
              <a:rPr lang="en-US" dirty="0" err="1"/>
              <a:t>kui</a:t>
            </a:r>
            <a:r>
              <a:rPr lang="en-US" dirty="0"/>
              <a:t> </a:t>
            </a:r>
            <a:r>
              <a:rPr lang="en-US" dirty="0" err="1"/>
              <a:t>säilib</a:t>
            </a:r>
            <a:r>
              <a:rPr lang="en-US" dirty="0"/>
              <a:t> </a:t>
            </a:r>
            <a:r>
              <a:rPr lang="en-US" dirty="0" err="1"/>
              <a:t>vajalik</a:t>
            </a:r>
            <a:r>
              <a:rPr lang="en-US" dirty="0"/>
              <a:t> </a:t>
            </a:r>
            <a:r>
              <a:rPr lang="en-US" dirty="0" err="1"/>
              <a:t>ruum</a:t>
            </a:r>
            <a:r>
              <a:rPr lang="en-US" dirty="0"/>
              <a:t> </a:t>
            </a:r>
            <a:r>
              <a:rPr lang="en-US" dirty="0" err="1"/>
              <a:t>teehooldaja</a:t>
            </a:r>
            <a:r>
              <a:rPr lang="en-US" dirty="0"/>
              <a:t> ja </a:t>
            </a:r>
            <a:r>
              <a:rPr lang="en-US" dirty="0" err="1"/>
              <a:t>päästeteenistuse</a:t>
            </a:r>
            <a:r>
              <a:rPr lang="en-US" dirty="0"/>
              <a:t> </a:t>
            </a:r>
            <a:r>
              <a:rPr lang="en-US" dirty="0" err="1"/>
              <a:t>sõidukitele</a:t>
            </a:r>
            <a:endParaRPr lang="en-US" dirty="0"/>
          </a:p>
          <a:p>
            <a:r>
              <a:rPr lang="en-US" dirty="0" err="1"/>
              <a:t>Alla</a:t>
            </a:r>
            <a:r>
              <a:rPr lang="en-US" dirty="0"/>
              <a:t> </a:t>
            </a:r>
            <a:r>
              <a:rPr lang="en-US" dirty="0" err="1"/>
              <a:t>kahe</a:t>
            </a:r>
            <a:r>
              <a:rPr lang="en-US" dirty="0"/>
              <a:t> </a:t>
            </a:r>
            <a:r>
              <a:rPr lang="en-US" dirty="0" err="1"/>
              <a:t>meetrine</a:t>
            </a:r>
            <a:r>
              <a:rPr lang="en-US" dirty="0"/>
              <a:t> </a:t>
            </a:r>
            <a:r>
              <a:rPr lang="en-US" dirty="0" err="1"/>
              <a:t>eraldusriba</a:t>
            </a:r>
            <a:r>
              <a:rPr lang="en-US" dirty="0"/>
              <a:t> </a:t>
            </a:r>
            <a:r>
              <a:rPr lang="en-US" dirty="0" err="1"/>
              <a:t>tuleb</a:t>
            </a:r>
            <a:r>
              <a:rPr lang="en-US" dirty="0"/>
              <a:t> </a:t>
            </a:r>
            <a:r>
              <a:rPr lang="en-US" dirty="0" err="1"/>
              <a:t>katta</a:t>
            </a:r>
            <a:r>
              <a:rPr lang="en-US" dirty="0"/>
              <a:t> </a:t>
            </a:r>
            <a:r>
              <a:rPr lang="en-US" dirty="0" err="1"/>
              <a:t>tehiskattega</a:t>
            </a:r>
            <a:r>
              <a:rPr lang="en-US" dirty="0"/>
              <a:t> (</a:t>
            </a:r>
            <a:r>
              <a:rPr lang="en-US" dirty="0" err="1"/>
              <a:t>kõrghaljastuse</a:t>
            </a:r>
            <a:r>
              <a:rPr lang="en-US" dirty="0"/>
              <a:t> ja </a:t>
            </a:r>
            <a:r>
              <a:rPr lang="en-US" dirty="0" err="1"/>
              <a:t>muru</a:t>
            </a:r>
            <a:r>
              <a:rPr lang="en-US" dirty="0"/>
              <a:t> </a:t>
            </a:r>
            <a:r>
              <a:rPr lang="en-US" dirty="0" err="1"/>
              <a:t>jaoks</a:t>
            </a:r>
            <a:r>
              <a:rPr lang="en-US" dirty="0"/>
              <a:t> </a:t>
            </a:r>
            <a:r>
              <a:rPr lang="en-US" dirty="0" err="1"/>
              <a:t>liiga</a:t>
            </a:r>
            <a:r>
              <a:rPr lang="en-US" dirty="0"/>
              <a:t> </a:t>
            </a:r>
            <a:r>
              <a:rPr lang="en-US" dirty="0" err="1"/>
              <a:t>kitsas</a:t>
            </a:r>
            <a:r>
              <a:rPr lang="en-US" dirty="0"/>
              <a:t>)</a:t>
            </a:r>
            <a:endParaRPr lang="et-EE" dirty="0"/>
          </a:p>
        </p:txBody>
      </p:sp>
      <p:pic>
        <p:nvPicPr>
          <p:cNvPr id="5" name="Picture 4">
            <a:extLst>
              <a:ext uri="{FF2B5EF4-FFF2-40B4-BE49-F238E27FC236}">
                <a16:creationId xmlns:a16="http://schemas.microsoft.com/office/drawing/2014/main" id="{43E68BFB-A2B5-7F0F-EF06-21FF772851F4}"/>
              </a:ext>
            </a:extLst>
          </p:cNvPr>
          <p:cNvPicPr>
            <a:picLocks noChangeAspect="1"/>
          </p:cNvPicPr>
          <p:nvPr/>
        </p:nvPicPr>
        <p:blipFill>
          <a:blip r:embed="rId2"/>
          <a:stretch>
            <a:fillRect/>
          </a:stretch>
        </p:blipFill>
        <p:spPr>
          <a:xfrm>
            <a:off x="4527344" y="2181137"/>
            <a:ext cx="7616613" cy="4538713"/>
          </a:xfrm>
          <a:prstGeom prst="rect">
            <a:avLst/>
          </a:prstGeom>
        </p:spPr>
      </p:pic>
      <p:sp>
        <p:nvSpPr>
          <p:cNvPr id="6" name="Slide Number Placeholder 5">
            <a:extLst>
              <a:ext uri="{FF2B5EF4-FFF2-40B4-BE49-F238E27FC236}">
                <a16:creationId xmlns:a16="http://schemas.microsoft.com/office/drawing/2014/main" id="{5CC279BC-18EE-F07E-595B-A857549755B2}"/>
              </a:ext>
            </a:extLst>
          </p:cNvPr>
          <p:cNvSpPr>
            <a:spLocks noGrp="1"/>
          </p:cNvSpPr>
          <p:nvPr>
            <p:ph type="sldNum" sz="quarter" idx="12"/>
          </p:nvPr>
        </p:nvSpPr>
        <p:spPr/>
        <p:txBody>
          <a:bodyPr/>
          <a:lstStyle/>
          <a:p>
            <a:fld id="{A89FF1E2-3BA7-475C-A9AD-AEEAF9FE4269}" type="slidenum">
              <a:rPr lang="en-US" smtClean="0"/>
              <a:t>107</a:t>
            </a:fld>
            <a:endParaRPr lang="en-US"/>
          </a:p>
        </p:txBody>
      </p:sp>
    </p:spTree>
    <p:extLst>
      <p:ext uri="{BB962C8B-B14F-4D97-AF65-F5344CB8AC3E}">
        <p14:creationId xmlns:p14="http://schemas.microsoft.com/office/powerpoint/2010/main" val="14732176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333FD-516B-A4DF-2B01-272B9E6E7EC4}"/>
              </a:ext>
            </a:extLst>
          </p:cNvPr>
          <p:cNvSpPr>
            <a:spLocks noGrp="1"/>
          </p:cNvSpPr>
          <p:nvPr>
            <p:ph type="title"/>
          </p:nvPr>
        </p:nvSpPr>
        <p:spPr/>
        <p:txBody>
          <a:bodyPr/>
          <a:lstStyle/>
          <a:p>
            <a:r>
              <a:rPr lang="en-US" dirty="0" err="1"/>
              <a:t>Projektkiirus</a:t>
            </a:r>
            <a:endParaRPr lang="en-US" dirty="0"/>
          </a:p>
        </p:txBody>
      </p:sp>
      <p:pic>
        <p:nvPicPr>
          <p:cNvPr id="7" name="Picture 6">
            <a:extLst>
              <a:ext uri="{FF2B5EF4-FFF2-40B4-BE49-F238E27FC236}">
                <a16:creationId xmlns:a16="http://schemas.microsoft.com/office/drawing/2014/main" id="{8EC1B98F-1D7A-6A85-C9FE-80F5264882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614202"/>
            <a:ext cx="5951943" cy="2896478"/>
          </a:xfrm>
          <a:prstGeom prst="rect">
            <a:avLst/>
          </a:prstGeom>
        </p:spPr>
      </p:pic>
      <p:pic>
        <p:nvPicPr>
          <p:cNvPr id="9" name="Picture 8">
            <a:extLst>
              <a:ext uri="{FF2B5EF4-FFF2-40B4-BE49-F238E27FC236}">
                <a16:creationId xmlns:a16="http://schemas.microsoft.com/office/drawing/2014/main" id="{4060E2DD-BA86-22AC-6486-CB417A393E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1944" y="1577130"/>
            <a:ext cx="6108181" cy="2881619"/>
          </a:xfrm>
          <a:prstGeom prst="rect">
            <a:avLst/>
          </a:prstGeom>
        </p:spPr>
      </p:pic>
      <p:sp>
        <p:nvSpPr>
          <p:cNvPr id="3" name="TextBox 2">
            <a:extLst>
              <a:ext uri="{FF2B5EF4-FFF2-40B4-BE49-F238E27FC236}">
                <a16:creationId xmlns:a16="http://schemas.microsoft.com/office/drawing/2014/main" id="{B51E8B4E-5588-66B1-0974-13FC1FA9AF42}"/>
              </a:ext>
            </a:extLst>
          </p:cNvPr>
          <p:cNvSpPr txBox="1"/>
          <p:nvPr/>
        </p:nvSpPr>
        <p:spPr>
          <a:xfrm>
            <a:off x="138418" y="4819475"/>
            <a:ext cx="5954361" cy="923330"/>
          </a:xfrm>
          <a:prstGeom prst="rect">
            <a:avLst/>
          </a:prstGeom>
          <a:noFill/>
        </p:spPr>
        <p:txBody>
          <a:bodyPr wrap="square" rtlCol="0">
            <a:spAutoFit/>
          </a:bodyPr>
          <a:lstStyle/>
          <a:p>
            <a:r>
              <a:rPr lang="en-US" dirty="0"/>
              <a:t>2+2 ja 2+1 on </a:t>
            </a:r>
            <a:r>
              <a:rPr lang="en-US" dirty="0" err="1"/>
              <a:t>reguleeritud</a:t>
            </a:r>
            <a:r>
              <a:rPr lang="en-US" dirty="0"/>
              <a:t> </a:t>
            </a:r>
            <a:r>
              <a:rPr lang="en-US" dirty="0" err="1"/>
              <a:t>ainult</a:t>
            </a:r>
            <a:r>
              <a:rPr lang="en-US" dirty="0"/>
              <a:t> </a:t>
            </a:r>
            <a:r>
              <a:rPr lang="en-US" dirty="0" err="1"/>
              <a:t>põhimaanteel</a:t>
            </a:r>
            <a:r>
              <a:rPr lang="en-US" dirty="0"/>
              <a:t>, </a:t>
            </a:r>
            <a:r>
              <a:rPr lang="en-US" dirty="0" err="1"/>
              <a:t>kuigi</a:t>
            </a:r>
            <a:r>
              <a:rPr lang="en-US" dirty="0"/>
              <a:t> </a:t>
            </a:r>
            <a:r>
              <a:rPr lang="en-US" dirty="0" err="1"/>
              <a:t>ilmselt</a:t>
            </a:r>
            <a:r>
              <a:rPr lang="en-US" dirty="0"/>
              <a:t> on </a:t>
            </a:r>
            <a:r>
              <a:rPr lang="en-US" dirty="0" err="1"/>
              <a:t>vajadus</a:t>
            </a:r>
            <a:r>
              <a:rPr lang="en-US" dirty="0"/>
              <a:t> ka </a:t>
            </a:r>
            <a:r>
              <a:rPr lang="en-US" dirty="0" err="1"/>
              <a:t>tugi</a:t>
            </a:r>
            <a:r>
              <a:rPr lang="en-US" dirty="0"/>
              <a:t>- ja </a:t>
            </a:r>
            <a:r>
              <a:rPr lang="en-US" dirty="0" err="1"/>
              <a:t>kõrvalmaanteedel</a:t>
            </a:r>
            <a:endParaRPr lang="en-US" dirty="0"/>
          </a:p>
          <a:p>
            <a:r>
              <a:rPr lang="en-US" dirty="0" err="1"/>
              <a:t>Kruusateedel</a:t>
            </a:r>
            <a:r>
              <a:rPr lang="en-US" dirty="0"/>
              <a:t> </a:t>
            </a:r>
            <a:r>
              <a:rPr lang="en-US" dirty="0" err="1"/>
              <a:t>soovitakse</a:t>
            </a:r>
            <a:r>
              <a:rPr lang="en-US" dirty="0"/>
              <a:t> </a:t>
            </a:r>
            <a:r>
              <a:rPr lang="en-US" dirty="0" err="1"/>
              <a:t>rakendada</a:t>
            </a:r>
            <a:r>
              <a:rPr lang="en-US" dirty="0"/>
              <a:t> </a:t>
            </a:r>
            <a:r>
              <a:rPr lang="en-US" dirty="0" err="1"/>
              <a:t>üldist</a:t>
            </a:r>
            <a:r>
              <a:rPr lang="en-US" dirty="0"/>
              <a:t> </a:t>
            </a:r>
            <a:r>
              <a:rPr lang="en-US" dirty="0" err="1"/>
              <a:t>piirangut</a:t>
            </a:r>
            <a:r>
              <a:rPr lang="en-US" dirty="0"/>
              <a:t> 70</a:t>
            </a:r>
            <a:endParaRPr lang="et-EE" dirty="0"/>
          </a:p>
        </p:txBody>
      </p:sp>
      <p:sp>
        <p:nvSpPr>
          <p:cNvPr id="6" name="Slide Number Placeholder 5">
            <a:extLst>
              <a:ext uri="{FF2B5EF4-FFF2-40B4-BE49-F238E27FC236}">
                <a16:creationId xmlns:a16="http://schemas.microsoft.com/office/drawing/2014/main" id="{4843354A-BA8A-2B84-914C-8F00E03A9D88}"/>
              </a:ext>
            </a:extLst>
          </p:cNvPr>
          <p:cNvSpPr>
            <a:spLocks noGrp="1"/>
          </p:cNvSpPr>
          <p:nvPr>
            <p:ph type="sldNum" sz="quarter" idx="12"/>
          </p:nvPr>
        </p:nvSpPr>
        <p:spPr/>
        <p:txBody>
          <a:bodyPr/>
          <a:lstStyle/>
          <a:p>
            <a:fld id="{A89FF1E2-3BA7-475C-A9AD-AEEAF9FE4269}" type="slidenum">
              <a:rPr lang="en-US" smtClean="0"/>
              <a:t>108</a:t>
            </a:fld>
            <a:endParaRPr lang="en-US"/>
          </a:p>
        </p:txBody>
      </p:sp>
    </p:spTree>
    <p:extLst>
      <p:ext uri="{BB962C8B-B14F-4D97-AF65-F5344CB8AC3E}">
        <p14:creationId xmlns:p14="http://schemas.microsoft.com/office/powerpoint/2010/main" val="32256590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5BBDE8C-2E77-6160-EFA3-5154825106FF}"/>
              </a:ext>
            </a:extLst>
          </p:cNvPr>
          <p:cNvPicPr>
            <a:picLocks noGrp="1" noChangeAspect="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6806734" y="651191"/>
            <a:ext cx="5319196" cy="3311546"/>
          </a:xfrm>
        </p:spPr>
      </p:pic>
      <p:sp>
        <p:nvSpPr>
          <p:cNvPr id="2" name="Slide Number Placeholder 1">
            <a:extLst>
              <a:ext uri="{FF2B5EF4-FFF2-40B4-BE49-F238E27FC236}">
                <a16:creationId xmlns:a16="http://schemas.microsoft.com/office/drawing/2014/main" id="{1AF26091-7D8B-CFFD-DDDF-87AF48F30922}"/>
              </a:ext>
            </a:extLst>
          </p:cNvPr>
          <p:cNvSpPr>
            <a:spLocks noGrp="1"/>
          </p:cNvSpPr>
          <p:nvPr>
            <p:ph type="sldNum" sz="quarter" idx="12"/>
          </p:nvPr>
        </p:nvSpPr>
        <p:spPr/>
        <p:txBody>
          <a:bodyPr/>
          <a:lstStyle/>
          <a:p>
            <a:fld id="{A89FF1E2-3BA7-475C-A9AD-AEEAF9FE4269}" type="slidenum">
              <a:rPr lang="en-US" smtClean="0"/>
              <a:t>109</a:t>
            </a:fld>
            <a:endParaRPr lang="en-US"/>
          </a:p>
        </p:txBody>
      </p:sp>
      <p:pic>
        <p:nvPicPr>
          <p:cNvPr id="11" name="Content Placeholder 9">
            <a:extLst>
              <a:ext uri="{FF2B5EF4-FFF2-40B4-BE49-F238E27FC236}">
                <a16:creationId xmlns:a16="http://schemas.microsoft.com/office/drawing/2014/main" id="{D646C9B2-1756-226B-027F-1A7012CCE4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9134" y="803591"/>
            <a:ext cx="5319196" cy="3311546"/>
          </a:xfrm>
        </p:spPr>
      </p:pic>
      <p:pic>
        <p:nvPicPr>
          <p:cNvPr id="12" name="Content Placeholder 9">
            <a:extLst>
              <a:ext uri="{FF2B5EF4-FFF2-40B4-BE49-F238E27FC236}">
                <a16:creationId xmlns:a16="http://schemas.microsoft.com/office/drawing/2014/main" id="{8FC6C05F-DD76-EC68-534B-DBC7A86A22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03444" y="926055"/>
            <a:ext cx="5319196" cy="3311546"/>
          </a:xfrm>
        </p:spPr>
      </p:pic>
      <p:pic>
        <p:nvPicPr>
          <p:cNvPr id="13" name="Content Placeholder 9">
            <a:extLst>
              <a:ext uri="{FF2B5EF4-FFF2-40B4-BE49-F238E27FC236}">
                <a16:creationId xmlns:a16="http://schemas.microsoft.com/office/drawing/2014/main" id="{1892466A-49DC-D38E-DB10-C2EC68E0CA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7442" y="913359"/>
            <a:ext cx="5319196" cy="3311546"/>
          </a:xfrm>
        </p:spPr>
      </p:pic>
      <p:pic>
        <p:nvPicPr>
          <p:cNvPr id="21" name="Picture 20">
            <a:extLst>
              <a:ext uri="{FF2B5EF4-FFF2-40B4-BE49-F238E27FC236}">
                <a16:creationId xmlns:a16="http://schemas.microsoft.com/office/drawing/2014/main" id="{667281D5-B205-6862-C62F-0BBA174297AC}"/>
              </a:ext>
            </a:extLst>
          </p:cNvPr>
          <p:cNvPicPr>
            <a:picLocks noChangeAspect="1"/>
          </p:cNvPicPr>
          <p:nvPr/>
        </p:nvPicPr>
        <p:blipFill>
          <a:blip r:embed="rId3"/>
          <a:stretch>
            <a:fillRect/>
          </a:stretch>
        </p:blipFill>
        <p:spPr>
          <a:xfrm>
            <a:off x="65833" y="109074"/>
            <a:ext cx="12060333" cy="6639852"/>
          </a:xfrm>
          <a:prstGeom prst="rect">
            <a:avLst/>
          </a:prstGeom>
        </p:spPr>
      </p:pic>
    </p:spTree>
    <p:extLst>
      <p:ext uri="{BB962C8B-B14F-4D97-AF65-F5344CB8AC3E}">
        <p14:creationId xmlns:p14="http://schemas.microsoft.com/office/powerpoint/2010/main" val="3829165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0A8E3E-32B4-C041-1048-6B3AE433A3DE}"/>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CAA58940-8939-B5C9-7739-F3FD2467E67B}"/>
              </a:ext>
            </a:extLst>
          </p:cNvPr>
          <p:cNvSpPr>
            <a:spLocks noGrp="1"/>
          </p:cNvSpPr>
          <p:nvPr>
            <p:ph type="body" sz="quarter" idx="14"/>
          </p:nvPr>
        </p:nvSpPr>
        <p:spPr/>
        <p:txBody>
          <a:bodyPr/>
          <a:lstStyle/>
          <a:p>
            <a:endParaRPr lang="en-US"/>
          </a:p>
        </p:txBody>
      </p:sp>
      <p:pic>
        <p:nvPicPr>
          <p:cNvPr id="4" name="Picture 3">
            <a:extLst>
              <a:ext uri="{FF2B5EF4-FFF2-40B4-BE49-F238E27FC236}">
                <a16:creationId xmlns:a16="http://schemas.microsoft.com/office/drawing/2014/main" id="{FC343E27-2EFE-8652-638F-547AC8188A50}"/>
              </a:ext>
            </a:extLst>
          </p:cNvPr>
          <p:cNvPicPr>
            <a:picLocks noChangeAspect="1"/>
          </p:cNvPicPr>
          <p:nvPr/>
        </p:nvPicPr>
        <p:blipFill>
          <a:blip r:embed="rId2"/>
          <a:stretch>
            <a:fillRect/>
          </a:stretch>
        </p:blipFill>
        <p:spPr>
          <a:xfrm>
            <a:off x="407963" y="32568"/>
            <a:ext cx="11784991" cy="6850914"/>
          </a:xfrm>
          <a:prstGeom prst="rect">
            <a:avLst/>
          </a:prstGeom>
        </p:spPr>
      </p:pic>
    </p:spTree>
    <p:extLst>
      <p:ext uri="{BB962C8B-B14F-4D97-AF65-F5344CB8AC3E}">
        <p14:creationId xmlns:p14="http://schemas.microsoft.com/office/powerpoint/2010/main" val="5280123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3C3077-23AA-84CE-0064-CEAABA81B9C7}"/>
              </a:ext>
            </a:extLst>
          </p:cNvPr>
          <p:cNvSpPr>
            <a:spLocks noGrp="1"/>
          </p:cNvSpPr>
          <p:nvPr>
            <p:ph type="title"/>
          </p:nvPr>
        </p:nvSpPr>
        <p:spPr>
          <a:xfrm>
            <a:off x="2877312" y="198436"/>
            <a:ext cx="8689848" cy="1325563"/>
          </a:xfrm>
        </p:spPr>
        <p:txBody>
          <a:bodyPr/>
          <a:lstStyle/>
          <a:p>
            <a:r>
              <a:rPr lang="en-US" dirty="0" err="1"/>
              <a:t>Läbilaskvus</a:t>
            </a:r>
            <a:r>
              <a:rPr lang="en-US" dirty="0"/>
              <a:t> ja </a:t>
            </a:r>
            <a:r>
              <a:rPr lang="en-US" dirty="0" err="1"/>
              <a:t>kiirus</a:t>
            </a:r>
            <a:r>
              <a:rPr lang="en-US" dirty="0"/>
              <a:t> (</a:t>
            </a:r>
            <a:r>
              <a:rPr lang="en-US" dirty="0" err="1"/>
              <a:t>linnas</a:t>
            </a:r>
            <a:r>
              <a:rPr lang="en-US" dirty="0"/>
              <a:t>)</a:t>
            </a:r>
          </a:p>
        </p:txBody>
      </p:sp>
      <p:sp>
        <p:nvSpPr>
          <p:cNvPr id="8" name="Content Placeholder 7">
            <a:extLst>
              <a:ext uri="{FF2B5EF4-FFF2-40B4-BE49-F238E27FC236}">
                <a16:creationId xmlns:a16="http://schemas.microsoft.com/office/drawing/2014/main" id="{19F91AAA-45AA-F17B-2AF9-0351D453034F}"/>
              </a:ext>
            </a:extLst>
          </p:cNvPr>
          <p:cNvSpPr>
            <a:spLocks noGrp="1"/>
          </p:cNvSpPr>
          <p:nvPr>
            <p:ph idx="1"/>
          </p:nvPr>
        </p:nvSpPr>
        <p:spPr>
          <a:xfrm>
            <a:off x="44005" y="1825625"/>
            <a:ext cx="6223890" cy="2123712"/>
          </a:xfrm>
        </p:spPr>
        <p:txBody>
          <a:bodyPr>
            <a:normAutofit fontScale="55000" lnSpcReduction="20000"/>
          </a:bodyPr>
          <a:lstStyle/>
          <a:p>
            <a:r>
              <a:rPr lang="en-US" dirty="0" err="1"/>
              <a:t>Taandamine</a:t>
            </a:r>
            <a:r>
              <a:rPr lang="en-US" dirty="0"/>
              <a:t> </a:t>
            </a:r>
            <a:r>
              <a:rPr lang="en-US" dirty="0" err="1"/>
              <a:t>sõiduautodeks</a:t>
            </a:r>
            <a:endParaRPr lang="en-US" dirty="0"/>
          </a:p>
          <a:p>
            <a:pPr marL="457200" lvl="1" indent="0">
              <a:buNone/>
            </a:pPr>
            <a:r>
              <a:rPr lang="en-US" dirty="0"/>
              <a:t>1(</a:t>
            </a:r>
            <a:r>
              <a:rPr lang="en-US" dirty="0" err="1"/>
              <a:t>sa</a:t>
            </a:r>
            <a:r>
              <a:rPr lang="en-US" dirty="0"/>
              <a:t>) – 2 (</a:t>
            </a:r>
            <a:r>
              <a:rPr lang="en-US" dirty="0" err="1"/>
              <a:t>va</a:t>
            </a:r>
            <a:r>
              <a:rPr lang="en-US" dirty="0"/>
              <a:t>/ab) – 3 (</a:t>
            </a:r>
            <a:r>
              <a:rPr lang="en-US" dirty="0" err="1"/>
              <a:t>ar</a:t>
            </a:r>
            <a:r>
              <a:rPr lang="en-US" dirty="0"/>
              <a:t>/</a:t>
            </a:r>
            <a:r>
              <a:rPr lang="en-US" dirty="0" err="1"/>
              <a:t>liigendbuss</a:t>
            </a:r>
            <a:r>
              <a:rPr lang="en-US" dirty="0"/>
              <a:t>)</a:t>
            </a:r>
          </a:p>
          <a:p>
            <a:r>
              <a:rPr lang="en-US" dirty="0" err="1"/>
              <a:t>Teenindustasemed</a:t>
            </a:r>
            <a:r>
              <a:rPr lang="en-US" dirty="0"/>
              <a:t> – A…F</a:t>
            </a:r>
          </a:p>
          <a:p>
            <a:pPr marL="914400" lvl="1" indent="-457200">
              <a:buFont typeface="+mj-lt"/>
              <a:buAutoNum type="alphaUcPeriod"/>
            </a:pPr>
            <a:r>
              <a:rPr lang="en-US" sz="2200" dirty="0" err="1"/>
              <a:t>vaba</a:t>
            </a:r>
            <a:r>
              <a:rPr lang="en-US" sz="2200" dirty="0"/>
              <a:t>; </a:t>
            </a:r>
          </a:p>
          <a:p>
            <a:pPr marL="914400" lvl="1" indent="-457200">
              <a:buFont typeface="+mj-lt"/>
              <a:buAutoNum type="alphaUcPeriod"/>
            </a:pPr>
            <a:r>
              <a:rPr lang="en-US" sz="2200" dirty="0" err="1"/>
              <a:t>stabiilne</a:t>
            </a:r>
            <a:r>
              <a:rPr lang="en-US" sz="2200" dirty="0"/>
              <a:t>; </a:t>
            </a:r>
          </a:p>
          <a:p>
            <a:pPr marL="914400" lvl="1" indent="-457200">
              <a:buFont typeface="+mj-lt"/>
              <a:buAutoNum type="alphaUcPeriod"/>
            </a:pPr>
            <a:r>
              <a:rPr lang="en-US" sz="2200" dirty="0" err="1"/>
              <a:t>stabiilne</a:t>
            </a:r>
            <a:r>
              <a:rPr lang="en-US" sz="2200" dirty="0"/>
              <a:t> </a:t>
            </a:r>
            <a:r>
              <a:rPr lang="en-US" sz="2200" dirty="0" err="1"/>
              <a:t>kuid</a:t>
            </a:r>
            <a:r>
              <a:rPr lang="en-US" sz="2200" dirty="0"/>
              <a:t> </a:t>
            </a:r>
            <a:r>
              <a:rPr lang="en-US" sz="2200" dirty="0" err="1"/>
              <a:t>väiksema</a:t>
            </a:r>
            <a:r>
              <a:rPr lang="en-US" sz="2200" dirty="0"/>
              <a:t> </a:t>
            </a:r>
            <a:r>
              <a:rPr lang="en-US" sz="2200" dirty="0" err="1"/>
              <a:t>kiirusega</a:t>
            </a:r>
            <a:r>
              <a:rPr lang="en-US" sz="2200" dirty="0"/>
              <a:t>; </a:t>
            </a:r>
          </a:p>
          <a:p>
            <a:pPr marL="914400" lvl="1" indent="-457200">
              <a:buFont typeface="+mj-lt"/>
              <a:buAutoNum type="alphaUcPeriod"/>
            </a:pPr>
            <a:r>
              <a:rPr lang="en-US" sz="2200" dirty="0" err="1"/>
              <a:t>Ebastabiilsusele</a:t>
            </a:r>
            <a:r>
              <a:rPr lang="en-US" sz="2200" dirty="0"/>
              <a:t> </a:t>
            </a:r>
            <a:r>
              <a:rPr lang="en-US" sz="2200" dirty="0" err="1"/>
              <a:t>lähenev</a:t>
            </a:r>
            <a:r>
              <a:rPr lang="en-US" sz="2200" dirty="0"/>
              <a:t>, </a:t>
            </a:r>
            <a:r>
              <a:rPr lang="en-US" sz="2200" dirty="0" err="1"/>
              <a:t>kiirus</a:t>
            </a:r>
            <a:r>
              <a:rPr lang="en-US" sz="2200" dirty="0"/>
              <a:t> </a:t>
            </a:r>
            <a:r>
              <a:rPr lang="en-US" sz="2200" dirty="0" err="1"/>
              <a:t>vastuvõetav</a:t>
            </a:r>
            <a:r>
              <a:rPr lang="en-US" sz="2200" dirty="0"/>
              <a:t> </a:t>
            </a:r>
            <a:r>
              <a:rPr lang="en-US" sz="2200" dirty="0" err="1"/>
              <a:t>kuid</a:t>
            </a:r>
            <a:r>
              <a:rPr lang="en-US" sz="2200" dirty="0"/>
              <a:t> </a:t>
            </a:r>
            <a:r>
              <a:rPr lang="en-US" sz="2200" dirty="0" err="1"/>
              <a:t>muutlik</a:t>
            </a:r>
            <a:r>
              <a:rPr lang="en-US" sz="2200" dirty="0"/>
              <a:t>, </a:t>
            </a:r>
            <a:r>
              <a:rPr lang="en-US" sz="2200" dirty="0" err="1"/>
              <a:t>juhile</a:t>
            </a:r>
            <a:r>
              <a:rPr lang="en-US" sz="2200" dirty="0"/>
              <a:t> </a:t>
            </a:r>
            <a:r>
              <a:rPr lang="en-US" sz="2200" dirty="0" err="1"/>
              <a:t>pingeline</a:t>
            </a:r>
            <a:endParaRPr lang="en-US" sz="2200" dirty="0"/>
          </a:p>
          <a:p>
            <a:pPr marL="914400" lvl="1" indent="-457200">
              <a:buFont typeface="+mj-lt"/>
              <a:buAutoNum type="alphaUcPeriod"/>
            </a:pPr>
            <a:r>
              <a:rPr lang="en-US" sz="2200" dirty="0" err="1"/>
              <a:t>Ebastabiilne</a:t>
            </a:r>
            <a:r>
              <a:rPr lang="en-US" sz="2200" dirty="0"/>
              <a:t>, </a:t>
            </a:r>
            <a:r>
              <a:rPr lang="en-US" sz="2200" dirty="0" err="1"/>
              <a:t>kiirust</a:t>
            </a:r>
            <a:r>
              <a:rPr lang="en-US" sz="2200" dirty="0"/>
              <a:t> </a:t>
            </a:r>
            <a:r>
              <a:rPr lang="en-US" sz="2200" dirty="0" err="1"/>
              <a:t>ei</a:t>
            </a:r>
            <a:r>
              <a:rPr lang="en-US" sz="2200" dirty="0"/>
              <a:t> </a:t>
            </a:r>
            <a:r>
              <a:rPr lang="en-US" sz="2200" dirty="0" err="1"/>
              <a:t>saa</a:t>
            </a:r>
            <a:r>
              <a:rPr lang="en-US" sz="2200" dirty="0"/>
              <a:t> </a:t>
            </a:r>
            <a:r>
              <a:rPr lang="en-US" sz="2200" dirty="0" err="1"/>
              <a:t>vabalt</a:t>
            </a:r>
            <a:r>
              <a:rPr lang="en-US" sz="2200" dirty="0"/>
              <a:t> </a:t>
            </a:r>
            <a:r>
              <a:rPr lang="en-US" sz="2200" dirty="0" err="1"/>
              <a:t>valida</a:t>
            </a:r>
            <a:r>
              <a:rPr lang="en-US" sz="2200" dirty="0"/>
              <a:t>, </a:t>
            </a:r>
            <a:r>
              <a:rPr lang="en-US" sz="2200" dirty="0" err="1"/>
              <a:t>manöövrid</a:t>
            </a:r>
            <a:r>
              <a:rPr lang="en-US" sz="2200" dirty="0"/>
              <a:t> </a:t>
            </a:r>
            <a:r>
              <a:rPr lang="en-US" sz="2200" dirty="0" err="1"/>
              <a:t>sunnitud</a:t>
            </a:r>
            <a:r>
              <a:rPr lang="en-US" sz="2200" dirty="0"/>
              <a:t>; </a:t>
            </a:r>
          </a:p>
          <a:p>
            <a:pPr marL="914400" lvl="1" indent="-457200">
              <a:buFont typeface="+mj-lt"/>
              <a:buAutoNum type="alphaUcPeriod"/>
            </a:pPr>
            <a:r>
              <a:rPr lang="en-US" sz="2200" dirty="0" err="1"/>
              <a:t>lakkav</a:t>
            </a:r>
            <a:r>
              <a:rPr lang="en-US" sz="2200" dirty="0"/>
              <a:t> </a:t>
            </a:r>
            <a:r>
              <a:rPr lang="en-US" sz="2200" dirty="0" err="1"/>
              <a:t>voog</a:t>
            </a:r>
            <a:r>
              <a:rPr lang="en-US" sz="2200" dirty="0"/>
              <a:t>, </a:t>
            </a:r>
            <a:r>
              <a:rPr lang="en-US" sz="2200" dirty="0" err="1"/>
              <a:t>kiirus</a:t>
            </a:r>
            <a:r>
              <a:rPr lang="en-US" sz="2200" dirty="0"/>
              <a:t> </a:t>
            </a:r>
            <a:r>
              <a:rPr lang="en-US" sz="2200" dirty="0" err="1"/>
              <a:t>muutub</a:t>
            </a:r>
            <a:r>
              <a:rPr lang="en-US" sz="2200" dirty="0"/>
              <a:t> </a:t>
            </a:r>
            <a:r>
              <a:rPr lang="en-US" sz="2200" dirty="0" err="1"/>
              <a:t>pidevalt</a:t>
            </a:r>
            <a:r>
              <a:rPr lang="en-US" sz="2200" dirty="0"/>
              <a:t>, </a:t>
            </a:r>
            <a:r>
              <a:rPr lang="en-US" sz="2200" dirty="0" err="1"/>
              <a:t>periooditi</a:t>
            </a:r>
            <a:r>
              <a:rPr lang="en-US" sz="2200" dirty="0"/>
              <a:t> null</a:t>
            </a:r>
          </a:p>
        </p:txBody>
      </p:sp>
      <p:pic>
        <p:nvPicPr>
          <p:cNvPr id="10" name="Picture 9">
            <a:extLst>
              <a:ext uri="{FF2B5EF4-FFF2-40B4-BE49-F238E27FC236}">
                <a16:creationId xmlns:a16="http://schemas.microsoft.com/office/drawing/2014/main" id="{CE7E5FEE-68C1-F9E7-93FF-D20CDFE99E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7125" y="1523999"/>
            <a:ext cx="5900871" cy="4219303"/>
          </a:xfrm>
          <a:prstGeom prst="rect">
            <a:avLst/>
          </a:prstGeom>
        </p:spPr>
      </p:pic>
      <p:pic>
        <p:nvPicPr>
          <p:cNvPr id="12" name="Picture 11">
            <a:extLst>
              <a:ext uri="{FF2B5EF4-FFF2-40B4-BE49-F238E27FC236}">
                <a16:creationId xmlns:a16="http://schemas.microsoft.com/office/drawing/2014/main" id="{B884D24B-C9CD-A0AC-1431-11BD3C5F8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7895" y="5717178"/>
            <a:ext cx="5880101" cy="1100280"/>
          </a:xfrm>
          <a:prstGeom prst="rect">
            <a:avLst/>
          </a:prstGeom>
        </p:spPr>
      </p:pic>
      <p:pic>
        <p:nvPicPr>
          <p:cNvPr id="14" name="Picture 13">
            <a:extLst>
              <a:ext uri="{FF2B5EF4-FFF2-40B4-BE49-F238E27FC236}">
                <a16:creationId xmlns:a16="http://schemas.microsoft.com/office/drawing/2014/main" id="{C14871F2-3520-3456-5EE5-2F1FBD888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673" y="4152515"/>
            <a:ext cx="5875767" cy="2596627"/>
          </a:xfrm>
          <a:prstGeom prst="rect">
            <a:avLst/>
          </a:prstGeom>
        </p:spPr>
      </p:pic>
      <p:sp>
        <p:nvSpPr>
          <p:cNvPr id="2" name="Slide Number Placeholder 1">
            <a:extLst>
              <a:ext uri="{FF2B5EF4-FFF2-40B4-BE49-F238E27FC236}">
                <a16:creationId xmlns:a16="http://schemas.microsoft.com/office/drawing/2014/main" id="{132A9140-7D90-CDBE-A69A-2127DC7FAA69}"/>
              </a:ext>
            </a:extLst>
          </p:cNvPr>
          <p:cNvSpPr>
            <a:spLocks noGrp="1"/>
          </p:cNvSpPr>
          <p:nvPr>
            <p:ph type="sldNum" sz="quarter" idx="12"/>
          </p:nvPr>
        </p:nvSpPr>
        <p:spPr/>
        <p:txBody>
          <a:bodyPr/>
          <a:lstStyle/>
          <a:p>
            <a:fld id="{A89FF1E2-3BA7-475C-A9AD-AEEAF9FE4269}" type="slidenum">
              <a:rPr lang="en-US" smtClean="0"/>
              <a:t>110</a:t>
            </a:fld>
            <a:endParaRPr lang="en-US"/>
          </a:p>
        </p:txBody>
      </p:sp>
    </p:spTree>
    <p:extLst>
      <p:ext uri="{BB962C8B-B14F-4D97-AF65-F5344CB8AC3E}">
        <p14:creationId xmlns:p14="http://schemas.microsoft.com/office/powerpoint/2010/main" val="32077711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45E6D9-0173-2B1E-6E09-A266CA2E039A}"/>
              </a:ext>
            </a:extLst>
          </p:cNvPr>
          <p:cNvSpPr>
            <a:spLocks noGrp="1"/>
          </p:cNvSpPr>
          <p:nvPr>
            <p:ph type="body" sz="quarter" idx="13"/>
          </p:nvPr>
        </p:nvSpPr>
        <p:spPr>
          <a:xfrm>
            <a:off x="479423" y="128386"/>
            <a:ext cx="10494517" cy="810888"/>
          </a:xfrm>
        </p:spPr>
        <p:txBody>
          <a:bodyPr/>
          <a:lstStyle/>
          <a:p>
            <a:r>
              <a:rPr lang="en-US" dirty="0" err="1"/>
              <a:t>Tallinna</a:t>
            </a:r>
            <a:r>
              <a:rPr lang="en-US" dirty="0"/>
              <a:t> </a:t>
            </a:r>
            <a:r>
              <a:rPr lang="en-US" dirty="0" err="1"/>
              <a:t>liiklus</a:t>
            </a:r>
            <a:r>
              <a:rPr lang="en-US" dirty="0"/>
              <a:t> </a:t>
            </a:r>
            <a:r>
              <a:rPr lang="en-US" sz="1200" dirty="0"/>
              <a:t>-</a:t>
            </a:r>
            <a:r>
              <a:rPr lang="en-US" sz="1050" dirty="0"/>
              <a:t> </a:t>
            </a:r>
            <a:r>
              <a:rPr lang="en-US" sz="1050" dirty="0">
                <a:hlinkClick r:id="rId2"/>
              </a:rPr>
              <a:t>https://www.tallinn.ee/et/tallinna-tanavate-liiklussagedused</a:t>
            </a:r>
            <a:r>
              <a:rPr lang="en-US" sz="1050" dirty="0"/>
              <a:t> </a:t>
            </a:r>
            <a:endParaRPr lang="en-US" sz="1200" dirty="0"/>
          </a:p>
        </p:txBody>
      </p:sp>
      <p:sp>
        <p:nvSpPr>
          <p:cNvPr id="3" name="Text Placeholder 2">
            <a:extLst>
              <a:ext uri="{FF2B5EF4-FFF2-40B4-BE49-F238E27FC236}">
                <a16:creationId xmlns:a16="http://schemas.microsoft.com/office/drawing/2014/main" id="{98A28F6C-DF17-3F16-D3C5-075B182E5A49}"/>
              </a:ext>
            </a:extLst>
          </p:cNvPr>
          <p:cNvSpPr>
            <a:spLocks noGrp="1"/>
          </p:cNvSpPr>
          <p:nvPr>
            <p:ph type="body" sz="quarter" idx="14"/>
          </p:nvPr>
        </p:nvSpPr>
        <p:spPr>
          <a:xfrm>
            <a:off x="5219368" y="776453"/>
            <a:ext cx="3330612" cy="4140200"/>
          </a:xfrm>
        </p:spPr>
        <p:txBody>
          <a:bodyPr/>
          <a:lstStyle/>
          <a:p>
            <a:r>
              <a:rPr lang="en-US" dirty="0" err="1"/>
              <a:t>Hipodroomi</a:t>
            </a:r>
            <a:endParaRPr lang="en-US" dirty="0"/>
          </a:p>
          <a:p>
            <a:r>
              <a:rPr lang="en-US" dirty="0" err="1"/>
              <a:t>Sõle</a:t>
            </a:r>
            <a:r>
              <a:rPr lang="en-US" dirty="0"/>
              <a:t>/Paldiski</a:t>
            </a:r>
          </a:p>
          <a:p>
            <a:r>
              <a:rPr lang="en-US" dirty="0" err="1"/>
              <a:t>Liivalaia</a:t>
            </a:r>
            <a:r>
              <a:rPr lang="en-US" dirty="0"/>
              <a:t>/</a:t>
            </a:r>
            <a:r>
              <a:rPr lang="en-US" dirty="0" err="1"/>
              <a:t>Pärnu</a:t>
            </a:r>
            <a:r>
              <a:rPr lang="en-US" dirty="0"/>
              <a:t> </a:t>
            </a:r>
            <a:r>
              <a:rPr lang="en-US" dirty="0" err="1"/>
              <a:t>mnt</a:t>
            </a:r>
            <a:endParaRPr lang="en-US" dirty="0"/>
          </a:p>
          <a:p>
            <a:r>
              <a:rPr lang="en-US" dirty="0"/>
              <a:t>Luise/Endla/</a:t>
            </a:r>
            <a:r>
              <a:rPr lang="en-US" dirty="0" err="1"/>
              <a:t>Ameerika</a:t>
            </a:r>
            <a:endParaRPr lang="en-US" dirty="0"/>
          </a:p>
          <a:p>
            <a:r>
              <a:rPr lang="en-US" dirty="0"/>
              <a:t>Endla/</a:t>
            </a:r>
            <a:r>
              <a:rPr lang="en-US" dirty="0" err="1"/>
              <a:t>Tehnika</a:t>
            </a:r>
            <a:endParaRPr lang="en-US" dirty="0"/>
          </a:p>
          <a:p>
            <a:r>
              <a:rPr lang="en-US" dirty="0" err="1"/>
              <a:t>Taksopark</a:t>
            </a:r>
            <a:endParaRPr lang="en-US" dirty="0"/>
          </a:p>
          <a:p>
            <a:r>
              <a:rPr lang="en-US" dirty="0" err="1"/>
              <a:t>Sõpruse</a:t>
            </a:r>
            <a:r>
              <a:rPr lang="en-US" dirty="0"/>
              <a:t>/Tammsaare</a:t>
            </a:r>
          </a:p>
          <a:p>
            <a:r>
              <a:rPr lang="en-US" dirty="0"/>
              <a:t>TTÜ ring</a:t>
            </a:r>
          </a:p>
          <a:p>
            <a:r>
              <a:rPr lang="en-US" dirty="0"/>
              <a:t>Nõmme </a:t>
            </a:r>
            <a:r>
              <a:rPr lang="en-US" dirty="0" err="1"/>
              <a:t>keskus</a:t>
            </a:r>
            <a:endParaRPr lang="en-US" dirty="0"/>
          </a:p>
          <a:p>
            <a:endParaRPr lang="en-US" dirty="0"/>
          </a:p>
        </p:txBody>
      </p:sp>
      <p:pic>
        <p:nvPicPr>
          <p:cNvPr id="5" name="Picture 4">
            <a:extLst>
              <a:ext uri="{FF2B5EF4-FFF2-40B4-BE49-F238E27FC236}">
                <a16:creationId xmlns:a16="http://schemas.microsoft.com/office/drawing/2014/main" id="{A9669DC6-2D0C-B1B6-404C-3BB7951433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0856" y="458433"/>
            <a:ext cx="3668481" cy="1806140"/>
          </a:xfrm>
          <a:prstGeom prst="rect">
            <a:avLst/>
          </a:prstGeom>
        </p:spPr>
      </p:pic>
      <p:pic>
        <p:nvPicPr>
          <p:cNvPr id="7" name="Picture 6">
            <a:extLst>
              <a:ext uri="{FF2B5EF4-FFF2-40B4-BE49-F238E27FC236}">
                <a16:creationId xmlns:a16="http://schemas.microsoft.com/office/drawing/2014/main" id="{A5016235-2205-A5C0-FF0C-9A603436A9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8848" y="4465733"/>
            <a:ext cx="2359632" cy="2371974"/>
          </a:xfrm>
          <a:prstGeom prst="rect">
            <a:avLst/>
          </a:prstGeom>
        </p:spPr>
      </p:pic>
      <p:pic>
        <p:nvPicPr>
          <p:cNvPr id="9" name="Picture 8">
            <a:extLst>
              <a:ext uri="{FF2B5EF4-FFF2-40B4-BE49-F238E27FC236}">
                <a16:creationId xmlns:a16="http://schemas.microsoft.com/office/drawing/2014/main" id="{C8CA9FC9-3B4F-6700-2DCE-85E37346DB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5311" y="4610540"/>
            <a:ext cx="2282389" cy="2199945"/>
          </a:xfrm>
          <a:prstGeom prst="rect">
            <a:avLst/>
          </a:prstGeom>
        </p:spPr>
      </p:pic>
      <p:pic>
        <p:nvPicPr>
          <p:cNvPr id="11" name="Picture 10">
            <a:extLst>
              <a:ext uri="{FF2B5EF4-FFF2-40B4-BE49-F238E27FC236}">
                <a16:creationId xmlns:a16="http://schemas.microsoft.com/office/drawing/2014/main" id="{DDF216A1-96A9-6ECA-B02C-F50C69F479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662" y="2717800"/>
            <a:ext cx="2056891" cy="4140200"/>
          </a:xfrm>
          <a:prstGeom prst="rect">
            <a:avLst/>
          </a:prstGeom>
        </p:spPr>
      </p:pic>
      <p:pic>
        <p:nvPicPr>
          <p:cNvPr id="13" name="Picture 12">
            <a:extLst>
              <a:ext uri="{FF2B5EF4-FFF2-40B4-BE49-F238E27FC236}">
                <a16:creationId xmlns:a16="http://schemas.microsoft.com/office/drawing/2014/main" id="{CC5EBABB-CA24-8BFB-E316-A077D3ADD2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43458" y="4609782"/>
            <a:ext cx="2359632" cy="2200704"/>
          </a:xfrm>
          <a:prstGeom prst="rect">
            <a:avLst/>
          </a:prstGeom>
        </p:spPr>
      </p:pic>
      <p:pic>
        <p:nvPicPr>
          <p:cNvPr id="15" name="Picture 14">
            <a:extLst>
              <a:ext uri="{FF2B5EF4-FFF2-40B4-BE49-F238E27FC236}">
                <a16:creationId xmlns:a16="http://schemas.microsoft.com/office/drawing/2014/main" id="{B1F55E87-0602-5AFB-E3FA-BC487C52F2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90856" y="2287124"/>
            <a:ext cx="3592260" cy="2156058"/>
          </a:xfrm>
          <a:prstGeom prst="rect">
            <a:avLst/>
          </a:prstGeom>
        </p:spPr>
      </p:pic>
      <p:pic>
        <p:nvPicPr>
          <p:cNvPr id="17" name="Picture 16">
            <a:extLst>
              <a:ext uri="{FF2B5EF4-FFF2-40B4-BE49-F238E27FC236}">
                <a16:creationId xmlns:a16="http://schemas.microsoft.com/office/drawing/2014/main" id="{54024827-DAF9-C1AA-D25C-1AB362334A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06890" y="4822371"/>
            <a:ext cx="2811386" cy="2024366"/>
          </a:xfrm>
          <a:prstGeom prst="rect">
            <a:avLst/>
          </a:prstGeom>
        </p:spPr>
      </p:pic>
      <p:pic>
        <p:nvPicPr>
          <p:cNvPr id="19" name="Picture 18">
            <a:extLst>
              <a:ext uri="{FF2B5EF4-FFF2-40B4-BE49-F238E27FC236}">
                <a16:creationId xmlns:a16="http://schemas.microsoft.com/office/drawing/2014/main" id="{0A54D97F-62D3-EDD1-53BF-D378CB6F2F5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65823" y="621953"/>
            <a:ext cx="2354722" cy="2743200"/>
          </a:xfrm>
          <a:prstGeom prst="rect">
            <a:avLst/>
          </a:prstGeom>
        </p:spPr>
      </p:pic>
      <p:pic>
        <p:nvPicPr>
          <p:cNvPr id="21" name="Picture 20">
            <a:extLst>
              <a:ext uri="{FF2B5EF4-FFF2-40B4-BE49-F238E27FC236}">
                <a16:creationId xmlns:a16="http://schemas.microsoft.com/office/drawing/2014/main" id="{7CF5671F-F3B2-7CCD-3EF2-794CFC166FE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608" y="621953"/>
            <a:ext cx="2624392" cy="1885222"/>
          </a:xfrm>
          <a:prstGeom prst="rect">
            <a:avLst/>
          </a:prstGeom>
        </p:spPr>
      </p:pic>
      <p:sp>
        <p:nvSpPr>
          <p:cNvPr id="22" name="TextBox 21">
            <a:extLst>
              <a:ext uri="{FF2B5EF4-FFF2-40B4-BE49-F238E27FC236}">
                <a16:creationId xmlns:a16="http://schemas.microsoft.com/office/drawing/2014/main" id="{64533267-4499-23B6-CE5E-B9065177EBB1}"/>
              </a:ext>
            </a:extLst>
          </p:cNvPr>
          <p:cNvSpPr txBox="1"/>
          <p:nvPr/>
        </p:nvSpPr>
        <p:spPr>
          <a:xfrm>
            <a:off x="2345871" y="3728357"/>
            <a:ext cx="2873928" cy="646331"/>
          </a:xfrm>
          <a:prstGeom prst="rect">
            <a:avLst/>
          </a:prstGeom>
          <a:noFill/>
        </p:spPr>
        <p:txBody>
          <a:bodyPr wrap="none" rtlCol="0">
            <a:spAutoFit/>
          </a:bodyPr>
          <a:lstStyle/>
          <a:p>
            <a:r>
              <a:rPr lang="en-US" dirty="0" err="1"/>
              <a:t>Liiklus</a:t>
            </a:r>
            <a:r>
              <a:rPr lang="en-US" dirty="0"/>
              <a:t> 2016 ÕTT a/h</a:t>
            </a:r>
          </a:p>
          <a:p>
            <a:r>
              <a:rPr lang="en-US" dirty="0" err="1"/>
              <a:t>Prognoosid</a:t>
            </a:r>
            <a:r>
              <a:rPr lang="en-US" dirty="0"/>
              <a:t> </a:t>
            </a:r>
            <a:r>
              <a:rPr lang="en-US" dirty="0" err="1"/>
              <a:t>kuni</a:t>
            </a:r>
            <a:r>
              <a:rPr lang="en-US" dirty="0"/>
              <a:t> 2030 </a:t>
            </a:r>
            <a:r>
              <a:rPr lang="en-US" dirty="0" err="1"/>
              <a:t>gece</a:t>
            </a:r>
            <a:r>
              <a:rPr lang="en-US" dirty="0"/>
              <a:t>…</a:t>
            </a:r>
          </a:p>
        </p:txBody>
      </p:sp>
    </p:spTree>
    <p:extLst>
      <p:ext uri="{BB962C8B-B14F-4D97-AF65-F5344CB8AC3E}">
        <p14:creationId xmlns:p14="http://schemas.microsoft.com/office/powerpoint/2010/main" val="36391230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5E78F7-73A4-9C72-C31B-1D42DB8A36AC}"/>
              </a:ext>
            </a:extLst>
          </p:cNvPr>
          <p:cNvSpPr>
            <a:spLocks noGrp="1"/>
          </p:cNvSpPr>
          <p:nvPr>
            <p:ph type="body" sz="quarter" idx="13"/>
          </p:nvPr>
        </p:nvSpPr>
        <p:spPr/>
        <p:txBody>
          <a:bodyPr/>
          <a:lstStyle/>
          <a:p>
            <a:r>
              <a:rPr lang="en-US" dirty="0"/>
              <a:t>MNT </a:t>
            </a:r>
            <a:r>
              <a:rPr lang="en-US" dirty="0" err="1"/>
              <a:t>ristlõige</a:t>
            </a:r>
            <a:endParaRPr lang="en-US" dirty="0"/>
          </a:p>
        </p:txBody>
      </p:sp>
      <p:sp>
        <p:nvSpPr>
          <p:cNvPr id="3" name="Text Placeholder 2">
            <a:extLst>
              <a:ext uri="{FF2B5EF4-FFF2-40B4-BE49-F238E27FC236}">
                <a16:creationId xmlns:a16="http://schemas.microsoft.com/office/drawing/2014/main" id="{EBCFB1C5-92D6-1157-8BBD-4C26C4FC53A2}"/>
              </a:ext>
            </a:extLst>
          </p:cNvPr>
          <p:cNvSpPr>
            <a:spLocks noGrp="1"/>
          </p:cNvSpPr>
          <p:nvPr>
            <p:ph type="body" sz="quarter" idx="14"/>
          </p:nvPr>
        </p:nvSpPr>
        <p:spPr/>
        <p:txBody>
          <a:bodyPr/>
          <a:lstStyle/>
          <a:p>
            <a:endParaRPr lang="en-US"/>
          </a:p>
        </p:txBody>
      </p:sp>
      <p:pic>
        <p:nvPicPr>
          <p:cNvPr id="9" name="Picture 8">
            <a:extLst>
              <a:ext uri="{FF2B5EF4-FFF2-40B4-BE49-F238E27FC236}">
                <a16:creationId xmlns:a16="http://schemas.microsoft.com/office/drawing/2014/main" id="{C4568DA8-DCE1-06BF-5B3E-BF8843BF6E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2775" y="0"/>
            <a:ext cx="4679622" cy="6858000"/>
          </a:xfrm>
          <a:prstGeom prst="rect">
            <a:avLst/>
          </a:prstGeom>
        </p:spPr>
      </p:pic>
      <p:pic>
        <p:nvPicPr>
          <p:cNvPr id="11" name="Picture 10">
            <a:extLst>
              <a:ext uri="{FF2B5EF4-FFF2-40B4-BE49-F238E27FC236}">
                <a16:creationId xmlns:a16="http://schemas.microsoft.com/office/drawing/2014/main" id="{782E96FE-7D4B-0813-2B02-2CD75DC7F9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3601" y="0"/>
            <a:ext cx="4019174" cy="4512129"/>
          </a:xfrm>
          <a:prstGeom prst="rect">
            <a:avLst/>
          </a:prstGeom>
        </p:spPr>
      </p:pic>
      <p:pic>
        <p:nvPicPr>
          <p:cNvPr id="13" name="Picture 12">
            <a:extLst>
              <a:ext uri="{FF2B5EF4-FFF2-40B4-BE49-F238E27FC236}">
                <a16:creationId xmlns:a16="http://schemas.microsoft.com/office/drawing/2014/main" id="{F91C6B6E-E14D-FF63-DBF3-14D2E4B004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03" y="4610100"/>
            <a:ext cx="3612719" cy="2224261"/>
          </a:xfrm>
          <a:prstGeom prst="rect">
            <a:avLst/>
          </a:prstGeom>
        </p:spPr>
      </p:pic>
      <p:pic>
        <p:nvPicPr>
          <p:cNvPr id="15" name="Picture 14">
            <a:extLst>
              <a:ext uri="{FF2B5EF4-FFF2-40B4-BE49-F238E27FC236}">
                <a16:creationId xmlns:a16="http://schemas.microsoft.com/office/drawing/2014/main" id="{0603EFB3-5AB1-99BC-CA71-FAF4B98181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121" y="4780742"/>
            <a:ext cx="3707931" cy="1518521"/>
          </a:xfrm>
          <a:prstGeom prst="rect">
            <a:avLst/>
          </a:prstGeom>
        </p:spPr>
      </p:pic>
      <p:pic>
        <p:nvPicPr>
          <p:cNvPr id="17" name="Picture 16">
            <a:extLst>
              <a:ext uri="{FF2B5EF4-FFF2-40B4-BE49-F238E27FC236}">
                <a16:creationId xmlns:a16="http://schemas.microsoft.com/office/drawing/2014/main" id="{B06A3869-13F5-EC9C-1D6C-6AD8A544CB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03" y="3546009"/>
            <a:ext cx="3330411" cy="983389"/>
          </a:xfrm>
          <a:prstGeom prst="rect">
            <a:avLst/>
          </a:prstGeom>
        </p:spPr>
      </p:pic>
      <p:pic>
        <p:nvPicPr>
          <p:cNvPr id="19" name="Picture 18">
            <a:extLst>
              <a:ext uri="{FF2B5EF4-FFF2-40B4-BE49-F238E27FC236}">
                <a16:creationId xmlns:a16="http://schemas.microsoft.com/office/drawing/2014/main" id="{D07BD899-A639-5482-71DD-70AF80612A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608" y="1423927"/>
            <a:ext cx="3204400" cy="1056697"/>
          </a:xfrm>
          <a:prstGeom prst="rect">
            <a:avLst/>
          </a:prstGeom>
        </p:spPr>
      </p:pic>
    </p:spTree>
    <p:extLst>
      <p:ext uri="{BB962C8B-B14F-4D97-AF65-F5344CB8AC3E}">
        <p14:creationId xmlns:p14="http://schemas.microsoft.com/office/powerpoint/2010/main" val="26624591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A02366-C2BE-6965-718D-3E6FC27F5471}"/>
              </a:ext>
            </a:extLst>
          </p:cNvPr>
          <p:cNvSpPr>
            <a:spLocks noGrp="1"/>
          </p:cNvSpPr>
          <p:nvPr>
            <p:ph type="body" sz="quarter" idx="13"/>
          </p:nvPr>
        </p:nvSpPr>
        <p:spPr/>
        <p:txBody>
          <a:bodyPr/>
          <a:lstStyle/>
          <a:p>
            <a:r>
              <a:rPr lang="en-US" dirty="0" err="1"/>
              <a:t>Soome</a:t>
            </a:r>
            <a:r>
              <a:rPr lang="en-US" dirty="0"/>
              <a:t> </a:t>
            </a:r>
            <a:r>
              <a:rPr lang="en-US" dirty="0" err="1"/>
              <a:t>maanteed</a:t>
            </a:r>
            <a:r>
              <a:rPr lang="en-US" dirty="0"/>
              <a:t> - </a:t>
            </a:r>
            <a:r>
              <a:rPr lang="en-US" dirty="0" err="1"/>
              <a:t>ristlõige</a:t>
            </a:r>
            <a:endParaRPr lang="en-US" dirty="0"/>
          </a:p>
        </p:txBody>
      </p:sp>
      <p:pic>
        <p:nvPicPr>
          <p:cNvPr id="5" name="Picture 4">
            <a:extLst>
              <a:ext uri="{FF2B5EF4-FFF2-40B4-BE49-F238E27FC236}">
                <a16:creationId xmlns:a16="http://schemas.microsoft.com/office/drawing/2014/main" id="{B8A3C7FF-FE6D-36C9-A026-BAF78D676F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54" y="878493"/>
            <a:ext cx="4967485" cy="5903308"/>
          </a:xfrm>
          <a:prstGeom prst="rect">
            <a:avLst/>
          </a:prstGeom>
        </p:spPr>
      </p:pic>
      <p:pic>
        <p:nvPicPr>
          <p:cNvPr id="7" name="Picture 6">
            <a:extLst>
              <a:ext uri="{FF2B5EF4-FFF2-40B4-BE49-F238E27FC236}">
                <a16:creationId xmlns:a16="http://schemas.microsoft.com/office/drawing/2014/main" id="{3F20EFB6-3C39-F001-29C0-1F49445418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4966" y="4677833"/>
            <a:ext cx="4190175" cy="2180167"/>
          </a:xfrm>
          <a:prstGeom prst="rect">
            <a:avLst/>
          </a:prstGeom>
        </p:spPr>
      </p:pic>
      <p:pic>
        <p:nvPicPr>
          <p:cNvPr id="9" name="Picture 8">
            <a:extLst>
              <a:ext uri="{FF2B5EF4-FFF2-40B4-BE49-F238E27FC236}">
                <a16:creationId xmlns:a16="http://schemas.microsoft.com/office/drawing/2014/main" id="{A3609A65-D1B2-533E-EF22-6ECD405CF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4239" y="0"/>
            <a:ext cx="2653789" cy="6858000"/>
          </a:xfrm>
          <a:prstGeom prst="rect">
            <a:avLst/>
          </a:prstGeom>
        </p:spPr>
      </p:pic>
      <p:pic>
        <p:nvPicPr>
          <p:cNvPr id="11" name="Picture 10">
            <a:extLst>
              <a:ext uri="{FF2B5EF4-FFF2-40B4-BE49-F238E27FC236}">
                <a16:creationId xmlns:a16="http://schemas.microsoft.com/office/drawing/2014/main" id="{7F80B841-E6F4-B316-536C-A784E1326C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8160" y="1321072"/>
            <a:ext cx="5198578" cy="2509075"/>
          </a:xfrm>
          <a:prstGeom prst="rect">
            <a:avLst/>
          </a:prstGeom>
        </p:spPr>
      </p:pic>
    </p:spTree>
    <p:extLst>
      <p:ext uri="{BB962C8B-B14F-4D97-AF65-F5344CB8AC3E}">
        <p14:creationId xmlns:p14="http://schemas.microsoft.com/office/powerpoint/2010/main" val="25753311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7FF68-E665-5A88-3F6B-45E3FC16DA85}"/>
              </a:ext>
            </a:extLst>
          </p:cNvPr>
          <p:cNvSpPr>
            <a:spLocks noGrp="1"/>
          </p:cNvSpPr>
          <p:nvPr>
            <p:ph type="body" sz="quarter" idx="13"/>
          </p:nvPr>
        </p:nvSpPr>
        <p:spPr/>
        <p:txBody>
          <a:bodyPr/>
          <a:lstStyle/>
          <a:p>
            <a:r>
              <a:rPr lang="en-US" dirty="0" err="1"/>
              <a:t>Vaba</a:t>
            </a:r>
            <a:r>
              <a:rPr lang="en-US" dirty="0"/>
              <a:t> </a:t>
            </a:r>
            <a:r>
              <a:rPr lang="en-US" dirty="0" err="1"/>
              <a:t>ruumi</a:t>
            </a:r>
            <a:r>
              <a:rPr lang="en-US" dirty="0"/>
              <a:t> </a:t>
            </a:r>
            <a:r>
              <a:rPr lang="en-US" dirty="0" err="1"/>
              <a:t>arvestus</a:t>
            </a:r>
            <a:r>
              <a:rPr lang="en-US" dirty="0"/>
              <a:t> </a:t>
            </a:r>
            <a:r>
              <a:rPr lang="en-US" dirty="0" err="1"/>
              <a:t>ristlõikes</a:t>
            </a:r>
            <a:r>
              <a:rPr lang="en-US" dirty="0"/>
              <a:t> (</a:t>
            </a:r>
            <a:r>
              <a:rPr lang="en-US" dirty="0" err="1"/>
              <a:t>Soome</a:t>
            </a:r>
            <a:r>
              <a:rPr lang="en-US" dirty="0"/>
              <a:t> 2021 </a:t>
            </a:r>
            <a:r>
              <a:rPr lang="en-US" dirty="0" err="1"/>
              <a:t>juhis</a:t>
            </a:r>
            <a:r>
              <a:rPr lang="en-US" dirty="0"/>
              <a:t>)</a:t>
            </a:r>
          </a:p>
        </p:txBody>
      </p:sp>
      <p:sp>
        <p:nvSpPr>
          <p:cNvPr id="3" name="Text Placeholder 2">
            <a:extLst>
              <a:ext uri="{FF2B5EF4-FFF2-40B4-BE49-F238E27FC236}">
                <a16:creationId xmlns:a16="http://schemas.microsoft.com/office/drawing/2014/main" id="{085309CD-1131-7722-7BC9-A29788A92699}"/>
              </a:ext>
            </a:extLst>
          </p:cNvPr>
          <p:cNvSpPr>
            <a:spLocks noGrp="1"/>
          </p:cNvSpPr>
          <p:nvPr>
            <p:ph type="body" sz="quarter" idx="14"/>
          </p:nvPr>
        </p:nvSpPr>
        <p:spPr>
          <a:xfrm>
            <a:off x="479424" y="1069976"/>
            <a:ext cx="8802242" cy="4140200"/>
          </a:xfrm>
        </p:spPr>
        <p:txBody>
          <a:bodyPr/>
          <a:lstStyle/>
          <a:p>
            <a:r>
              <a:rPr lang="en-US" dirty="0"/>
              <a:t>A – </a:t>
            </a:r>
            <a:r>
              <a:rPr lang="en-US" dirty="0" err="1"/>
              <a:t>projektkiirusel</a:t>
            </a:r>
            <a:r>
              <a:rPr lang="en-US" dirty="0"/>
              <a:t> </a:t>
            </a:r>
            <a:r>
              <a:rPr lang="en-US" dirty="0" err="1"/>
              <a:t>vaba</a:t>
            </a:r>
            <a:r>
              <a:rPr lang="en-US" dirty="0"/>
              <a:t> </a:t>
            </a:r>
            <a:r>
              <a:rPr lang="en-US" dirty="0" err="1"/>
              <a:t>voog</a:t>
            </a:r>
            <a:endParaRPr lang="en-US" dirty="0"/>
          </a:p>
          <a:p>
            <a:r>
              <a:rPr lang="en-US" dirty="0"/>
              <a:t>B – </a:t>
            </a:r>
            <a:r>
              <a:rPr lang="en-US" dirty="0" err="1"/>
              <a:t>projektkiirusel</a:t>
            </a:r>
            <a:r>
              <a:rPr lang="en-US" dirty="0"/>
              <a:t> </a:t>
            </a:r>
            <a:r>
              <a:rPr lang="en-US" dirty="0" err="1"/>
              <a:t>tihe</a:t>
            </a:r>
            <a:r>
              <a:rPr lang="en-US" dirty="0"/>
              <a:t> </a:t>
            </a:r>
            <a:r>
              <a:rPr lang="en-US" dirty="0" err="1"/>
              <a:t>liiklus</a:t>
            </a:r>
            <a:endParaRPr lang="en-US" dirty="0"/>
          </a:p>
          <a:p>
            <a:r>
              <a:rPr lang="en-US" dirty="0"/>
              <a:t>C – </a:t>
            </a:r>
            <a:r>
              <a:rPr lang="en-US" dirty="0" err="1"/>
              <a:t>ummikus</a:t>
            </a:r>
            <a:r>
              <a:rPr lang="en-US" dirty="0"/>
              <a:t> (10-20 km/h)</a:t>
            </a:r>
          </a:p>
        </p:txBody>
      </p:sp>
      <p:pic>
        <p:nvPicPr>
          <p:cNvPr id="5" name="Picture 4">
            <a:extLst>
              <a:ext uri="{FF2B5EF4-FFF2-40B4-BE49-F238E27FC236}">
                <a16:creationId xmlns:a16="http://schemas.microsoft.com/office/drawing/2014/main" id="{50ACBA2A-65EB-05C8-08D9-FDF6CC8E850E}"/>
              </a:ext>
            </a:extLst>
          </p:cNvPr>
          <p:cNvPicPr>
            <a:picLocks noChangeAspect="1"/>
          </p:cNvPicPr>
          <p:nvPr/>
        </p:nvPicPr>
        <p:blipFill>
          <a:blip r:embed="rId2"/>
          <a:stretch>
            <a:fillRect/>
          </a:stretch>
        </p:blipFill>
        <p:spPr>
          <a:xfrm>
            <a:off x="5156794" y="1118186"/>
            <a:ext cx="6992872" cy="5739814"/>
          </a:xfrm>
          <a:prstGeom prst="rect">
            <a:avLst/>
          </a:prstGeom>
        </p:spPr>
      </p:pic>
      <p:pic>
        <p:nvPicPr>
          <p:cNvPr id="7" name="Picture 6">
            <a:extLst>
              <a:ext uri="{FF2B5EF4-FFF2-40B4-BE49-F238E27FC236}">
                <a16:creationId xmlns:a16="http://schemas.microsoft.com/office/drawing/2014/main" id="{1A979DA4-E135-7E9D-634D-47FDBFE15BC1}"/>
              </a:ext>
            </a:extLst>
          </p:cNvPr>
          <p:cNvPicPr>
            <a:picLocks noChangeAspect="1"/>
          </p:cNvPicPr>
          <p:nvPr/>
        </p:nvPicPr>
        <p:blipFill>
          <a:blip r:embed="rId3"/>
          <a:stretch>
            <a:fillRect/>
          </a:stretch>
        </p:blipFill>
        <p:spPr>
          <a:xfrm>
            <a:off x="42334" y="2518832"/>
            <a:ext cx="5049568" cy="4269761"/>
          </a:xfrm>
          <a:prstGeom prst="rect">
            <a:avLst/>
          </a:prstGeom>
        </p:spPr>
      </p:pic>
    </p:spTree>
    <p:extLst>
      <p:ext uri="{BB962C8B-B14F-4D97-AF65-F5344CB8AC3E}">
        <p14:creationId xmlns:p14="http://schemas.microsoft.com/office/powerpoint/2010/main" val="8384108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DDE658-E12D-9D23-3F28-96AD91E00886}"/>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B9540CA4-1B38-3786-7662-2DF7FCE69273}"/>
              </a:ext>
            </a:extLst>
          </p:cNvPr>
          <p:cNvSpPr>
            <a:spLocks noGrp="1"/>
          </p:cNvSpPr>
          <p:nvPr>
            <p:ph type="body" sz="quarter" idx="14"/>
          </p:nvPr>
        </p:nvSpPr>
        <p:spPr>
          <a:xfrm>
            <a:off x="2171699" y="1628776"/>
            <a:ext cx="9097433" cy="4140200"/>
          </a:xfrm>
        </p:spPr>
        <p:txBody>
          <a:bodyPr/>
          <a:lstStyle/>
          <a:p>
            <a:r>
              <a:rPr lang="en-US" dirty="0" err="1"/>
              <a:t>Soome</a:t>
            </a:r>
            <a:r>
              <a:rPr lang="en-US" dirty="0"/>
              <a:t> </a:t>
            </a:r>
            <a:r>
              <a:rPr lang="en-US" dirty="0" err="1"/>
              <a:t>reeglites</a:t>
            </a:r>
            <a:r>
              <a:rPr lang="en-US" dirty="0"/>
              <a:t> – </a:t>
            </a:r>
            <a:r>
              <a:rPr lang="en-US" dirty="0" err="1"/>
              <a:t>sõiduraja</a:t>
            </a:r>
            <a:r>
              <a:rPr lang="en-US" dirty="0"/>
              <a:t> </a:t>
            </a:r>
            <a:r>
              <a:rPr lang="en-US" dirty="0" err="1"/>
              <a:t>laius</a:t>
            </a:r>
            <a:r>
              <a:rPr lang="en-US" dirty="0"/>
              <a:t> 3,75 </a:t>
            </a:r>
            <a:r>
              <a:rPr lang="en-US" dirty="0" err="1"/>
              <a:t>võimaldab</a:t>
            </a:r>
            <a:r>
              <a:rPr lang="en-US" dirty="0"/>
              <a:t> 120 km/h, </a:t>
            </a:r>
            <a:r>
              <a:rPr lang="en-US" dirty="0" err="1"/>
              <a:t>kui</a:t>
            </a:r>
            <a:r>
              <a:rPr lang="en-US" dirty="0"/>
              <a:t> rada on 3,5 </a:t>
            </a:r>
            <a:r>
              <a:rPr lang="en-US" dirty="0" err="1"/>
              <a:t>siis</a:t>
            </a:r>
            <a:r>
              <a:rPr lang="en-US" dirty="0"/>
              <a:t> max 100 km/h</a:t>
            </a:r>
          </a:p>
          <a:p>
            <a:r>
              <a:rPr lang="en-US" dirty="0" err="1"/>
              <a:t>Dimensioneerimise</a:t>
            </a:r>
            <a:r>
              <a:rPr lang="en-US" dirty="0"/>
              <a:t> alus on AKÖL+20, </a:t>
            </a:r>
            <a:r>
              <a:rPr lang="en-US" dirty="0" err="1"/>
              <a:t>kuid</a:t>
            </a:r>
            <a:r>
              <a:rPr lang="en-US" dirty="0"/>
              <a:t> </a:t>
            </a:r>
            <a:r>
              <a:rPr lang="en-US" dirty="0" err="1"/>
              <a:t>maapiirkonnas</a:t>
            </a:r>
            <a:r>
              <a:rPr lang="en-US" dirty="0"/>
              <a:t> </a:t>
            </a:r>
            <a:r>
              <a:rPr lang="en-US" dirty="0" err="1"/>
              <a:t>reeglina</a:t>
            </a:r>
            <a:r>
              <a:rPr lang="en-US" dirty="0"/>
              <a:t> </a:t>
            </a:r>
            <a:r>
              <a:rPr lang="en-US" dirty="0" err="1"/>
              <a:t>aasta</a:t>
            </a:r>
            <a:r>
              <a:rPr lang="en-US" dirty="0"/>
              <a:t> 100-nda </a:t>
            </a:r>
            <a:r>
              <a:rPr lang="en-US" dirty="0" err="1"/>
              <a:t>tipptunni</a:t>
            </a:r>
            <a:r>
              <a:rPr lang="en-US" dirty="0"/>
              <a:t> </a:t>
            </a:r>
            <a:r>
              <a:rPr lang="en-US" dirty="0" err="1"/>
              <a:t>liiklus</a:t>
            </a:r>
            <a:r>
              <a:rPr lang="en-US" dirty="0"/>
              <a:t>, </a:t>
            </a:r>
            <a:r>
              <a:rPr lang="en-US" dirty="0" err="1"/>
              <a:t>linnalähialadel</a:t>
            </a:r>
            <a:r>
              <a:rPr lang="en-US" dirty="0"/>
              <a:t> </a:t>
            </a:r>
            <a:r>
              <a:rPr lang="en-US" dirty="0" err="1"/>
              <a:t>aasta</a:t>
            </a:r>
            <a:r>
              <a:rPr lang="en-US" dirty="0"/>
              <a:t> 300-nda </a:t>
            </a:r>
            <a:r>
              <a:rPr lang="en-US" dirty="0" err="1"/>
              <a:t>tipptunni</a:t>
            </a:r>
            <a:r>
              <a:rPr lang="en-US" dirty="0"/>
              <a:t> </a:t>
            </a:r>
            <a:r>
              <a:rPr lang="en-US" dirty="0" err="1"/>
              <a:t>liiklus</a:t>
            </a:r>
            <a:r>
              <a:rPr lang="en-US" dirty="0"/>
              <a:t>.</a:t>
            </a:r>
          </a:p>
          <a:p>
            <a:r>
              <a:rPr lang="en-US" dirty="0"/>
              <a:t>Liiklusala ja </a:t>
            </a:r>
            <a:r>
              <a:rPr lang="en-US" dirty="0" err="1"/>
              <a:t>vaba</a:t>
            </a:r>
            <a:r>
              <a:rPr lang="en-US" dirty="0"/>
              <a:t> </a:t>
            </a:r>
            <a:r>
              <a:rPr lang="en-US" dirty="0" err="1"/>
              <a:t>ruum</a:t>
            </a:r>
            <a:r>
              <a:rPr lang="en-US" dirty="0"/>
              <a:t> – </a:t>
            </a:r>
            <a:r>
              <a:rPr lang="en-US" dirty="0" err="1"/>
              <a:t>liiklusruum</a:t>
            </a:r>
            <a:r>
              <a:rPr lang="en-US" dirty="0"/>
              <a:t> </a:t>
            </a:r>
            <a:r>
              <a:rPr lang="en-US" dirty="0" err="1"/>
              <a:t>ulatub</a:t>
            </a:r>
            <a:r>
              <a:rPr lang="en-US" dirty="0"/>
              <a:t> </a:t>
            </a:r>
            <a:r>
              <a:rPr lang="en-US" dirty="0" err="1"/>
              <a:t>katte</a:t>
            </a:r>
            <a:r>
              <a:rPr lang="en-US" dirty="0"/>
              <a:t> serva VÕI </a:t>
            </a:r>
            <a:r>
              <a:rPr lang="en-US" dirty="0" err="1"/>
              <a:t>äärekivini</a:t>
            </a:r>
            <a:endParaRPr lang="en-US" dirty="0"/>
          </a:p>
          <a:p>
            <a:pPr lvl="1"/>
            <a:r>
              <a:rPr lang="en-US" dirty="0" err="1"/>
              <a:t>Kaugus</a:t>
            </a:r>
            <a:r>
              <a:rPr lang="en-US" dirty="0"/>
              <a:t> </a:t>
            </a:r>
            <a:r>
              <a:rPr lang="en-US" dirty="0" err="1"/>
              <a:t>piirdeni</a:t>
            </a:r>
            <a:r>
              <a:rPr lang="en-US" dirty="0"/>
              <a:t>? </a:t>
            </a:r>
            <a:r>
              <a:rPr lang="en-US" dirty="0" err="1"/>
              <a:t>Sõiduraja</a:t>
            </a:r>
            <a:r>
              <a:rPr lang="en-US" dirty="0"/>
              <a:t> ja </a:t>
            </a:r>
            <a:r>
              <a:rPr lang="en-US" dirty="0" err="1"/>
              <a:t>piirde</a:t>
            </a:r>
            <a:r>
              <a:rPr lang="en-US" dirty="0"/>
              <a:t> </a:t>
            </a:r>
            <a:r>
              <a:rPr lang="en-US" dirty="0" err="1"/>
              <a:t>vahe</a:t>
            </a:r>
            <a:r>
              <a:rPr lang="en-US" dirty="0"/>
              <a:t> PEAB </a:t>
            </a:r>
            <a:r>
              <a:rPr lang="en-US" dirty="0" err="1"/>
              <a:t>olema</a:t>
            </a:r>
            <a:r>
              <a:rPr lang="en-US" dirty="0"/>
              <a:t> </a:t>
            </a:r>
            <a:r>
              <a:rPr lang="en-US" dirty="0" err="1"/>
              <a:t>vähemalt</a:t>
            </a:r>
            <a:r>
              <a:rPr lang="en-US" dirty="0"/>
              <a:t> 50 cm</a:t>
            </a:r>
          </a:p>
          <a:p>
            <a:pPr lvl="1"/>
            <a:r>
              <a:rPr lang="en-US" dirty="0" err="1"/>
              <a:t>Vaba</a:t>
            </a:r>
            <a:r>
              <a:rPr lang="en-US" dirty="0"/>
              <a:t> </a:t>
            </a:r>
            <a:r>
              <a:rPr lang="en-US" dirty="0" err="1"/>
              <a:t>ruum</a:t>
            </a:r>
            <a:r>
              <a:rPr lang="en-US" dirty="0"/>
              <a:t>? Ei </a:t>
            </a:r>
            <a:r>
              <a:rPr lang="en-US" dirty="0" err="1"/>
              <a:t>mingeid</a:t>
            </a:r>
            <a:r>
              <a:rPr lang="en-US" dirty="0"/>
              <a:t> </a:t>
            </a:r>
            <a:r>
              <a:rPr lang="en-US" dirty="0" err="1"/>
              <a:t>märke</a:t>
            </a:r>
            <a:r>
              <a:rPr lang="en-US" dirty="0"/>
              <a:t> </a:t>
            </a:r>
            <a:r>
              <a:rPr lang="en-US" dirty="0" err="1"/>
              <a:t>ega</a:t>
            </a:r>
            <a:r>
              <a:rPr lang="en-US" dirty="0"/>
              <a:t> poste</a:t>
            </a:r>
          </a:p>
        </p:txBody>
      </p:sp>
      <p:pic>
        <p:nvPicPr>
          <p:cNvPr id="5" name="Picture 4">
            <a:extLst>
              <a:ext uri="{FF2B5EF4-FFF2-40B4-BE49-F238E27FC236}">
                <a16:creationId xmlns:a16="http://schemas.microsoft.com/office/drawing/2014/main" id="{B5F235D7-74F7-9B05-D3BA-70B5C0F9A8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401" y="4186767"/>
            <a:ext cx="5135014" cy="2548244"/>
          </a:xfrm>
          <a:prstGeom prst="rect">
            <a:avLst/>
          </a:prstGeom>
        </p:spPr>
      </p:pic>
      <p:pic>
        <p:nvPicPr>
          <p:cNvPr id="7" name="Picture 6">
            <a:extLst>
              <a:ext uri="{FF2B5EF4-FFF2-40B4-BE49-F238E27FC236}">
                <a16:creationId xmlns:a16="http://schemas.microsoft.com/office/drawing/2014/main" id="{50299944-BD73-9006-E8BF-17B63EACAAC9}"/>
              </a:ext>
            </a:extLst>
          </p:cNvPr>
          <p:cNvPicPr>
            <a:picLocks noChangeAspect="1"/>
          </p:cNvPicPr>
          <p:nvPr/>
        </p:nvPicPr>
        <p:blipFill>
          <a:blip r:embed="rId3"/>
          <a:stretch>
            <a:fillRect/>
          </a:stretch>
        </p:blipFill>
        <p:spPr>
          <a:xfrm>
            <a:off x="5930899" y="4242340"/>
            <a:ext cx="6213031" cy="2615659"/>
          </a:xfrm>
          <a:prstGeom prst="rect">
            <a:avLst/>
          </a:prstGeom>
        </p:spPr>
      </p:pic>
    </p:spTree>
    <p:extLst>
      <p:ext uri="{BB962C8B-B14F-4D97-AF65-F5344CB8AC3E}">
        <p14:creationId xmlns:p14="http://schemas.microsoft.com/office/powerpoint/2010/main" val="42286631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EAF5AF-371D-1DF7-48D9-3C96145520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328" y="1426633"/>
            <a:ext cx="4736906" cy="4068233"/>
          </a:xfrm>
          <a:prstGeom prst="rect">
            <a:avLst/>
          </a:prstGeom>
        </p:spPr>
      </p:pic>
      <p:sp>
        <p:nvSpPr>
          <p:cNvPr id="2" name="Text Placeholder 1">
            <a:extLst>
              <a:ext uri="{FF2B5EF4-FFF2-40B4-BE49-F238E27FC236}">
                <a16:creationId xmlns:a16="http://schemas.microsoft.com/office/drawing/2014/main" id="{7C1F21BA-A0FD-1A79-25E3-3444DFC21294}"/>
              </a:ext>
            </a:extLst>
          </p:cNvPr>
          <p:cNvSpPr>
            <a:spLocks noGrp="1"/>
          </p:cNvSpPr>
          <p:nvPr>
            <p:ph type="body" sz="quarter" idx="13"/>
          </p:nvPr>
        </p:nvSpPr>
        <p:spPr/>
        <p:txBody>
          <a:bodyPr/>
          <a:lstStyle/>
          <a:p>
            <a:r>
              <a:rPr lang="en-US" dirty="0"/>
              <a:t>Kitsas </a:t>
            </a:r>
            <a:r>
              <a:rPr lang="en-US" dirty="0" err="1"/>
              <a:t>keskpiirdega</a:t>
            </a:r>
            <a:r>
              <a:rPr lang="en-US" dirty="0"/>
              <a:t> tee (</a:t>
            </a:r>
            <a:r>
              <a:rPr lang="en-US" dirty="0" err="1"/>
              <a:t>Kirdalu-Tagadi</a:t>
            </a:r>
            <a:r>
              <a:rPr lang="en-US" dirty="0"/>
              <a:t> case)</a:t>
            </a:r>
          </a:p>
        </p:txBody>
      </p:sp>
      <p:sp>
        <p:nvSpPr>
          <p:cNvPr id="3" name="Text Placeholder 2">
            <a:extLst>
              <a:ext uri="{FF2B5EF4-FFF2-40B4-BE49-F238E27FC236}">
                <a16:creationId xmlns:a16="http://schemas.microsoft.com/office/drawing/2014/main" id="{D9D19676-508F-B992-78A1-7C88F2CED624}"/>
              </a:ext>
            </a:extLst>
          </p:cNvPr>
          <p:cNvSpPr>
            <a:spLocks noGrp="1"/>
          </p:cNvSpPr>
          <p:nvPr>
            <p:ph type="body" sz="quarter" idx="14"/>
          </p:nvPr>
        </p:nvSpPr>
        <p:spPr>
          <a:xfrm>
            <a:off x="4474633" y="1231900"/>
            <a:ext cx="7594599" cy="4537076"/>
          </a:xfrm>
        </p:spPr>
        <p:txBody>
          <a:bodyPr/>
          <a:lstStyle/>
          <a:p>
            <a:r>
              <a:rPr lang="en-US" dirty="0" err="1"/>
              <a:t>Tingimused</a:t>
            </a:r>
            <a:endParaRPr lang="en-US" dirty="0"/>
          </a:p>
          <a:p>
            <a:pPr marL="800100" lvl="1" indent="-342900">
              <a:buFont typeface="+mj-lt"/>
              <a:buAutoNum type="arabicPeriod"/>
            </a:pPr>
            <a:r>
              <a:rPr lang="en-US" dirty="0"/>
              <a:t>Teel pole </a:t>
            </a:r>
            <a:r>
              <a:rPr lang="en-US" dirty="0" err="1"/>
              <a:t>jalakäijaid</a:t>
            </a:r>
            <a:r>
              <a:rPr lang="en-US" dirty="0"/>
              <a:t> ja </a:t>
            </a:r>
            <a:r>
              <a:rPr lang="en-US" dirty="0" err="1"/>
              <a:t>rattureid</a:t>
            </a:r>
            <a:r>
              <a:rPr lang="en-US" dirty="0"/>
              <a:t> &gt; </a:t>
            </a:r>
            <a:r>
              <a:rPr lang="en-US" dirty="0" err="1"/>
              <a:t>paralleeltee</a:t>
            </a:r>
            <a:endParaRPr lang="en-US" dirty="0"/>
          </a:p>
          <a:p>
            <a:pPr marL="800100" lvl="1" indent="-342900">
              <a:buFont typeface="+mj-lt"/>
              <a:buAutoNum type="arabicPeriod"/>
            </a:pPr>
            <a:r>
              <a:rPr lang="en-US" dirty="0" err="1"/>
              <a:t>Põllumajandustehnika</a:t>
            </a:r>
            <a:r>
              <a:rPr lang="en-US" dirty="0"/>
              <a:t> </a:t>
            </a:r>
            <a:r>
              <a:rPr lang="en-US" dirty="0" err="1"/>
              <a:t>juhuslik</a:t>
            </a:r>
            <a:endParaRPr lang="en-US" dirty="0"/>
          </a:p>
          <a:p>
            <a:pPr marL="800100" lvl="1" indent="-342900">
              <a:buFont typeface="+mj-lt"/>
              <a:buAutoNum type="arabicPeriod"/>
            </a:pPr>
            <a:r>
              <a:rPr lang="en-US" dirty="0" err="1"/>
              <a:t>Puuduvad</a:t>
            </a:r>
            <a:r>
              <a:rPr lang="en-US" dirty="0"/>
              <a:t> </a:t>
            </a:r>
            <a:r>
              <a:rPr lang="en-US" dirty="0" err="1"/>
              <a:t>mahasõidud</a:t>
            </a:r>
            <a:r>
              <a:rPr lang="en-US" dirty="0"/>
              <a:t> </a:t>
            </a:r>
            <a:r>
              <a:rPr lang="en-US" dirty="0" err="1"/>
              <a:t>maakasutusele</a:t>
            </a:r>
            <a:r>
              <a:rPr lang="en-US" dirty="0"/>
              <a:t> (</a:t>
            </a:r>
            <a:r>
              <a:rPr lang="en-US" dirty="0" err="1"/>
              <a:t>põld</a:t>
            </a:r>
            <a:r>
              <a:rPr lang="en-US" dirty="0"/>
              <a:t>/</a:t>
            </a:r>
            <a:r>
              <a:rPr lang="en-US" dirty="0" err="1"/>
              <a:t>mets</a:t>
            </a:r>
            <a:r>
              <a:rPr lang="en-US" dirty="0"/>
              <a:t>/</a:t>
            </a:r>
            <a:r>
              <a:rPr lang="en-US" dirty="0" err="1"/>
              <a:t>elamu</a:t>
            </a:r>
            <a:r>
              <a:rPr lang="en-US" dirty="0"/>
              <a:t>)</a:t>
            </a:r>
          </a:p>
          <a:p>
            <a:pPr marL="800100" lvl="1" indent="-342900">
              <a:buFont typeface="+mj-lt"/>
              <a:buAutoNum type="arabicPeriod"/>
            </a:pPr>
            <a:r>
              <a:rPr lang="en-US" dirty="0" err="1"/>
              <a:t>Keskpiire</a:t>
            </a:r>
            <a:r>
              <a:rPr lang="en-US" dirty="0"/>
              <a:t> </a:t>
            </a:r>
            <a:r>
              <a:rPr lang="en-US" dirty="0" err="1"/>
              <a:t>ei</a:t>
            </a:r>
            <a:r>
              <a:rPr lang="en-US" dirty="0"/>
              <a:t> </a:t>
            </a:r>
            <a:r>
              <a:rPr lang="en-US" dirty="0" err="1"/>
              <a:t>piira</a:t>
            </a:r>
            <a:r>
              <a:rPr lang="en-US" dirty="0"/>
              <a:t> </a:t>
            </a:r>
            <a:r>
              <a:rPr lang="en-US" dirty="0" err="1"/>
              <a:t>kurvis</a:t>
            </a:r>
            <a:r>
              <a:rPr lang="en-US" dirty="0"/>
              <a:t> </a:t>
            </a:r>
            <a:r>
              <a:rPr lang="en-US" dirty="0" err="1"/>
              <a:t>nähtavust</a:t>
            </a:r>
            <a:endParaRPr lang="en-US" dirty="0"/>
          </a:p>
          <a:p>
            <a:pPr marL="800100" lvl="1" indent="-342900">
              <a:buFont typeface="+mj-lt"/>
              <a:buAutoNum type="arabicPeriod"/>
            </a:pPr>
            <a:r>
              <a:rPr lang="en-US" dirty="0" err="1"/>
              <a:t>Paralleeltee</a:t>
            </a:r>
            <a:r>
              <a:rPr lang="en-US" dirty="0"/>
              <a:t> </a:t>
            </a:r>
            <a:r>
              <a:rPr lang="en-US" dirty="0" err="1"/>
              <a:t>tagab</a:t>
            </a:r>
            <a:r>
              <a:rPr lang="en-US" dirty="0"/>
              <a:t> </a:t>
            </a:r>
            <a:r>
              <a:rPr lang="en-US" dirty="0" err="1"/>
              <a:t>ühenduse</a:t>
            </a:r>
            <a:r>
              <a:rPr lang="en-US" dirty="0"/>
              <a:t> </a:t>
            </a:r>
            <a:r>
              <a:rPr lang="en-US" dirty="0" err="1"/>
              <a:t>teehoiutööde</a:t>
            </a:r>
            <a:r>
              <a:rPr lang="en-US" dirty="0"/>
              <a:t> </a:t>
            </a:r>
            <a:r>
              <a:rPr lang="en-US" dirty="0" err="1"/>
              <a:t>ajaks</a:t>
            </a:r>
            <a:endParaRPr lang="en-US" dirty="0"/>
          </a:p>
          <a:p>
            <a:pPr marL="800100" lvl="1" indent="-342900">
              <a:buFont typeface="+mj-lt"/>
              <a:buAutoNum type="arabicPeriod"/>
            </a:pPr>
            <a:r>
              <a:rPr lang="en-US" dirty="0" err="1"/>
              <a:t>Mõlemal</a:t>
            </a:r>
            <a:r>
              <a:rPr lang="en-US" dirty="0"/>
              <a:t> pool </a:t>
            </a:r>
            <a:r>
              <a:rPr lang="en-US" dirty="0" err="1"/>
              <a:t>keskpiirdelõiku</a:t>
            </a:r>
            <a:r>
              <a:rPr lang="en-US" dirty="0"/>
              <a:t> on </a:t>
            </a:r>
            <a:r>
              <a:rPr lang="en-US" dirty="0" err="1"/>
              <a:t>möödasõidurajaga</a:t>
            </a:r>
            <a:r>
              <a:rPr lang="en-US" dirty="0"/>
              <a:t> </a:t>
            </a:r>
            <a:r>
              <a:rPr lang="en-US" dirty="0" err="1"/>
              <a:t>lõigud</a:t>
            </a:r>
            <a:endParaRPr lang="en-US" dirty="0"/>
          </a:p>
          <a:p>
            <a:pPr marL="800100" lvl="1" indent="-342900">
              <a:buFont typeface="+mj-lt"/>
              <a:buAutoNum type="arabicPeriod"/>
            </a:pPr>
            <a:r>
              <a:rPr lang="en-US" dirty="0"/>
              <a:t>Tee </a:t>
            </a:r>
            <a:r>
              <a:rPr lang="en-US" dirty="0" err="1"/>
              <a:t>ei</a:t>
            </a:r>
            <a:r>
              <a:rPr lang="en-US" dirty="0"/>
              <a:t> </a:t>
            </a:r>
            <a:r>
              <a:rPr lang="en-US" dirty="0" err="1"/>
              <a:t>kuulu</a:t>
            </a:r>
            <a:r>
              <a:rPr lang="en-US" dirty="0"/>
              <a:t> </a:t>
            </a:r>
            <a:r>
              <a:rPr lang="en-US" dirty="0" err="1"/>
              <a:t>eriveoste</a:t>
            </a:r>
            <a:r>
              <a:rPr lang="en-US" dirty="0"/>
              <a:t> </a:t>
            </a:r>
            <a:r>
              <a:rPr lang="en-US" dirty="0" err="1"/>
              <a:t>trasside</a:t>
            </a:r>
            <a:r>
              <a:rPr lang="en-US" dirty="0"/>
              <a:t> </a:t>
            </a:r>
            <a:r>
              <a:rPr lang="en-US" dirty="0" err="1"/>
              <a:t>hulka</a:t>
            </a:r>
            <a:endParaRPr lang="en-US" dirty="0"/>
          </a:p>
          <a:p>
            <a:pPr marL="800100" lvl="1" indent="-342900">
              <a:buFont typeface="+mj-lt"/>
              <a:buAutoNum type="arabicPeriod"/>
            </a:pPr>
            <a:r>
              <a:rPr lang="en-US" dirty="0" err="1"/>
              <a:t>Sellist</a:t>
            </a:r>
            <a:r>
              <a:rPr lang="en-US" dirty="0"/>
              <a:t> </a:t>
            </a:r>
            <a:r>
              <a:rPr lang="en-US" dirty="0" err="1"/>
              <a:t>ristlõiget</a:t>
            </a:r>
            <a:r>
              <a:rPr lang="en-US" dirty="0"/>
              <a:t> </a:t>
            </a:r>
            <a:r>
              <a:rPr lang="en-US" dirty="0" err="1"/>
              <a:t>välditakse</a:t>
            </a:r>
            <a:r>
              <a:rPr lang="en-US" dirty="0"/>
              <a:t> </a:t>
            </a:r>
            <a:r>
              <a:rPr lang="en-US" dirty="0" err="1"/>
              <a:t>põhivõrgus</a:t>
            </a:r>
            <a:r>
              <a:rPr lang="en-US" dirty="0"/>
              <a:t>, kuna </a:t>
            </a:r>
            <a:r>
              <a:rPr lang="en-US" dirty="0" err="1"/>
              <a:t>avarii</a:t>
            </a:r>
            <a:r>
              <a:rPr lang="en-US" dirty="0"/>
              <a:t> </a:t>
            </a:r>
            <a:r>
              <a:rPr lang="en-US" dirty="0" err="1"/>
              <a:t>põhjustab</a:t>
            </a:r>
            <a:r>
              <a:rPr lang="en-US" dirty="0"/>
              <a:t> </a:t>
            </a:r>
            <a:r>
              <a:rPr lang="en-US" dirty="0" err="1"/>
              <a:t>pikemaajalised</a:t>
            </a:r>
            <a:r>
              <a:rPr lang="en-US" dirty="0"/>
              <a:t> </a:t>
            </a:r>
            <a:r>
              <a:rPr lang="en-US" dirty="0" err="1"/>
              <a:t>seisakud</a:t>
            </a:r>
            <a:r>
              <a:rPr lang="en-US" dirty="0"/>
              <a:t>. </a:t>
            </a:r>
            <a:r>
              <a:rPr lang="en-US" dirty="0" err="1"/>
              <a:t>Läbilaskevõime</a:t>
            </a:r>
            <a:r>
              <a:rPr lang="en-US" dirty="0"/>
              <a:t> 1600 </a:t>
            </a:r>
            <a:r>
              <a:rPr lang="en-US" dirty="0" err="1"/>
              <a:t>sa</a:t>
            </a:r>
            <a:r>
              <a:rPr lang="en-US" dirty="0"/>
              <a:t>/h </a:t>
            </a:r>
            <a:r>
              <a:rPr lang="en-US" dirty="0" err="1"/>
              <a:t>suunas</a:t>
            </a:r>
            <a:r>
              <a:rPr lang="en-US" dirty="0"/>
              <a:t>, </a:t>
            </a:r>
            <a:r>
              <a:rPr lang="en-US" dirty="0" err="1"/>
              <a:t>kuid</a:t>
            </a:r>
            <a:r>
              <a:rPr lang="en-US" dirty="0"/>
              <a:t> </a:t>
            </a:r>
            <a:r>
              <a:rPr lang="en-US" dirty="0" err="1"/>
              <a:t>häiretundlikkus</a:t>
            </a:r>
            <a:r>
              <a:rPr lang="en-US" dirty="0"/>
              <a:t> on </a:t>
            </a:r>
            <a:r>
              <a:rPr lang="en-US" dirty="0" err="1"/>
              <a:t>kõrge</a:t>
            </a:r>
            <a:r>
              <a:rPr lang="en-US" dirty="0"/>
              <a:t> ka </a:t>
            </a:r>
            <a:r>
              <a:rPr lang="en-US" dirty="0" err="1"/>
              <a:t>väiksema</a:t>
            </a:r>
            <a:r>
              <a:rPr lang="en-US" dirty="0"/>
              <a:t> </a:t>
            </a:r>
            <a:r>
              <a:rPr lang="en-US" dirty="0" err="1"/>
              <a:t>liiklusega</a:t>
            </a:r>
            <a:endParaRPr lang="en-US" dirty="0"/>
          </a:p>
          <a:p>
            <a:pPr marL="0" indent="0">
              <a:buNone/>
            </a:pPr>
            <a:r>
              <a:rPr lang="en-US" dirty="0"/>
              <a:t>   </a:t>
            </a:r>
            <a:r>
              <a:rPr lang="en-US" dirty="0" err="1"/>
              <a:t>Vastuolud</a:t>
            </a:r>
            <a:r>
              <a:rPr lang="en-US" dirty="0"/>
              <a:t>:</a:t>
            </a:r>
          </a:p>
          <a:p>
            <a:pPr marL="800100" lvl="1" indent="-342900">
              <a:buFont typeface="+mj-lt"/>
              <a:buAutoNum type="arabicPeriod"/>
            </a:pPr>
            <a:r>
              <a:rPr lang="en-US" dirty="0"/>
              <a:t>Mida </a:t>
            </a:r>
            <a:r>
              <a:rPr lang="en-US" dirty="0" err="1"/>
              <a:t>suurem</a:t>
            </a:r>
            <a:r>
              <a:rPr lang="en-US" dirty="0"/>
              <a:t> </a:t>
            </a:r>
            <a:r>
              <a:rPr lang="en-US" dirty="0" err="1"/>
              <a:t>liiklus</a:t>
            </a:r>
            <a:r>
              <a:rPr lang="en-US" dirty="0"/>
              <a:t> </a:t>
            </a:r>
            <a:r>
              <a:rPr lang="en-US" dirty="0" err="1"/>
              <a:t>seda</a:t>
            </a:r>
            <a:r>
              <a:rPr lang="en-US" dirty="0"/>
              <a:t> </a:t>
            </a:r>
            <a:r>
              <a:rPr lang="en-US" dirty="0" err="1"/>
              <a:t>parem</a:t>
            </a:r>
            <a:r>
              <a:rPr lang="en-US" dirty="0"/>
              <a:t> </a:t>
            </a:r>
            <a:r>
              <a:rPr lang="en-US" dirty="0" err="1"/>
              <a:t>efekt</a:t>
            </a:r>
            <a:r>
              <a:rPr lang="en-US" dirty="0"/>
              <a:t>, </a:t>
            </a:r>
            <a:r>
              <a:rPr lang="en-US" dirty="0" err="1"/>
              <a:t>kuid</a:t>
            </a:r>
            <a:r>
              <a:rPr lang="en-US" dirty="0"/>
              <a:t> </a:t>
            </a:r>
            <a:r>
              <a:rPr lang="en-US" dirty="0" err="1"/>
              <a:t>peatunud</a:t>
            </a:r>
            <a:r>
              <a:rPr lang="en-US" dirty="0"/>
              <a:t> </a:t>
            </a:r>
            <a:r>
              <a:rPr lang="en-US" dirty="0" err="1"/>
              <a:t>või</a:t>
            </a:r>
            <a:r>
              <a:rPr lang="en-US" dirty="0"/>
              <a:t> </a:t>
            </a:r>
            <a:r>
              <a:rPr lang="en-US" dirty="0" err="1"/>
              <a:t>aeglane</a:t>
            </a:r>
            <a:r>
              <a:rPr lang="en-US" dirty="0"/>
              <a:t> </a:t>
            </a:r>
            <a:r>
              <a:rPr lang="en-US" dirty="0" err="1"/>
              <a:t>sõiduk</a:t>
            </a:r>
            <a:r>
              <a:rPr lang="en-US" dirty="0"/>
              <a:t> </a:t>
            </a:r>
            <a:r>
              <a:rPr lang="en-US" dirty="0" err="1"/>
              <a:t>takistab</a:t>
            </a:r>
            <a:r>
              <a:rPr lang="en-US" dirty="0"/>
              <a:t> </a:t>
            </a:r>
            <a:r>
              <a:rPr lang="en-US" dirty="0" err="1"/>
              <a:t>oluliselt</a:t>
            </a:r>
            <a:r>
              <a:rPr lang="en-US" dirty="0"/>
              <a:t> </a:t>
            </a:r>
            <a:r>
              <a:rPr lang="en-US" dirty="0" err="1"/>
              <a:t>liiklust</a:t>
            </a:r>
            <a:endParaRPr lang="en-US" dirty="0"/>
          </a:p>
          <a:p>
            <a:pPr marL="800100" lvl="1" indent="-342900">
              <a:buFont typeface="+mj-lt"/>
              <a:buAutoNum type="arabicPeriod"/>
            </a:pPr>
            <a:r>
              <a:rPr lang="en-US" dirty="0" err="1"/>
              <a:t>Möödasõiduvõimaluste</a:t>
            </a:r>
            <a:r>
              <a:rPr lang="en-US" dirty="0"/>
              <a:t> </a:t>
            </a:r>
            <a:r>
              <a:rPr lang="en-US" dirty="0" err="1"/>
              <a:t>säilitamiseks</a:t>
            </a:r>
            <a:r>
              <a:rPr lang="en-US" dirty="0"/>
              <a:t> </a:t>
            </a:r>
            <a:r>
              <a:rPr lang="en-US" dirty="0" err="1"/>
              <a:t>sellised</a:t>
            </a:r>
            <a:r>
              <a:rPr lang="en-US" dirty="0"/>
              <a:t> </a:t>
            </a:r>
            <a:r>
              <a:rPr lang="en-US" dirty="0" err="1"/>
              <a:t>lõigud</a:t>
            </a:r>
            <a:r>
              <a:rPr lang="en-US" dirty="0"/>
              <a:t> </a:t>
            </a:r>
            <a:r>
              <a:rPr lang="en-US" dirty="0" err="1"/>
              <a:t>paigutatakse</a:t>
            </a:r>
            <a:r>
              <a:rPr lang="en-US" dirty="0"/>
              <a:t> </a:t>
            </a:r>
            <a:r>
              <a:rPr lang="en-US" dirty="0" err="1"/>
              <a:t>alasse</a:t>
            </a:r>
            <a:r>
              <a:rPr lang="en-US" dirty="0"/>
              <a:t>, </a:t>
            </a:r>
            <a:r>
              <a:rPr lang="en-US" dirty="0" err="1"/>
              <a:t>kus</a:t>
            </a:r>
            <a:r>
              <a:rPr lang="en-US" dirty="0"/>
              <a:t> </a:t>
            </a:r>
            <a:r>
              <a:rPr lang="en-US" dirty="0" err="1"/>
              <a:t>ei</a:t>
            </a:r>
            <a:r>
              <a:rPr lang="en-US" dirty="0"/>
              <a:t> ole </a:t>
            </a:r>
            <a:r>
              <a:rPr lang="en-US" dirty="0" err="1"/>
              <a:t>võimalik</a:t>
            </a:r>
            <a:r>
              <a:rPr lang="en-US" dirty="0"/>
              <a:t> </a:t>
            </a:r>
            <a:r>
              <a:rPr lang="en-US" dirty="0" err="1"/>
              <a:t>ohutu</a:t>
            </a:r>
            <a:r>
              <a:rPr lang="en-US" dirty="0"/>
              <a:t> </a:t>
            </a:r>
            <a:r>
              <a:rPr lang="en-US" dirty="0" err="1"/>
              <a:t>möödasõit</a:t>
            </a:r>
            <a:endParaRPr lang="en-US" dirty="0"/>
          </a:p>
        </p:txBody>
      </p:sp>
    </p:spTree>
    <p:extLst>
      <p:ext uri="{BB962C8B-B14F-4D97-AF65-F5344CB8AC3E}">
        <p14:creationId xmlns:p14="http://schemas.microsoft.com/office/powerpoint/2010/main" val="7574187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E232C6-A8B0-A525-6A47-C32B6F2D4C91}"/>
              </a:ext>
            </a:extLst>
          </p:cNvPr>
          <p:cNvSpPr>
            <a:spLocks noGrp="1"/>
          </p:cNvSpPr>
          <p:nvPr>
            <p:ph type="body" sz="quarter" idx="13"/>
          </p:nvPr>
        </p:nvSpPr>
        <p:spPr/>
        <p:txBody>
          <a:bodyPr/>
          <a:lstStyle/>
          <a:p>
            <a:r>
              <a:rPr lang="en-US" dirty="0"/>
              <a:t>SOS-</a:t>
            </a:r>
            <a:r>
              <a:rPr lang="en-US" dirty="0" err="1"/>
              <a:t>taskud</a:t>
            </a:r>
            <a:endParaRPr lang="en-US" dirty="0"/>
          </a:p>
        </p:txBody>
      </p:sp>
      <p:sp>
        <p:nvSpPr>
          <p:cNvPr id="3" name="Text Placeholder 2">
            <a:extLst>
              <a:ext uri="{FF2B5EF4-FFF2-40B4-BE49-F238E27FC236}">
                <a16:creationId xmlns:a16="http://schemas.microsoft.com/office/drawing/2014/main" id="{B2E8F67F-15E0-729F-1F66-479D7ED42841}"/>
              </a:ext>
            </a:extLst>
          </p:cNvPr>
          <p:cNvSpPr>
            <a:spLocks noGrp="1"/>
          </p:cNvSpPr>
          <p:nvPr>
            <p:ph type="body" sz="quarter" idx="14"/>
          </p:nvPr>
        </p:nvSpPr>
        <p:spPr/>
        <p:txBody>
          <a:bodyPr/>
          <a:lstStyle/>
          <a:p>
            <a:r>
              <a:rPr lang="en-US" dirty="0" err="1"/>
              <a:t>Tavaliiklus</a:t>
            </a:r>
            <a:r>
              <a:rPr lang="en-US" dirty="0"/>
              <a:t> – 20 </a:t>
            </a:r>
            <a:r>
              <a:rPr lang="en-US" dirty="0" err="1"/>
              <a:t>meetrine</a:t>
            </a:r>
            <a:r>
              <a:rPr lang="en-US" dirty="0"/>
              <a:t> </a:t>
            </a:r>
            <a:r>
              <a:rPr lang="en-US" dirty="0" err="1"/>
              <a:t>tasku</a:t>
            </a:r>
            <a:r>
              <a:rPr lang="en-US" dirty="0"/>
              <a:t>, EMS-trass 25 </a:t>
            </a:r>
            <a:r>
              <a:rPr lang="en-US" dirty="0" err="1"/>
              <a:t>meetrit</a:t>
            </a:r>
            <a:r>
              <a:rPr lang="en-US" dirty="0"/>
              <a:t>, EMS2 35 </a:t>
            </a:r>
            <a:r>
              <a:rPr lang="en-US" dirty="0" err="1"/>
              <a:t>meetrit</a:t>
            </a:r>
            <a:endParaRPr lang="en-US" dirty="0"/>
          </a:p>
          <a:p>
            <a:r>
              <a:rPr lang="en-US" dirty="0"/>
              <a:t>SOS-</a:t>
            </a:r>
            <a:r>
              <a:rPr lang="en-US" dirty="0" err="1"/>
              <a:t>taskute</a:t>
            </a:r>
            <a:r>
              <a:rPr lang="en-US" dirty="0"/>
              <a:t> </a:t>
            </a:r>
            <a:r>
              <a:rPr lang="en-US" dirty="0" err="1"/>
              <a:t>vahekaugus</a:t>
            </a:r>
            <a:r>
              <a:rPr lang="en-US" dirty="0"/>
              <a:t> </a:t>
            </a:r>
            <a:r>
              <a:rPr lang="en-US" dirty="0" err="1"/>
              <a:t>keskpiirdega</a:t>
            </a:r>
            <a:r>
              <a:rPr lang="en-US" dirty="0"/>
              <a:t> </a:t>
            </a:r>
            <a:r>
              <a:rPr lang="en-US" dirty="0" err="1"/>
              <a:t>teedel</a:t>
            </a:r>
            <a:r>
              <a:rPr lang="en-US" dirty="0"/>
              <a:t> </a:t>
            </a:r>
            <a:r>
              <a:rPr lang="en-US" dirty="0" err="1"/>
              <a:t>antud</a:t>
            </a:r>
            <a:r>
              <a:rPr lang="en-US" dirty="0"/>
              <a:t> </a:t>
            </a:r>
            <a:r>
              <a:rPr lang="en-US" dirty="0" err="1"/>
              <a:t>tabelis</a:t>
            </a:r>
            <a:r>
              <a:rPr lang="en-US" dirty="0"/>
              <a:t>, </a:t>
            </a:r>
            <a:r>
              <a:rPr lang="en-US" dirty="0" err="1"/>
              <a:t>kuid</a:t>
            </a:r>
            <a:r>
              <a:rPr lang="en-US" dirty="0"/>
              <a:t> </a:t>
            </a:r>
            <a:r>
              <a:rPr lang="en-US" dirty="0" err="1"/>
              <a:t>kitsa</a:t>
            </a:r>
            <a:r>
              <a:rPr lang="en-US" dirty="0"/>
              <a:t> 1+1 </a:t>
            </a:r>
            <a:r>
              <a:rPr lang="en-US" dirty="0" err="1"/>
              <a:t>ristlõike</a:t>
            </a:r>
            <a:r>
              <a:rPr lang="en-US" dirty="0"/>
              <a:t> </a:t>
            </a:r>
            <a:r>
              <a:rPr lang="en-US" dirty="0" err="1"/>
              <a:t>kasutusel</a:t>
            </a:r>
            <a:r>
              <a:rPr lang="en-US" dirty="0"/>
              <a:t> on </a:t>
            </a:r>
            <a:r>
              <a:rPr lang="en-US" dirty="0" err="1"/>
              <a:t>vahekaugus</a:t>
            </a:r>
            <a:r>
              <a:rPr lang="en-US" dirty="0"/>
              <a:t> 500 m – ja </a:t>
            </a:r>
            <a:r>
              <a:rPr lang="en-US" dirty="0" err="1"/>
              <a:t>taskud</a:t>
            </a:r>
            <a:r>
              <a:rPr lang="en-US" dirty="0"/>
              <a:t> on </a:t>
            </a:r>
            <a:r>
              <a:rPr lang="en-US" dirty="0" err="1"/>
              <a:t>vajalikud</a:t>
            </a:r>
            <a:r>
              <a:rPr lang="en-US" dirty="0"/>
              <a:t> </a:t>
            </a:r>
            <a:r>
              <a:rPr lang="en-US" dirty="0" err="1"/>
              <a:t>mõlemal</a:t>
            </a:r>
            <a:r>
              <a:rPr lang="en-US" dirty="0"/>
              <a:t> </a:t>
            </a:r>
            <a:r>
              <a:rPr lang="en-US" dirty="0" err="1"/>
              <a:t>suunal</a:t>
            </a:r>
            <a:endParaRPr lang="en-US" dirty="0"/>
          </a:p>
          <a:p>
            <a:r>
              <a:rPr lang="en-US" dirty="0" err="1"/>
              <a:t>Tasku</a:t>
            </a:r>
            <a:r>
              <a:rPr lang="en-US" dirty="0"/>
              <a:t> </a:t>
            </a:r>
            <a:r>
              <a:rPr lang="en-US" dirty="0" err="1"/>
              <a:t>võib</a:t>
            </a:r>
            <a:r>
              <a:rPr lang="en-US" dirty="0"/>
              <a:t> </a:t>
            </a:r>
            <a:r>
              <a:rPr lang="en-US" dirty="0" err="1"/>
              <a:t>ehitada</a:t>
            </a:r>
            <a:r>
              <a:rPr lang="en-US" dirty="0"/>
              <a:t> </a:t>
            </a:r>
            <a:r>
              <a:rPr lang="en-US" dirty="0" err="1"/>
              <a:t>bussipeatuse</a:t>
            </a:r>
            <a:r>
              <a:rPr lang="en-US" dirty="0"/>
              <a:t> </a:t>
            </a:r>
            <a:r>
              <a:rPr lang="en-US" dirty="0" err="1"/>
              <a:t>jätkuna</a:t>
            </a:r>
            <a:endParaRPr lang="en-US" dirty="0"/>
          </a:p>
          <a:p>
            <a:r>
              <a:rPr lang="en-US" dirty="0" err="1"/>
              <a:t>Tasku</a:t>
            </a:r>
            <a:r>
              <a:rPr lang="en-US" dirty="0"/>
              <a:t> </a:t>
            </a:r>
            <a:r>
              <a:rPr lang="en-US" dirty="0" err="1"/>
              <a:t>võib</a:t>
            </a:r>
            <a:r>
              <a:rPr lang="en-US" dirty="0"/>
              <a:t> </a:t>
            </a:r>
            <a:r>
              <a:rPr lang="en-US" dirty="0" err="1"/>
              <a:t>paigutada</a:t>
            </a:r>
            <a:r>
              <a:rPr lang="en-US" dirty="0"/>
              <a:t> </a:t>
            </a:r>
            <a:r>
              <a:rPr lang="en-US" dirty="0" err="1"/>
              <a:t>maatulundusmaa</a:t>
            </a:r>
            <a:r>
              <a:rPr lang="en-US" dirty="0"/>
              <a:t> </a:t>
            </a:r>
            <a:r>
              <a:rPr lang="en-US" dirty="0" err="1"/>
              <a:t>mahasõidule</a:t>
            </a:r>
            <a:endParaRPr lang="en-US" dirty="0"/>
          </a:p>
        </p:txBody>
      </p:sp>
      <p:pic>
        <p:nvPicPr>
          <p:cNvPr id="5" name="Picture 4">
            <a:extLst>
              <a:ext uri="{FF2B5EF4-FFF2-40B4-BE49-F238E27FC236}">
                <a16:creationId xmlns:a16="http://schemas.microsoft.com/office/drawing/2014/main" id="{2CC2F145-1AB6-D9BD-1D2A-CF00C1AE391B}"/>
              </a:ext>
            </a:extLst>
          </p:cNvPr>
          <p:cNvPicPr>
            <a:picLocks noChangeAspect="1"/>
          </p:cNvPicPr>
          <p:nvPr/>
        </p:nvPicPr>
        <p:blipFill>
          <a:blip r:embed="rId2"/>
          <a:stretch>
            <a:fillRect/>
          </a:stretch>
        </p:blipFill>
        <p:spPr>
          <a:xfrm>
            <a:off x="208884" y="4680751"/>
            <a:ext cx="6073383" cy="2117982"/>
          </a:xfrm>
          <a:prstGeom prst="rect">
            <a:avLst/>
          </a:prstGeom>
        </p:spPr>
      </p:pic>
      <p:pic>
        <p:nvPicPr>
          <p:cNvPr id="7" name="Picture 6">
            <a:extLst>
              <a:ext uri="{FF2B5EF4-FFF2-40B4-BE49-F238E27FC236}">
                <a16:creationId xmlns:a16="http://schemas.microsoft.com/office/drawing/2014/main" id="{F26ACB24-E43C-7985-49FB-DFC91568913D}"/>
              </a:ext>
            </a:extLst>
          </p:cNvPr>
          <p:cNvPicPr>
            <a:picLocks noChangeAspect="1"/>
          </p:cNvPicPr>
          <p:nvPr/>
        </p:nvPicPr>
        <p:blipFill>
          <a:blip r:embed="rId3"/>
          <a:stretch>
            <a:fillRect/>
          </a:stretch>
        </p:blipFill>
        <p:spPr>
          <a:xfrm>
            <a:off x="6468533" y="5234928"/>
            <a:ext cx="5723467" cy="1623072"/>
          </a:xfrm>
          <a:prstGeom prst="rect">
            <a:avLst/>
          </a:prstGeom>
        </p:spPr>
      </p:pic>
    </p:spTree>
    <p:extLst>
      <p:ext uri="{BB962C8B-B14F-4D97-AF65-F5344CB8AC3E}">
        <p14:creationId xmlns:p14="http://schemas.microsoft.com/office/powerpoint/2010/main" val="31219257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51A729-B02E-40F7-CE57-3BAE2EF0BFC1}"/>
              </a:ext>
            </a:extLst>
          </p:cNvPr>
          <p:cNvSpPr>
            <a:spLocks noGrp="1"/>
          </p:cNvSpPr>
          <p:nvPr>
            <p:ph type="body" sz="quarter" idx="13"/>
          </p:nvPr>
        </p:nvSpPr>
        <p:spPr/>
        <p:txBody>
          <a:bodyPr/>
          <a:lstStyle/>
          <a:p>
            <a:r>
              <a:rPr lang="en-US" dirty="0" err="1"/>
              <a:t>Maantee</a:t>
            </a:r>
            <a:r>
              <a:rPr lang="en-US" dirty="0"/>
              <a:t> </a:t>
            </a:r>
            <a:r>
              <a:rPr lang="en-US" dirty="0" err="1"/>
              <a:t>kalded</a:t>
            </a:r>
            <a:endParaRPr lang="en-US" dirty="0"/>
          </a:p>
        </p:txBody>
      </p:sp>
      <p:sp>
        <p:nvSpPr>
          <p:cNvPr id="3" name="Text Placeholder 2">
            <a:extLst>
              <a:ext uri="{FF2B5EF4-FFF2-40B4-BE49-F238E27FC236}">
                <a16:creationId xmlns:a16="http://schemas.microsoft.com/office/drawing/2014/main" id="{5885FFA0-8F96-F242-1723-8CF882592F83}"/>
              </a:ext>
            </a:extLst>
          </p:cNvPr>
          <p:cNvSpPr>
            <a:spLocks noGrp="1"/>
          </p:cNvSpPr>
          <p:nvPr>
            <p:ph type="body" sz="quarter" idx="14"/>
          </p:nvPr>
        </p:nvSpPr>
        <p:spPr>
          <a:xfrm>
            <a:off x="1024128" y="1628776"/>
            <a:ext cx="10780776" cy="4140200"/>
          </a:xfrm>
        </p:spPr>
        <p:txBody>
          <a:bodyPr/>
          <a:lstStyle/>
          <a:p>
            <a:r>
              <a:rPr lang="fi-FI" altLang="en-US" dirty="0"/>
              <a:t>(3) Sõidutee vähim lubatud pikikalle on 0,3 protsenti. </a:t>
            </a:r>
          </a:p>
          <a:p>
            <a:r>
              <a:rPr lang="fi-FI" altLang="en-US" dirty="0"/>
              <a:t>(4) Sõidutee, välja arvatud kinnistule juurdepääsu tee suurim lubatud pikikalle on projektkiirusel: </a:t>
            </a:r>
          </a:p>
          <a:p>
            <a:pPr lvl="1"/>
            <a:r>
              <a:rPr lang="fi-FI" altLang="en-US" dirty="0"/>
              <a:t>120 kilomeetrit tunnis või rohkem – 5,0 protsenti; </a:t>
            </a:r>
          </a:p>
          <a:p>
            <a:pPr lvl="1"/>
            <a:r>
              <a:rPr lang="fi-FI" altLang="en-US" dirty="0"/>
              <a:t>90 ja 100 kilomeetrit tunnis – 5,5 protsenti; </a:t>
            </a:r>
          </a:p>
          <a:p>
            <a:pPr lvl="1"/>
            <a:r>
              <a:rPr lang="fi-FI" altLang="en-US" dirty="0"/>
              <a:t>80 kilomeetrit tunnis – 6,5 protsenti; </a:t>
            </a:r>
          </a:p>
          <a:p>
            <a:pPr lvl="1"/>
            <a:r>
              <a:rPr lang="fi-FI" altLang="en-US" dirty="0"/>
              <a:t>70 kilomeetrit tunnis – 7,0 protsenti; </a:t>
            </a:r>
          </a:p>
          <a:p>
            <a:pPr lvl="1"/>
            <a:r>
              <a:rPr lang="fi-FI" altLang="en-US" dirty="0"/>
              <a:t>60 kilomeetrit tunnis – 7,5 protsenti; </a:t>
            </a:r>
          </a:p>
          <a:p>
            <a:pPr lvl="1"/>
            <a:r>
              <a:rPr lang="fi-FI" altLang="en-US" dirty="0"/>
              <a:t>50 kilomeetrit tunnis – 8,5 protsenti; </a:t>
            </a:r>
          </a:p>
          <a:p>
            <a:pPr lvl="1"/>
            <a:r>
              <a:rPr lang="fi-FI" altLang="en-US" dirty="0"/>
              <a:t>40 kilomeetrit tunnis või vähem – 9,5 protsenti. </a:t>
            </a:r>
          </a:p>
          <a:p>
            <a:r>
              <a:rPr lang="en-US" altLang="en-US" dirty="0"/>
              <a:t>(5) </a:t>
            </a:r>
            <a:r>
              <a:rPr lang="en-US" altLang="en-US" dirty="0" err="1"/>
              <a:t>Projektlahendusega</a:t>
            </a:r>
            <a:r>
              <a:rPr lang="en-US" altLang="en-US" dirty="0"/>
              <a:t> </a:t>
            </a:r>
            <a:r>
              <a:rPr lang="en-US" altLang="en-US" dirty="0" err="1"/>
              <a:t>kavandatakse</a:t>
            </a:r>
            <a:r>
              <a:rPr lang="en-US" altLang="en-US" dirty="0"/>
              <a:t> </a:t>
            </a:r>
            <a:r>
              <a:rPr lang="en-US" altLang="en-US" dirty="0" err="1"/>
              <a:t>sirgetele</a:t>
            </a:r>
            <a:r>
              <a:rPr lang="en-US" altLang="en-US" dirty="0"/>
              <a:t> </a:t>
            </a:r>
            <a:r>
              <a:rPr lang="en-US" altLang="en-US" dirty="0" err="1"/>
              <a:t>sõidutee</a:t>
            </a:r>
            <a:r>
              <a:rPr lang="en-US" altLang="en-US" dirty="0"/>
              <a:t> </a:t>
            </a:r>
            <a:r>
              <a:rPr lang="en-US" altLang="en-US" dirty="0" err="1"/>
              <a:t>lõikudele</a:t>
            </a:r>
            <a:r>
              <a:rPr lang="en-US" altLang="en-US" dirty="0"/>
              <a:t> </a:t>
            </a:r>
            <a:r>
              <a:rPr lang="en-US" altLang="en-US" dirty="0" err="1"/>
              <a:t>järgmised</a:t>
            </a:r>
            <a:r>
              <a:rPr lang="en-US" altLang="en-US" dirty="0"/>
              <a:t> </a:t>
            </a:r>
            <a:r>
              <a:rPr lang="en-US" altLang="en-US" dirty="0" err="1"/>
              <a:t>põikkalded</a:t>
            </a:r>
            <a:r>
              <a:rPr lang="en-US" altLang="en-US" dirty="0"/>
              <a:t>: </a:t>
            </a:r>
          </a:p>
          <a:p>
            <a:pPr lvl="1"/>
            <a:r>
              <a:rPr lang="fi-FI" altLang="en-US" dirty="0"/>
              <a:t>sõidutee ja sõidutee kindlustatud peenar – 2,0–3,0 protsenti; </a:t>
            </a:r>
          </a:p>
          <a:p>
            <a:pPr lvl="1"/>
            <a:r>
              <a:rPr lang="fi-FI" altLang="en-US" dirty="0"/>
              <a:t>sõidutee tugipeenar ja kruusakattega sõidutee – 3,5–5,5 protsenti. </a:t>
            </a:r>
            <a:endParaRPr lang="en-US" dirty="0"/>
          </a:p>
        </p:txBody>
      </p:sp>
    </p:spTree>
    <p:extLst>
      <p:ext uri="{BB962C8B-B14F-4D97-AF65-F5344CB8AC3E}">
        <p14:creationId xmlns:p14="http://schemas.microsoft.com/office/powerpoint/2010/main" val="3146639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99400-2799-EF82-5379-5B5842318557}"/>
              </a:ext>
            </a:extLst>
          </p:cNvPr>
          <p:cNvSpPr>
            <a:spLocks noGrp="1"/>
          </p:cNvSpPr>
          <p:nvPr>
            <p:ph type="body" sz="quarter" idx="13"/>
          </p:nvPr>
        </p:nvSpPr>
        <p:spPr/>
        <p:txBody>
          <a:bodyPr/>
          <a:lstStyle/>
          <a:p>
            <a:r>
              <a:rPr lang="en-US" dirty="0" err="1"/>
              <a:t>Tänava</a:t>
            </a:r>
            <a:r>
              <a:rPr lang="en-US" dirty="0"/>
              <a:t> </a:t>
            </a:r>
            <a:r>
              <a:rPr lang="en-US" dirty="0" err="1"/>
              <a:t>kalded</a:t>
            </a:r>
            <a:endParaRPr lang="en-US" dirty="0"/>
          </a:p>
        </p:txBody>
      </p:sp>
      <p:pic>
        <p:nvPicPr>
          <p:cNvPr id="5" name="Picture 4">
            <a:extLst>
              <a:ext uri="{FF2B5EF4-FFF2-40B4-BE49-F238E27FC236}">
                <a16:creationId xmlns:a16="http://schemas.microsoft.com/office/drawing/2014/main" id="{EB765744-FD37-C154-6434-FC4DE50FE23B}"/>
              </a:ext>
            </a:extLst>
          </p:cNvPr>
          <p:cNvPicPr>
            <a:picLocks noChangeAspect="1"/>
          </p:cNvPicPr>
          <p:nvPr/>
        </p:nvPicPr>
        <p:blipFill>
          <a:blip r:embed="rId2"/>
          <a:stretch>
            <a:fillRect/>
          </a:stretch>
        </p:blipFill>
        <p:spPr>
          <a:xfrm>
            <a:off x="3885041" y="320358"/>
            <a:ext cx="8306959" cy="6363588"/>
          </a:xfrm>
          <a:prstGeom prst="rect">
            <a:avLst/>
          </a:prstGeom>
        </p:spPr>
      </p:pic>
    </p:spTree>
    <p:extLst>
      <p:ext uri="{BB962C8B-B14F-4D97-AF65-F5344CB8AC3E}">
        <p14:creationId xmlns:p14="http://schemas.microsoft.com/office/powerpoint/2010/main" val="1551398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E69AC6-1391-C75C-7403-814F2CDB30C6}"/>
              </a:ext>
            </a:extLst>
          </p:cNvPr>
          <p:cNvSpPr>
            <a:spLocks noGrp="1"/>
          </p:cNvSpPr>
          <p:nvPr>
            <p:ph type="body" sz="quarter" idx="13"/>
          </p:nvPr>
        </p:nvSpPr>
        <p:spPr/>
        <p:txBody>
          <a:bodyPr/>
          <a:lstStyle/>
          <a:p>
            <a:r>
              <a:rPr lang="en-US" dirty="0" err="1"/>
              <a:t>Kutsestandard</a:t>
            </a:r>
            <a:endParaRPr lang="en-US" dirty="0"/>
          </a:p>
        </p:txBody>
      </p:sp>
      <p:pic>
        <p:nvPicPr>
          <p:cNvPr id="5" name="Picture 4">
            <a:extLst>
              <a:ext uri="{FF2B5EF4-FFF2-40B4-BE49-F238E27FC236}">
                <a16:creationId xmlns:a16="http://schemas.microsoft.com/office/drawing/2014/main" id="{4A6F6436-C186-78F5-E2F3-844C33E85B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1612" y="0"/>
            <a:ext cx="8810388" cy="6858000"/>
          </a:xfrm>
          <a:prstGeom prst="rect">
            <a:avLst/>
          </a:prstGeom>
        </p:spPr>
      </p:pic>
    </p:spTree>
    <p:extLst>
      <p:ext uri="{BB962C8B-B14F-4D97-AF65-F5344CB8AC3E}">
        <p14:creationId xmlns:p14="http://schemas.microsoft.com/office/powerpoint/2010/main" val="12496956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824982-2680-D4B8-1362-F63F71DC8D28}"/>
              </a:ext>
            </a:extLst>
          </p:cNvPr>
          <p:cNvSpPr>
            <a:spLocks noGrp="1"/>
          </p:cNvSpPr>
          <p:nvPr>
            <p:ph type="body" sz="quarter" idx="13"/>
          </p:nvPr>
        </p:nvSpPr>
        <p:spPr/>
        <p:txBody>
          <a:bodyPr/>
          <a:lstStyle/>
          <a:p>
            <a:r>
              <a:rPr lang="en-US" dirty="0" err="1"/>
              <a:t>Tänavaosad</a:t>
            </a:r>
            <a:r>
              <a:rPr lang="en-US" dirty="0"/>
              <a:t> </a:t>
            </a:r>
            <a:r>
              <a:rPr lang="en-US" dirty="0" err="1"/>
              <a:t>ristlõikes</a:t>
            </a:r>
            <a:endParaRPr lang="en-US" dirty="0"/>
          </a:p>
        </p:txBody>
      </p:sp>
      <p:sp>
        <p:nvSpPr>
          <p:cNvPr id="3" name="Text Placeholder 2">
            <a:extLst>
              <a:ext uri="{FF2B5EF4-FFF2-40B4-BE49-F238E27FC236}">
                <a16:creationId xmlns:a16="http://schemas.microsoft.com/office/drawing/2014/main" id="{7961EE75-EE6F-DE28-6A38-6566F59575B6}"/>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4388792B-CF1E-E869-662A-F20331D1EE28}"/>
              </a:ext>
            </a:extLst>
          </p:cNvPr>
          <p:cNvPicPr>
            <a:picLocks noChangeAspect="1"/>
          </p:cNvPicPr>
          <p:nvPr/>
        </p:nvPicPr>
        <p:blipFill>
          <a:blip r:embed="rId2"/>
          <a:stretch>
            <a:fillRect/>
          </a:stretch>
        </p:blipFill>
        <p:spPr>
          <a:xfrm>
            <a:off x="898493" y="1214014"/>
            <a:ext cx="9525667" cy="5496805"/>
          </a:xfrm>
          <a:prstGeom prst="rect">
            <a:avLst/>
          </a:prstGeom>
        </p:spPr>
      </p:pic>
    </p:spTree>
    <p:extLst>
      <p:ext uri="{BB962C8B-B14F-4D97-AF65-F5344CB8AC3E}">
        <p14:creationId xmlns:p14="http://schemas.microsoft.com/office/powerpoint/2010/main" val="16394608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36512-A7E9-6C9A-8FE0-E7537D9CE2A6}"/>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D59AD34D-1252-95E7-8F75-49936607291A}"/>
              </a:ext>
            </a:extLst>
          </p:cNvPr>
          <p:cNvSpPr>
            <a:spLocks noGrp="1"/>
          </p:cNvSpPr>
          <p:nvPr>
            <p:ph idx="1"/>
          </p:nvPr>
        </p:nvSpPr>
        <p:spPr/>
        <p:txBody>
          <a:bodyPr/>
          <a:lstStyle/>
          <a:p>
            <a:endParaRPr lang="et-EE" dirty="0"/>
          </a:p>
        </p:txBody>
      </p:sp>
      <p:pic>
        <p:nvPicPr>
          <p:cNvPr id="5" name="Picture 4">
            <a:extLst>
              <a:ext uri="{FF2B5EF4-FFF2-40B4-BE49-F238E27FC236}">
                <a16:creationId xmlns:a16="http://schemas.microsoft.com/office/drawing/2014/main" id="{AB36559C-9AB4-6CFC-2AD8-623F66756C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87" y="0"/>
            <a:ext cx="5947373" cy="6858000"/>
          </a:xfrm>
          <a:prstGeom prst="rect">
            <a:avLst/>
          </a:prstGeom>
        </p:spPr>
      </p:pic>
      <p:pic>
        <p:nvPicPr>
          <p:cNvPr id="7" name="Picture 6">
            <a:extLst>
              <a:ext uri="{FF2B5EF4-FFF2-40B4-BE49-F238E27FC236}">
                <a16:creationId xmlns:a16="http://schemas.microsoft.com/office/drawing/2014/main" id="{930FFD80-BB8F-9BE6-A228-67EA452599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0092" y="70399"/>
            <a:ext cx="4502248" cy="6206333"/>
          </a:xfrm>
          <a:prstGeom prst="rect">
            <a:avLst/>
          </a:prstGeom>
        </p:spPr>
      </p:pic>
      <p:pic>
        <p:nvPicPr>
          <p:cNvPr id="9" name="Picture 8">
            <a:extLst>
              <a:ext uri="{FF2B5EF4-FFF2-40B4-BE49-F238E27FC236}">
                <a16:creationId xmlns:a16="http://schemas.microsoft.com/office/drawing/2014/main" id="{3D42F347-F267-623F-F65C-F55A0F8AE6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0092" y="6384585"/>
            <a:ext cx="4230216" cy="425959"/>
          </a:xfrm>
          <a:prstGeom prst="rect">
            <a:avLst/>
          </a:prstGeom>
        </p:spPr>
      </p:pic>
      <p:sp>
        <p:nvSpPr>
          <p:cNvPr id="10" name="Slide Number Placeholder 9">
            <a:extLst>
              <a:ext uri="{FF2B5EF4-FFF2-40B4-BE49-F238E27FC236}">
                <a16:creationId xmlns:a16="http://schemas.microsoft.com/office/drawing/2014/main" id="{6544C771-A678-A2E1-30C9-4C11E3899A3E}"/>
              </a:ext>
            </a:extLst>
          </p:cNvPr>
          <p:cNvSpPr>
            <a:spLocks noGrp="1"/>
          </p:cNvSpPr>
          <p:nvPr>
            <p:ph type="sldNum" sz="quarter" idx="12"/>
          </p:nvPr>
        </p:nvSpPr>
        <p:spPr/>
        <p:txBody>
          <a:bodyPr/>
          <a:lstStyle/>
          <a:p>
            <a:fld id="{A89FF1E2-3BA7-475C-A9AD-AEEAF9FE4269}" type="slidenum">
              <a:rPr lang="en-US" smtClean="0"/>
              <a:t>121</a:t>
            </a:fld>
            <a:endParaRPr lang="en-US"/>
          </a:p>
        </p:txBody>
      </p:sp>
    </p:spTree>
    <p:extLst>
      <p:ext uri="{BB962C8B-B14F-4D97-AF65-F5344CB8AC3E}">
        <p14:creationId xmlns:p14="http://schemas.microsoft.com/office/powerpoint/2010/main" val="12687568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897C-EAE4-4C26-1F0E-FEA9B6C98E70}"/>
              </a:ext>
            </a:extLst>
          </p:cNvPr>
          <p:cNvSpPr>
            <a:spLocks noGrp="1"/>
          </p:cNvSpPr>
          <p:nvPr>
            <p:ph type="title"/>
          </p:nvPr>
        </p:nvSpPr>
        <p:spPr>
          <a:xfrm>
            <a:off x="36911" y="79695"/>
            <a:ext cx="10515600" cy="1325563"/>
          </a:xfrm>
        </p:spPr>
        <p:txBody>
          <a:bodyPr/>
          <a:lstStyle/>
          <a:p>
            <a:r>
              <a:rPr lang="en-US" sz="3600" dirty="0" err="1"/>
              <a:t>Juurdepääsud</a:t>
            </a:r>
            <a:r>
              <a:rPr lang="en-US" sz="3600" dirty="0"/>
              <a:t> &amp; </a:t>
            </a:r>
            <a:r>
              <a:rPr lang="en-US" sz="3600" dirty="0" err="1"/>
              <a:t>möödapääs</a:t>
            </a:r>
            <a:endParaRPr lang="et-EE" sz="3600" dirty="0"/>
          </a:p>
        </p:txBody>
      </p:sp>
      <p:pic>
        <p:nvPicPr>
          <p:cNvPr id="5" name="Picture 4">
            <a:extLst>
              <a:ext uri="{FF2B5EF4-FFF2-40B4-BE49-F238E27FC236}">
                <a16:creationId xmlns:a16="http://schemas.microsoft.com/office/drawing/2014/main" id="{830091D0-5413-D8EB-5965-99B32F983B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11" y="1718145"/>
            <a:ext cx="6657504" cy="5060160"/>
          </a:xfrm>
          <a:prstGeom prst="rect">
            <a:avLst/>
          </a:prstGeom>
        </p:spPr>
      </p:pic>
      <p:pic>
        <p:nvPicPr>
          <p:cNvPr id="7" name="Picture 6">
            <a:extLst>
              <a:ext uri="{FF2B5EF4-FFF2-40B4-BE49-F238E27FC236}">
                <a16:creationId xmlns:a16="http://schemas.microsoft.com/office/drawing/2014/main" id="{757E62DD-793E-B26F-874D-DB05C8B24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0376" y="0"/>
            <a:ext cx="5224713" cy="6858000"/>
          </a:xfrm>
          <a:prstGeom prst="rect">
            <a:avLst/>
          </a:prstGeom>
        </p:spPr>
      </p:pic>
      <p:sp>
        <p:nvSpPr>
          <p:cNvPr id="8" name="Slide Number Placeholder 7">
            <a:extLst>
              <a:ext uri="{FF2B5EF4-FFF2-40B4-BE49-F238E27FC236}">
                <a16:creationId xmlns:a16="http://schemas.microsoft.com/office/drawing/2014/main" id="{EF696136-65E6-BE21-F7F0-6CCEAEF8072C}"/>
              </a:ext>
            </a:extLst>
          </p:cNvPr>
          <p:cNvSpPr>
            <a:spLocks noGrp="1"/>
          </p:cNvSpPr>
          <p:nvPr>
            <p:ph type="sldNum" sz="quarter" idx="12"/>
          </p:nvPr>
        </p:nvSpPr>
        <p:spPr/>
        <p:txBody>
          <a:bodyPr/>
          <a:lstStyle/>
          <a:p>
            <a:fld id="{A89FF1E2-3BA7-475C-A9AD-AEEAF9FE4269}" type="slidenum">
              <a:rPr lang="en-US" smtClean="0"/>
              <a:t>122</a:t>
            </a:fld>
            <a:endParaRPr lang="en-US"/>
          </a:p>
        </p:txBody>
      </p:sp>
    </p:spTree>
    <p:extLst>
      <p:ext uri="{BB962C8B-B14F-4D97-AF65-F5344CB8AC3E}">
        <p14:creationId xmlns:p14="http://schemas.microsoft.com/office/powerpoint/2010/main" val="6687343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1D5616-E2E5-126E-DDB2-6044280243C8}"/>
              </a:ext>
            </a:extLst>
          </p:cNvPr>
          <p:cNvSpPr>
            <a:spLocks noGrp="1"/>
          </p:cNvSpPr>
          <p:nvPr>
            <p:ph type="body" sz="quarter" idx="13"/>
          </p:nvPr>
        </p:nvSpPr>
        <p:spPr/>
        <p:txBody>
          <a:bodyPr/>
          <a:lstStyle/>
          <a:p>
            <a:r>
              <a:rPr lang="en-US" dirty="0" err="1"/>
              <a:t>Põikkalded</a:t>
            </a:r>
            <a:r>
              <a:rPr lang="en-US" dirty="0"/>
              <a:t> </a:t>
            </a:r>
            <a:r>
              <a:rPr lang="en-US" dirty="0" err="1"/>
              <a:t>tänaval</a:t>
            </a:r>
            <a:endParaRPr lang="en-US" dirty="0"/>
          </a:p>
        </p:txBody>
      </p:sp>
      <p:sp>
        <p:nvSpPr>
          <p:cNvPr id="3" name="Text Placeholder 2">
            <a:extLst>
              <a:ext uri="{FF2B5EF4-FFF2-40B4-BE49-F238E27FC236}">
                <a16:creationId xmlns:a16="http://schemas.microsoft.com/office/drawing/2014/main" id="{99AEA2F1-69AC-08C6-7E54-27D32F9FFA89}"/>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069B2C6F-EBF1-D9CC-4EC6-922F19D626AC}"/>
              </a:ext>
            </a:extLst>
          </p:cNvPr>
          <p:cNvPicPr>
            <a:picLocks noChangeAspect="1"/>
          </p:cNvPicPr>
          <p:nvPr/>
        </p:nvPicPr>
        <p:blipFill>
          <a:blip r:embed="rId2"/>
          <a:stretch>
            <a:fillRect/>
          </a:stretch>
        </p:blipFill>
        <p:spPr>
          <a:xfrm>
            <a:off x="249690" y="1376075"/>
            <a:ext cx="10724251" cy="5282460"/>
          </a:xfrm>
          <a:prstGeom prst="rect">
            <a:avLst/>
          </a:prstGeom>
        </p:spPr>
      </p:pic>
    </p:spTree>
    <p:extLst>
      <p:ext uri="{BB962C8B-B14F-4D97-AF65-F5344CB8AC3E}">
        <p14:creationId xmlns:p14="http://schemas.microsoft.com/office/powerpoint/2010/main" val="40227080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FAF540-ED44-F984-816E-542995163F0C}"/>
              </a:ext>
            </a:extLst>
          </p:cNvPr>
          <p:cNvSpPr>
            <a:spLocks noGrp="1"/>
          </p:cNvSpPr>
          <p:nvPr>
            <p:ph type="body" sz="quarter" idx="13"/>
          </p:nvPr>
        </p:nvSpPr>
        <p:spPr/>
        <p:txBody>
          <a:bodyPr/>
          <a:lstStyle/>
          <a:p>
            <a:r>
              <a:rPr lang="en-US" dirty="0" err="1"/>
              <a:t>Veeäravool</a:t>
            </a:r>
            <a:r>
              <a:rPr lang="en-US" dirty="0"/>
              <a:t> </a:t>
            </a:r>
            <a:r>
              <a:rPr lang="en-US" dirty="0" err="1"/>
              <a:t>bussipeatusega</a:t>
            </a:r>
            <a:r>
              <a:rPr lang="en-US" dirty="0"/>
              <a:t> </a:t>
            </a:r>
            <a:r>
              <a:rPr lang="en-US" dirty="0" err="1"/>
              <a:t>teelõigus</a:t>
            </a:r>
            <a:endParaRPr lang="en-US" dirty="0"/>
          </a:p>
        </p:txBody>
      </p:sp>
      <p:sp>
        <p:nvSpPr>
          <p:cNvPr id="3" name="Text Placeholder 2">
            <a:extLst>
              <a:ext uri="{FF2B5EF4-FFF2-40B4-BE49-F238E27FC236}">
                <a16:creationId xmlns:a16="http://schemas.microsoft.com/office/drawing/2014/main" id="{75466670-D3E2-C8B6-A3DF-0679B33B5663}"/>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E63136E3-89D2-C5D6-A716-4F6253A8EF6A}"/>
              </a:ext>
            </a:extLst>
          </p:cNvPr>
          <p:cNvPicPr>
            <a:picLocks noChangeAspect="1"/>
          </p:cNvPicPr>
          <p:nvPr/>
        </p:nvPicPr>
        <p:blipFill>
          <a:blip r:embed="rId2"/>
          <a:stretch>
            <a:fillRect/>
          </a:stretch>
        </p:blipFill>
        <p:spPr>
          <a:xfrm>
            <a:off x="1625125" y="1089024"/>
            <a:ext cx="8630854" cy="5734850"/>
          </a:xfrm>
          <a:prstGeom prst="rect">
            <a:avLst/>
          </a:prstGeom>
        </p:spPr>
      </p:pic>
    </p:spTree>
    <p:extLst>
      <p:ext uri="{BB962C8B-B14F-4D97-AF65-F5344CB8AC3E}">
        <p14:creationId xmlns:p14="http://schemas.microsoft.com/office/powerpoint/2010/main" val="14679555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DA0B2-0AB6-2B18-B36D-AE18F2728DF8}"/>
              </a:ext>
            </a:extLst>
          </p:cNvPr>
          <p:cNvSpPr>
            <a:spLocks noGrp="1"/>
          </p:cNvSpPr>
          <p:nvPr>
            <p:ph type="body" sz="quarter" idx="13"/>
          </p:nvPr>
        </p:nvSpPr>
        <p:spPr/>
        <p:txBody>
          <a:bodyPr/>
          <a:lstStyle/>
          <a:p>
            <a:r>
              <a:rPr lang="en-US" dirty="0" err="1"/>
              <a:t>Tänavamaa</a:t>
            </a:r>
            <a:r>
              <a:rPr lang="en-US" dirty="0"/>
              <a:t> </a:t>
            </a:r>
            <a:r>
              <a:rPr lang="en-US" dirty="0" err="1"/>
              <a:t>piirid</a:t>
            </a:r>
            <a:r>
              <a:rPr lang="en-US" dirty="0"/>
              <a:t> – </a:t>
            </a:r>
            <a:r>
              <a:rPr lang="en-US" dirty="0" err="1"/>
              <a:t>kui</a:t>
            </a:r>
            <a:r>
              <a:rPr lang="en-US" dirty="0"/>
              <a:t> ala </a:t>
            </a:r>
            <a:r>
              <a:rPr lang="en-US" dirty="0" err="1"/>
              <a:t>planeeritakse</a:t>
            </a:r>
            <a:endParaRPr lang="en-US" dirty="0"/>
          </a:p>
        </p:txBody>
      </p:sp>
      <p:sp>
        <p:nvSpPr>
          <p:cNvPr id="3" name="Text Placeholder 2">
            <a:extLst>
              <a:ext uri="{FF2B5EF4-FFF2-40B4-BE49-F238E27FC236}">
                <a16:creationId xmlns:a16="http://schemas.microsoft.com/office/drawing/2014/main" id="{27205524-83B8-C6CF-8DC6-55351CDA25C7}"/>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23A424BE-65FA-3D81-9899-12268076B8AA}"/>
              </a:ext>
            </a:extLst>
          </p:cNvPr>
          <p:cNvPicPr>
            <a:picLocks noChangeAspect="1"/>
          </p:cNvPicPr>
          <p:nvPr/>
        </p:nvPicPr>
        <p:blipFill>
          <a:blip r:embed="rId2"/>
          <a:stretch>
            <a:fillRect/>
          </a:stretch>
        </p:blipFill>
        <p:spPr>
          <a:xfrm>
            <a:off x="1760971" y="1188720"/>
            <a:ext cx="8993037" cy="5393747"/>
          </a:xfrm>
          <a:prstGeom prst="rect">
            <a:avLst/>
          </a:prstGeom>
        </p:spPr>
      </p:pic>
    </p:spTree>
    <p:extLst>
      <p:ext uri="{BB962C8B-B14F-4D97-AF65-F5344CB8AC3E}">
        <p14:creationId xmlns:p14="http://schemas.microsoft.com/office/powerpoint/2010/main" val="7267568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7ACB68-D09C-1990-90C0-E6ACD4137749}"/>
              </a:ext>
            </a:extLst>
          </p:cNvPr>
          <p:cNvSpPr>
            <a:spLocks noGrp="1"/>
          </p:cNvSpPr>
          <p:nvPr>
            <p:ph type="body" sz="quarter" idx="13"/>
          </p:nvPr>
        </p:nvSpPr>
        <p:spPr/>
        <p:txBody>
          <a:bodyPr/>
          <a:lstStyle/>
          <a:p>
            <a:r>
              <a:rPr lang="en-US" dirty="0" err="1"/>
              <a:t>Plaanikõverik</a:t>
            </a:r>
            <a:r>
              <a:rPr lang="en-US" dirty="0"/>
              <a:t> </a:t>
            </a:r>
            <a:r>
              <a:rPr lang="en-US" dirty="0" err="1"/>
              <a:t>linnas</a:t>
            </a:r>
            <a:r>
              <a:rPr lang="en-US" dirty="0"/>
              <a:t> (</a:t>
            </a:r>
            <a:r>
              <a:rPr lang="en-US" dirty="0" err="1"/>
              <a:t>magistraalid</a:t>
            </a:r>
            <a:r>
              <a:rPr lang="en-US" dirty="0"/>
              <a:t>)</a:t>
            </a:r>
          </a:p>
        </p:txBody>
      </p:sp>
      <p:sp>
        <p:nvSpPr>
          <p:cNvPr id="3" name="Text Placeholder 2">
            <a:extLst>
              <a:ext uri="{FF2B5EF4-FFF2-40B4-BE49-F238E27FC236}">
                <a16:creationId xmlns:a16="http://schemas.microsoft.com/office/drawing/2014/main" id="{17D01E41-8FDD-5F77-4C74-6120AF4C6DA3}"/>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E1C0A686-F766-9FDC-C2B7-50ADECFC0FB6}"/>
              </a:ext>
            </a:extLst>
          </p:cNvPr>
          <p:cNvPicPr>
            <a:picLocks noChangeAspect="1"/>
          </p:cNvPicPr>
          <p:nvPr/>
        </p:nvPicPr>
        <p:blipFill>
          <a:blip r:embed="rId2"/>
          <a:stretch>
            <a:fillRect/>
          </a:stretch>
        </p:blipFill>
        <p:spPr>
          <a:xfrm>
            <a:off x="479424" y="1042791"/>
            <a:ext cx="11712576" cy="5777835"/>
          </a:xfrm>
          <a:prstGeom prst="rect">
            <a:avLst/>
          </a:prstGeom>
        </p:spPr>
      </p:pic>
    </p:spTree>
    <p:extLst>
      <p:ext uri="{BB962C8B-B14F-4D97-AF65-F5344CB8AC3E}">
        <p14:creationId xmlns:p14="http://schemas.microsoft.com/office/powerpoint/2010/main" val="33480703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F96E6A-7313-6C91-2578-58D206E6FE2E}"/>
              </a:ext>
            </a:extLst>
          </p:cNvPr>
          <p:cNvSpPr>
            <a:spLocks noGrp="1"/>
          </p:cNvSpPr>
          <p:nvPr>
            <p:ph type="body" sz="quarter" idx="13"/>
          </p:nvPr>
        </p:nvSpPr>
        <p:spPr/>
        <p:txBody>
          <a:bodyPr/>
          <a:lstStyle/>
          <a:p>
            <a:r>
              <a:rPr lang="en-US" dirty="0" err="1"/>
              <a:t>Plaanikõverik</a:t>
            </a:r>
            <a:r>
              <a:rPr lang="en-US" dirty="0"/>
              <a:t> </a:t>
            </a:r>
            <a:r>
              <a:rPr lang="en-US" dirty="0" err="1"/>
              <a:t>maanteel</a:t>
            </a:r>
            <a:endParaRPr lang="en-US" dirty="0"/>
          </a:p>
        </p:txBody>
      </p:sp>
      <p:sp>
        <p:nvSpPr>
          <p:cNvPr id="3" name="Text Placeholder 2">
            <a:extLst>
              <a:ext uri="{FF2B5EF4-FFF2-40B4-BE49-F238E27FC236}">
                <a16:creationId xmlns:a16="http://schemas.microsoft.com/office/drawing/2014/main" id="{C4251A10-C299-2007-B3D7-8F96FC426D44}"/>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B5EF0BE8-99D4-08EA-D473-08FC4755E705}"/>
              </a:ext>
            </a:extLst>
          </p:cNvPr>
          <p:cNvPicPr>
            <a:picLocks noChangeAspect="1"/>
          </p:cNvPicPr>
          <p:nvPr/>
        </p:nvPicPr>
        <p:blipFill>
          <a:blip r:embed="rId2"/>
          <a:stretch>
            <a:fillRect/>
          </a:stretch>
        </p:blipFill>
        <p:spPr>
          <a:xfrm>
            <a:off x="100758" y="1104575"/>
            <a:ext cx="11978466" cy="5353014"/>
          </a:xfrm>
          <a:prstGeom prst="rect">
            <a:avLst/>
          </a:prstGeom>
        </p:spPr>
      </p:pic>
    </p:spTree>
    <p:extLst>
      <p:ext uri="{BB962C8B-B14F-4D97-AF65-F5344CB8AC3E}">
        <p14:creationId xmlns:p14="http://schemas.microsoft.com/office/powerpoint/2010/main" val="21466611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58E60-8F20-840F-D677-B532D2B63667}"/>
              </a:ext>
            </a:extLst>
          </p:cNvPr>
          <p:cNvSpPr>
            <a:spLocks noGrp="1"/>
          </p:cNvSpPr>
          <p:nvPr>
            <p:ph type="body" sz="quarter" idx="13"/>
          </p:nvPr>
        </p:nvSpPr>
        <p:spPr/>
        <p:txBody>
          <a:bodyPr/>
          <a:lstStyle/>
          <a:p>
            <a:r>
              <a:rPr lang="en-US" dirty="0" err="1"/>
              <a:t>Siirdekõverad</a:t>
            </a:r>
            <a:r>
              <a:rPr lang="en-US" dirty="0"/>
              <a:t> </a:t>
            </a:r>
            <a:r>
              <a:rPr lang="en-US" dirty="0" err="1"/>
              <a:t>maanteel</a:t>
            </a:r>
            <a:endParaRPr lang="en-US" dirty="0"/>
          </a:p>
        </p:txBody>
      </p:sp>
      <p:sp>
        <p:nvSpPr>
          <p:cNvPr id="3" name="Text Placeholder 2">
            <a:extLst>
              <a:ext uri="{FF2B5EF4-FFF2-40B4-BE49-F238E27FC236}">
                <a16:creationId xmlns:a16="http://schemas.microsoft.com/office/drawing/2014/main" id="{484140BB-EC38-F1D6-560C-90C47F8352C6}"/>
              </a:ext>
            </a:extLst>
          </p:cNvPr>
          <p:cNvSpPr>
            <a:spLocks noGrp="1"/>
          </p:cNvSpPr>
          <p:nvPr>
            <p:ph type="body" sz="quarter" idx="14"/>
          </p:nvPr>
        </p:nvSpPr>
        <p:spPr>
          <a:xfrm>
            <a:off x="240030" y="1811950"/>
            <a:ext cx="11711939" cy="4140200"/>
          </a:xfrm>
        </p:spPr>
        <p:txBody>
          <a:bodyPr/>
          <a:lstStyle/>
          <a:p>
            <a:r>
              <a:rPr lang="en-US" dirty="0" err="1"/>
              <a:t>Kõverik</a:t>
            </a:r>
            <a:r>
              <a:rPr lang="en-US" dirty="0"/>
              <a:t> on </a:t>
            </a:r>
            <a:r>
              <a:rPr lang="en-US" dirty="0" err="1"/>
              <a:t>kohustuslik</a:t>
            </a:r>
            <a:r>
              <a:rPr lang="en-US" dirty="0"/>
              <a:t> </a:t>
            </a:r>
            <a:r>
              <a:rPr lang="en-US" dirty="0" err="1"/>
              <a:t>kui</a:t>
            </a:r>
            <a:r>
              <a:rPr lang="en-US" dirty="0"/>
              <a:t> </a:t>
            </a:r>
            <a:r>
              <a:rPr lang="en-US" dirty="0" err="1"/>
              <a:t>trassi</a:t>
            </a:r>
            <a:r>
              <a:rPr lang="en-US" dirty="0"/>
              <a:t> </a:t>
            </a:r>
            <a:r>
              <a:rPr lang="en-US" dirty="0" err="1"/>
              <a:t>pöördenurk</a:t>
            </a:r>
            <a:r>
              <a:rPr lang="en-US" dirty="0"/>
              <a:t> on </a:t>
            </a:r>
            <a:r>
              <a:rPr lang="en-US" dirty="0" err="1"/>
              <a:t>üle</a:t>
            </a:r>
            <a:r>
              <a:rPr lang="en-US" dirty="0"/>
              <a:t> 0,5 </a:t>
            </a:r>
            <a:r>
              <a:rPr lang="en-US" dirty="0" err="1"/>
              <a:t>kraadi</a:t>
            </a:r>
            <a:endParaRPr lang="en-US" dirty="0"/>
          </a:p>
          <a:p>
            <a:r>
              <a:rPr lang="en-US" dirty="0" err="1"/>
              <a:t>Viraažikalded</a:t>
            </a:r>
            <a:r>
              <a:rPr lang="en-US" dirty="0"/>
              <a:t> </a:t>
            </a:r>
            <a:r>
              <a:rPr lang="en-US" dirty="0" err="1"/>
              <a:t>põhi</a:t>
            </a:r>
            <a:r>
              <a:rPr lang="en-US" dirty="0"/>
              <a:t>- ja </a:t>
            </a:r>
            <a:r>
              <a:rPr lang="en-US" dirty="0" err="1"/>
              <a:t>tugimaanteel</a:t>
            </a:r>
            <a:r>
              <a:rPr lang="en-US" dirty="0"/>
              <a:t> max 4%, </a:t>
            </a:r>
            <a:r>
              <a:rPr lang="en-US" dirty="0" err="1"/>
              <a:t>mujal</a:t>
            </a:r>
            <a:r>
              <a:rPr lang="en-US" dirty="0"/>
              <a:t> 6%</a:t>
            </a:r>
          </a:p>
          <a:p>
            <a:pPr lvl="1"/>
            <a:r>
              <a:rPr lang="en-US" dirty="0"/>
              <a:t>4,5% on </a:t>
            </a:r>
            <a:r>
              <a:rPr lang="en-US" dirty="0" err="1"/>
              <a:t>kalle</a:t>
            </a:r>
            <a:r>
              <a:rPr lang="en-US" dirty="0"/>
              <a:t>, </a:t>
            </a:r>
            <a:r>
              <a:rPr lang="en-US" dirty="0" err="1"/>
              <a:t>mille</a:t>
            </a:r>
            <a:r>
              <a:rPr lang="en-US" dirty="0"/>
              <a:t> </a:t>
            </a:r>
            <a:r>
              <a:rPr lang="en-US" dirty="0" err="1"/>
              <a:t>puhul</a:t>
            </a:r>
            <a:r>
              <a:rPr lang="en-US" dirty="0"/>
              <a:t> </a:t>
            </a:r>
            <a:r>
              <a:rPr lang="en-US" dirty="0" err="1"/>
              <a:t>seisev</a:t>
            </a:r>
            <a:r>
              <a:rPr lang="en-US" dirty="0"/>
              <a:t> </a:t>
            </a:r>
            <a:r>
              <a:rPr lang="en-US" dirty="0" err="1"/>
              <a:t>sõiduk</a:t>
            </a:r>
            <a:r>
              <a:rPr lang="en-US" dirty="0"/>
              <a:t> </a:t>
            </a:r>
            <a:r>
              <a:rPr lang="en-US" dirty="0" err="1"/>
              <a:t>hakkab</a:t>
            </a:r>
            <a:r>
              <a:rPr lang="en-US" dirty="0"/>
              <a:t> </a:t>
            </a:r>
            <a:r>
              <a:rPr lang="en-US" dirty="0" err="1"/>
              <a:t>lubatud</a:t>
            </a:r>
            <a:r>
              <a:rPr lang="en-US" dirty="0"/>
              <a:t> </a:t>
            </a:r>
            <a:r>
              <a:rPr lang="en-US" dirty="0" err="1"/>
              <a:t>haardeteguri</a:t>
            </a:r>
            <a:r>
              <a:rPr lang="en-US" dirty="0"/>
              <a:t> </a:t>
            </a:r>
            <a:r>
              <a:rPr lang="en-US" dirty="0" err="1"/>
              <a:t>korral</a:t>
            </a:r>
            <a:r>
              <a:rPr lang="en-US" dirty="0"/>
              <a:t> </a:t>
            </a:r>
            <a:r>
              <a:rPr lang="en-US" dirty="0" err="1"/>
              <a:t>kaldel</a:t>
            </a:r>
            <a:r>
              <a:rPr lang="en-US" dirty="0"/>
              <a:t> </a:t>
            </a:r>
            <a:r>
              <a:rPr lang="en-US" dirty="0" err="1"/>
              <a:t>alla</a:t>
            </a:r>
            <a:r>
              <a:rPr lang="en-US" dirty="0"/>
              <a:t> </a:t>
            </a:r>
            <a:r>
              <a:rPr lang="en-US" dirty="0" err="1"/>
              <a:t>libisema</a:t>
            </a:r>
            <a:endParaRPr lang="en-US" dirty="0"/>
          </a:p>
          <a:p>
            <a:r>
              <a:rPr lang="en-US" dirty="0"/>
              <a:t>Kui </a:t>
            </a:r>
            <a:r>
              <a:rPr lang="en-US" dirty="0" err="1"/>
              <a:t>teineteisele</a:t>
            </a:r>
            <a:r>
              <a:rPr lang="en-US" dirty="0"/>
              <a:t> </a:t>
            </a:r>
            <a:r>
              <a:rPr lang="en-US" dirty="0" err="1"/>
              <a:t>järgnevad</a:t>
            </a:r>
            <a:r>
              <a:rPr lang="en-US" dirty="0"/>
              <a:t> </a:t>
            </a:r>
            <a:r>
              <a:rPr lang="en-US" dirty="0" err="1"/>
              <a:t>plaanikõverikud</a:t>
            </a:r>
            <a:r>
              <a:rPr lang="en-US" dirty="0"/>
              <a:t>, </a:t>
            </a:r>
            <a:r>
              <a:rPr lang="en-US" dirty="0" err="1"/>
              <a:t>siis</a:t>
            </a:r>
            <a:r>
              <a:rPr lang="en-US" dirty="0"/>
              <a:t> need </a:t>
            </a:r>
            <a:r>
              <a:rPr lang="en-US" dirty="0" err="1"/>
              <a:t>ei</a:t>
            </a:r>
            <a:r>
              <a:rPr lang="en-US" dirty="0"/>
              <a:t> tohi olla </a:t>
            </a:r>
            <a:r>
              <a:rPr lang="en-US" dirty="0" err="1"/>
              <a:t>väga</a:t>
            </a:r>
            <a:r>
              <a:rPr lang="en-US" dirty="0"/>
              <a:t> </a:t>
            </a:r>
            <a:r>
              <a:rPr lang="en-US" dirty="0" err="1"/>
              <a:t>erinevad</a:t>
            </a:r>
            <a:endParaRPr lang="en-US" dirty="0"/>
          </a:p>
          <a:p>
            <a:r>
              <a:rPr lang="en-US" dirty="0" err="1"/>
              <a:t>Olenemata</a:t>
            </a:r>
            <a:r>
              <a:rPr lang="en-US" dirty="0"/>
              <a:t> </a:t>
            </a:r>
            <a:r>
              <a:rPr lang="en-US" dirty="0" err="1"/>
              <a:t>kaldest</a:t>
            </a:r>
            <a:r>
              <a:rPr lang="en-US" dirty="0"/>
              <a:t>, on </a:t>
            </a:r>
            <a:r>
              <a:rPr lang="en-US" dirty="0" err="1"/>
              <a:t>tugipeenar</a:t>
            </a:r>
            <a:r>
              <a:rPr lang="en-US" dirty="0"/>
              <a:t> ALATI </a:t>
            </a:r>
            <a:r>
              <a:rPr lang="en-US" dirty="0" err="1"/>
              <a:t>kaldega</a:t>
            </a:r>
            <a:r>
              <a:rPr lang="en-US" dirty="0"/>
              <a:t> </a:t>
            </a:r>
            <a:r>
              <a:rPr lang="en-US" dirty="0" err="1"/>
              <a:t>teest</a:t>
            </a:r>
            <a:r>
              <a:rPr lang="en-US" dirty="0"/>
              <a:t> </a:t>
            </a:r>
            <a:r>
              <a:rPr lang="en-US" dirty="0" err="1"/>
              <a:t>eemale</a:t>
            </a:r>
            <a:r>
              <a:rPr lang="en-US" dirty="0"/>
              <a:t>, 3,5…5,5%</a:t>
            </a:r>
          </a:p>
          <a:p>
            <a:r>
              <a:rPr lang="en-US" dirty="0" err="1"/>
              <a:t>Siirdekõverik</a:t>
            </a:r>
            <a:r>
              <a:rPr lang="en-US" dirty="0"/>
              <a:t> = </a:t>
            </a:r>
            <a:r>
              <a:rPr lang="en-US" dirty="0" err="1"/>
              <a:t>klotoid</a:t>
            </a:r>
            <a:r>
              <a:rPr lang="en-US" dirty="0"/>
              <a:t> A=sqrt(R*L), </a:t>
            </a:r>
            <a:r>
              <a:rPr lang="en-US" dirty="0" err="1"/>
              <a:t>kus</a:t>
            </a:r>
            <a:r>
              <a:rPr lang="en-US" dirty="0"/>
              <a:t> A on </a:t>
            </a:r>
            <a:r>
              <a:rPr lang="en-US" dirty="0" err="1"/>
              <a:t>klotoidi</a:t>
            </a:r>
            <a:r>
              <a:rPr lang="en-US" dirty="0"/>
              <a:t> </a:t>
            </a:r>
            <a:r>
              <a:rPr lang="en-US" dirty="0" err="1"/>
              <a:t>parameeter</a:t>
            </a:r>
            <a:r>
              <a:rPr lang="en-US" dirty="0"/>
              <a:t>, R </a:t>
            </a:r>
            <a:r>
              <a:rPr lang="en-US" dirty="0" err="1"/>
              <a:t>ringikõvera</a:t>
            </a:r>
            <a:r>
              <a:rPr lang="en-US" dirty="0"/>
              <a:t> </a:t>
            </a:r>
            <a:r>
              <a:rPr lang="en-US" dirty="0" err="1"/>
              <a:t>raadius</a:t>
            </a:r>
            <a:r>
              <a:rPr lang="en-US" dirty="0"/>
              <a:t> ja L </a:t>
            </a:r>
            <a:r>
              <a:rPr lang="en-US" dirty="0" err="1"/>
              <a:t>klotoidi</a:t>
            </a:r>
            <a:r>
              <a:rPr lang="en-US" dirty="0"/>
              <a:t> </a:t>
            </a:r>
            <a:r>
              <a:rPr lang="en-US" dirty="0" err="1"/>
              <a:t>pikkus</a:t>
            </a:r>
            <a:endParaRPr lang="en-US" dirty="0"/>
          </a:p>
        </p:txBody>
      </p:sp>
      <p:pic>
        <p:nvPicPr>
          <p:cNvPr id="5" name="Picture 4">
            <a:extLst>
              <a:ext uri="{FF2B5EF4-FFF2-40B4-BE49-F238E27FC236}">
                <a16:creationId xmlns:a16="http://schemas.microsoft.com/office/drawing/2014/main" id="{FE679A49-3B81-F5B6-AFF5-BDE82CC3FC5D}"/>
              </a:ext>
            </a:extLst>
          </p:cNvPr>
          <p:cNvPicPr>
            <a:picLocks noChangeAspect="1"/>
          </p:cNvPicPr>
          <p:nvPr/>
        </p:nvPicPr>
        <p:blipFill>
          <a:blip r:embed="rId2"/>
          <a:stretch>
            <a:fillRect/>
          </a:stretch>
        </p:blipFill>
        <p:spPr>
          <a:xfrm>
            <a:off x="77725" y="4960655"/>
            <a:ext cx="6018276" cy="1897345"/>
          </a:xfrm>
          <a:prstGeom prst="rect">
            <a:avLst/>
          </a:prstGeom>
        </p:spPr>
      </p:pic>
      <p:pic>
        <p:nvPicPr>
          <p:cNvPr id="7" name="Picture 6">
            <a:extLst>
              <a:ext uri="{FF2B5EF4-FFF2-40B4-BE49-F238E27FC236}">
                <a16:creationId xmlns:a16="http://schemas.microsoft.com/office/drawing/2014/main" id="{DAF923D5-1C0D-774A-4EC9-C333AAE508BA}"/>
              </a:ext>
            </a:extLst>
          </p:cNvPr>
          <p:cNvPicPr>
            <a:picLocks noChangeAspect="1"/>
          </p:cNvPicPr>
          <p:nvPr/>
        </p:nvPicPr>
        <p:blipFill>
          <a:blip r:embed="rId3"/>
          <a:stretch>
            <a:fillRect/>
          </a:stretch>
        </p:blipFill>
        <p:spPr>
          <a:xfrm>
            <a:off x="8091006" y="4636008"/>
            <a:ext cx="4100993" cy="2221992"/>
          </a:xfrm>
          <a:prstGeom prst="rect">
            <a:avLst/>
          </a:prstGeom>
        </p:spPr>
      </p:pic>
      <p:pic>
        <p:nvPicPr>
          <p:cNvPr id="9" name="Picture 8">
            <a:extLst>
              <a:ext uri="{FF2B5EF4-FFF2-40B4-BE49-F238E27FC236}">
                <a16:creationId xmlns:a16="http://schemas.microsoft.com/office/drawing/2014/main" id="{1BC9D4EF-31AB-1F79-1D5C-1C0B934ED44F}"/>
              </a:ext>
            </a:extLst>
          </p:cNvPr>
          <p:cNvPicPr>
            <a:picLocks noChangeAspect="1"/>
          </p:cNvPicPr>
          <p:nvPr/>
        </p:nvPicPr>
        <p:blipFill>
          <a:blip r:embed="rId4"/>
          <a:stretch>
            <a:fillRect/>
          </a:stretch>
        </p:blipFill>
        <p:spPr>
          <a:xfrm>
            <a:off x="7802571" y="48618"/>
            <a:ext cx="4389428" cy="1835045"/>
          </a:xfrm>
          <a:prstGeom prst="rect">
            <a:avLst/>
          </a:prstGeom>
        </p:spPr>
      </p:pic>
    </p:spTree>
    <p:extLst>
      <p:ext uri="{BB962C8B-B14F-4D97-AF65-F5344CB8AC3E}">
        <p14:creationId xmlns:p14="http://schemas.microsoft.com/office/powerpoint/2010/main" val="31550171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9CF403-5108-4929-7B84-DF3A81A3CB33}"/>
              </a:ext>
            </a:extLst>
          </p:cNvPr>
          <p:cNvSpPr>
            <a:spLocks noGrp="1"/>
          </p:cNvSpPr>
          <p:nvPr>
            <p:ph type="body" sz="quarter" idx="13"/>
          </p:nvPr>
        </p:nvSpPr>
        <p:spPr/>
        <p:txBody>
          <a:bodyPr/>
          <a:lstStyle/>
          <a:p>
            <a:r>
              <a:rPr lang="en-US" dirty="0" err="1"/>
              <a:t>Kohtumisnähtavus</a:t>
            </a:r>
            <a:r>
              <a:rPr lang="en-US" dirty="0"/>
              <a:t> </a:t>
            </a:r>
            <a:r>
              <a:rPr lang="en-US" dirty="0" err="1"/>
              <a:t>asulas</a:t>
            </a:r>
            <a:endParaRPr lang="en-US" dirty="0"/>
          </a:p>
          <a:p>
            <a:r>
              <a:rPr lang="en-US" dirty="0"/>
              <a:t>&amp; </a:t>
            </a:r>
            <a:r>
              <a:rPr lang="en-US" dirty="0" err="1"/>
              <a:t>möödasõidukoht</a:t>
            </a:r>
            <a:endParaRPr lang="en-US" dirty="0"/>
          </a:p>
        </p:txBody>
      </p:sp>
      <p:sp>
        <p:nvSpPr>
          <p:cNvPr id="3" name="Text Placeholder 2">
            <a:extLst>
              <a:ext uri="{FF2B5EF4-FFF2-40B4-BE49-F238E27FC236}">
                <a16:creationId xmlns:a16="http://schemas.microsoft.com/office/drawing/2014/main" id="{2D840436-D78C-37BF-2A1A-E7F524D24942}"/>
              </a:ext>
            </a:extLst>
          </p:cNvPr>
          <p:cNvSpPr>
            <a:spLocks noGrp="1"/>
          </p:cNvSpPr>
          <p:nvPr>
            <p:ph type="body" sz="quarter" idx="14"/>
          </p:nvPr>
        </p:nvSpPr>
        <p:spPr>
          <a:xfrm>
            <a:off x="479424" y="2615184"/>
            <a:ext cx="11197464" cy="2761488"/>
          </a:xfrm>
        </p:spPr>
        <p:txBody>
          <a:bodyPr/>
          <a:lstStyle/>
          <a:p>
            <a:r>
              <a:rPr lang="en-US" altLang="en-US" b="1" dirty="0"/>
              <a:t>6.1.6 </a:t>
            </a:r>
            <a:r>
              <a:rPr lang="en-US" altLang="en-US" b="1" dirty="0" err="1"/>
              <a:t>Möödasõidukoht</a:t>
            </a:r>
            <a:endParaRPr lang="en-US" altLang="en-US" b="1" dirty="0"/>
          </a:p>
          <a:p>
            <a:r>
              <a:rPr lang="en-US" altLang="en-US" dirty="0"/>
              <a:t>(1) </a:t>
            </a:r>
            <a:r>
              <a:rPr lang="en-US" altLang="en-US" dirty="0" err="1"/>
              <a:t>Möödasõidukoht</a:t>
            </a:r>
            <a:r>
              <a:rPr lang="en-US" altLang="en-US" dirty="0"/>
              <a:t> </a:t>
            </a:r>
            <a:r>
              <a:rPr lang="en-US" altLang="en-US" dirty="0" err="1"/>
              <a:t>tuleb</a:t>
            </a:r>
            <a:r>
              <a:rPr lang="en-US" altLang="en-US" dirty="0"/>
              <a:t> </a:t>
            </a:r>
            <a:r>
              <a:rPr lang="en-US" altLang="en-US" dirty="0" err="1"/>
              <a:t>ette</a:t>
            </a:r>
            <a:r>
              <a:rPr lang="en-US" altLang="en-US" dirty="0"/>
              <a:t> </a:t>
            </a:r>
            <a:r>
              <a:rPr lang="en-US" altLang="en-US" dirty="0" err="1"/>
              <a:t>näha</a:t>
            </a:r>
            <a:r>
              <a:rPr lang="en-US" altLang="en-US" dirty="0"/>
              <a:t> </a:t>
            </a:r>
            <a:r>
              <a:rPr lang="en-US" altLang="en-US" dirty="0" err="1"/>
              <a:t>kõrval</a:t>
            </a:r>
            <a:r>
              <a:rPr lang="en-US" altLang="en-US" dirty="0"/>
              <a:t>- ja </a:t>
            </a:r>
            <a:r>
              <a:rPr lang="en-US" altLang="en-US" dirty="0" err="1"/>
              <a:t>kvartalisisesel</a:t>
            </a:r>
            <a:r>
              <a:rPr lang="en-US" altLang="en-US" dirty="0"/>
              <a:t> </a:t>
            </a:r>
            <a:r>
              <a:rPr lang="en-US" altLang="en-US" dirty="0" err="1"/>
              <a:t>tänaval</a:t>
            </a:r>
            <a:r>
              <a:rPr lang="en-US" altLang="en-US" dirty="0"/>
              <a:t>, </a:t>
            </a:r>
            <a:r>
              <a:rPr lang="en-US" altLang="en-US" dirty="0" err="1"/>
              <a:t>kus</a:t>
            </a:r>
            <a:r>
              <a:rPr lang="en-US" altLang="en-US" dirty="0"/>
              <a:t> </a:t>
            </a:r>
            <a:r>
              <a:rPr lang="en-US" altLang="en-US" dirty="0" err="1"/>
              <a:t>sõidutee</a:t>
            </a:r>
            <a:r>
              <a:rPr lang="en-US" altLang="en-US" dirty="0"/>
              <a:t> </a:t>
            </a:r>
            <a:r>
              <a:rPr lang="en-US" altLang="en-US" dirty="0" err="1"/>
              <a:t>kogulaius</a:t>
            </a:r>
            <a:r>
              <a:rPr lang="en-US" altLang="en-US" dirty="0"/>
              <a:t> on </a:t>
            </a:r>
            <a:r>
              <a:rPr lang="en-US" altLang="en-US" dirty="0" err="1"/>
              <a:t>alla</a:t>
            </a:r>
            <a:r>
              <a:rPr lang="en-US" altLang="en-US" dirty="0"/>
              <a:t> 4,5 </a:t>
            </a:r>
            <a:r>
              <a:rPr lang="en-US" altLang="en-US" dirty="0" err="1"/>
              <a:t>meetri</a:t>
            </a:r>
            <a:r>
              <a:rPr lang="en-US" altLang="en-US" dirty="0"/>
              <a:t> ja seal on </a:t>
            </a:r>
            <a:r>
              <a:rPr lang="en-US" altLang="en-US" dirty="0" err="1"/>
              <a:t>lubatud</a:t>
            </a:r>
            <a:r>
              <a:rPr lang="en-US" altLang="en-US" dirty="0"/>
              <a:t> </a:t>
            </a:r>
            <a:r>
              <a:rPr lang="en-US" altLang="en-US" dirty="0" err="1"/>
              <a:t>kahesuunaline</a:t>
            </a:r>
            <a:r>
              <a:rPr lang="en-US" altLang="en-US" dirty="0"/>
              <a:t> </a:t>
            </a:r>
            <a:r>
              <a:rPr lang="en-US" altLang="en-US" dirty="0" err="1"/>
              <a:t>liiklus</a:t>
            </a:r>
            <a:r>
              <a:rPr lang="en-US" altLang="en-US" dirty="0"/>
              <a:t> </a:t>
            </a:r>
            <a:r>
              <a:rPr lang="en-US" altLang="en-US" dirty="0" err="1"/>
              <a:t>ning</a:t>
            </a:r>
            <a:r>
              <a:rPr lang="en-US" altLang="en-US" dirty="0"/>
              <a:t> </a:t>
            </a:r>
            <a:r>
              <a:rPr lang="en-US" altLang="en-US" dirty="0" err="1"/>
              <a:t>kõrge</a:t>
            </a:r>
            <a:r>
              <a:rPr lang="en-US" altLang="en-US" dirty="0"/>
              <a:t> </a:t>
            </a:r>
            <a:r>
              <a:rPr lang="en-US" altLang="en-US" dirty="0" err="1"/>
              <a:t>äärekivi</a:t>
            </a:r>
            <a:r>
              <a:rPr lang="en-US" altLang="en-US" dirty="0"/>
              <a:t> (</a:t>
            </a:r>
            <a:r>
              <a:rPr lang="en-US" altLang="en-US" dirty="0" err="1"/>
              <a:t>üle</a:t>
            </a:r>
            <a:r>
              <a:rPr lang="en-US" altLang="en-US" dirty="0"/>
              <a:t> 7,5 cm) </a:t>
            </a:r>
            <a:r>
              <a:rPr lang="en-US" altLang="en-US" dirty="0" err="1"/>
              <a:t>või</a:t>
            </a:r>
            <a:r>
              <a:rPr lang="en-US" altLang="en-US" dirty="0"/>
              <a:t> </a:t>
            </a:r>
            <a:r>
              <a:rPr lang="en-US" altLang="en-US" dirty="0" err="1"/>
              <a:t>muu</a:t>
            </a:r>
            <a:r>
              <a:rPr lang="en-US" altLang="en-US" dirty="0"/>
              <a:t> </a:t>
            </a:r>
            <a:r>
              <a:rPr lang="en-US" altLang="en-US" dirty="0" err="1"/>
              <a:t>põhjuse</a:t>
            </a:r>
            <a:r>
              <a:rPr lang="en-US" altLang="en-US" dirty="0"/>
              <a:t> </a:t>
            </a:r>
            <a:r>
              <a:rPr lang="en-US" altLang="en-US" dirty="0" err="1"/>
              <a:t>tõttu</a:t>
            </a:r>
            <a:r>
              <a:rPr lang="en-US" altLang="en-US" dirty="0"/>
              <a:t> pole </a:t>
            </a:r>
            <a:r>
              <a:rPr lang="en-US" altLang="en-US" dirty="0" err="1"/>
              <a:t>möödasõiduks</a:t>
            </a:r>
            <a:r>
              <a:rPr lang="en-US" altLang="en-US" dirty="0"/>
              <a:t> </a:t>
            </a:r>
            <a:r>
              <a:rPr lang="en-US" altLang="en-US" dirty="0" err="1"/>
              <a:t>sõiduteelt</a:t>
            </a:r>
            <a:r>
              <a:rPr lang="en-US" altLang="en-US" dirty="0"/>
              <a:t> </a:t>
            </a:r>
            <a:r>
              <a:rPr lang="en-US" altLang="en-US" dirty="0" err="1"/>
              <a:t>ning</a:t>
            </a:r>
            <a:r>
              <a:rPr lang="en-US" altLang="en-US" dirty="0"/>
              <a:t> </a:t>
            </a:r>
            <a:r>
              <a:rPr lang="en-US" altLang="en-US" dirty="0" err="1"/>
              <a:t>teelt</a:t>
            </a:r>
            <a:r>
              <a:rPr lang="en-US" altLang="en-US" dirty="0"/>
              <a:t>, </a:t>
            </a:r>
            <a:r>
              <a:rPr lang="en-US" altLang="en-US" dirty="0" err="1"/>
              <a:t>kus</a:t>
            </a:r>
            <a:r>
              <a:rPr lang="en-US" altLang="en-US" dirty="0"/>
              <a:t> </a:t>
            </a:r>
            <a:r>
              <a:rPr lang="en-US" altLang="en-US" dirty="0" err="1"/>
              <a:t>sõidetava</a:t>
            </a:r>
            <a:r>
              <a:rPr lang="en-US" altLang="en-US" dirty="0"/>
              <a:t> </a:t>
            </a:r>
            <a:r>
              <a:rPr lang="en-US" altLang="en-US" dirty="0" err="1"/>
              <a:t>teeosa</a:t>
            </a:r>
            <a:r>
              <a:rPr lang="en-US" altLang="en-US" dirty="0"/>
              <a:t> </a:t>
            </a:r>
            <a:r>
              <a:rPr lang="en-US" altLang="en-US" dirty="0" err="1"/>
              <a:t>laius</a:t>
            </a:r>
            <a:r>
              <a:rPr lang="en-US" altLang="en-US" dirty="0"/>
              <a:t> (</a:t>
            </a:r>
            <a:r>
              <a:rPr lang="en-US" altLang="en-US" dirty="0" err="1"/>
              <a:t>sõidutee</a:t>
            </a:r>
            <a:r>
              <a:rPr lang="en-US" altLang="en-US" dirty="0"/>
              <a:t> </a:t>
            </a:r>
            <a:r>
              <a:rPr lang="en-US" altLang="en-US" dirty="0" err="1"/>
              <a:t>koos</a:t>
            </a:r>
            <a:r>
              <a:rPr lang="en-US" altLang="en-US" dirty="0"/>
              <a:t> </a:t>
            </a:r>
            <a:r>
              <a:rPr lang="en-US" altLang="en-US" dirty="0" err="1"/>
              <a:t>kindlustatud</a:t>
            </a:r>
            <a:r>
              <a:rPr lang="en-US" altLang="en-US" dirty="0"/>
              <a:t> </a:t>
            </a:r>
            <a:r>
              <a:rPr lang="en-US" altLang="en-US" dirty="0" err="1"/>
              <a:t>teepeenardega</a:t>
            </a:r>
            <a:r>
              <a:rPr lang="en-US" altLang="en-US" dirty="0"/>
              <a:t>) on </a:t>
            </a:r>
            <a:r>
              <a:rPr lang="en-US" altLang="en-US" dirty="0" err="1"/>
              <a:t>alla</a:t>
            </a:r>
            <a:r>
              <a:rPr lang="en-US" altLang="en-US" dirty="0"/>
              <a:t> 5,5 m, </a:t>
            </a:r>
            <a:r>
              <a:rPr lang="en-US" altLang="en-US" dirty="0" err="1"/>
              <a:t>võimalik</a:t>
            </a:r>
            <a:r>
              <a:rPr lang="en-US" altLang="en-US" dirty="0"/>
              <a:t> </a:t>
            </a:r>
            <a:r>
              <a:rPr lang="en-US" altLang="en-US" dirty="0" err="1"/>
              <a:t>välja</a:t>
            </a:r>
            <a:r>
              <a:rPr lang="en-US" altLang="en-US" dirty="0"/>
              <a:t> </a:t>
            </a:r>
            <a:r>
              <a:rPr lang="en-US" altLang="en-US" dirty="0" err="1"/>
              <a:t>sõita</a:t>
            </a:r>
            <a:r>
              <a:rPr lang="en-US" altLang="en-US" dirty="0"/>
              <a:t>, </a:t>
            </a:r>
            <a:r>
              <a:rPr lang="en-US" altLang="en-US" dirty="0" err="1"/>
              <a:t>tuleb</a:t>
            </a:r>
            <a:r>
              <a:rPr lang="en-US" altLang="en-US" dirty="0"/>
              <a:t> </a:t>
            </a:r>
            <a:r>
              <a:rPr lang="en-US" altLang="en-US" dirty="0" err="1"/>
              <a:t>ette</a:t>
            </a:r>
            <a:r>
              <a:rPr lang="en-US" altLang="en-US" dirty="0"/>
              <a:t> </a:t>
            </a:r>
            <a:r>
              <a:rPr lang="en-US" altLang="en-US" dirty="0" err="1"/>
              <a:t>näha</a:t>
            </a:r>
            <a:r>
              <a:rPr lang="en-US" altLang="en-US" dirty="0"/>
              <a:t> </a:t>
            </a:r>
            <a:r>
              <a:rPr lang="en-US" altLang="en-US" dirty="0" err="1"/>
              <a:t>möödasõidukoht</a:t>
            </a:r>
            <a:r>
              <a:rPr lang="en-US" altLang="en-US" dirty="0"/>
              <a:t>.</a:t>
            </a:r>
          </a:p>
          <a:p>
            <a:r>
              <a:rPr lang="en-US" altLang="en-US" dirty="0"/>
              <a:t>(2) </a:t>
            </a:r>
            <a:r>
              <a:rPr lang="en-US" altLang="en-US" dirty="0" err="1"/>
              <a:t>Möödasõidukohal</a:t>
            </a:r>
            <a:r>
              <a:rPr lang="en-US" altLang="en-US" dirty="0"/>
              <a:t> </a:t>
            </a:r>
            <a:r>
              <a:rPr lang="en-US" altLang="en-US" dirty="0" err="1"/>
              <a:t>peab</a:t>
            </a:r>
            <a:r>
              <a:rPr lang="en-US" altLang="en-US" dirty="0"/>
              <a:t> </a:t>
            </a:r>
            <a:r>
              <a:rPr lang="en-US" altLang="en-US" dirty="0" err="1"/>
              <a:t>sõidutee</a:t>
            </a:r>
            <a:r>
              <a:rPr lang="en-US" altLang="en-US" dirty="0"/>
              <a:t> </a:t>
            </a:r>
            <a:r>
              <a:rPr lang="en-US" altLang="en-US" dirty="0" err="1"/>
              <a:t>kogulaius</a:t>
            </a:r>
            <a:r>
              <a:rPr lang="en-US" altLang="en-US" dirty="0"/>
              <a:t> </a:t>
            </a:r>
            <a:r>
              <a:rPr lang="en-US" altLang="en-US" dirty="0" err="1"/>
              <a:t>olema</a:t>
            </a:r>
            <a:r>
              <a:rPr lang="en-US" altLang="en-US" dirty="0"/>
              <a:t> </a:t>
            </a:r>
            <a:r>
              <a:rPr lang="en-US" altLang="en-US" dirty="0" err="1"/>
              <a:t>vähemalt</a:t>
            </a:r>
            <a:r>
              <a:rPr lang="en-US" altLang="en-US" dirty="0"/>
              <a:t> 5,5 </a:t>
            </a:r>
            <a:r>
              <a:rPr lang="en-US" altLang="en-US" dirty="0" err="1"/>
              <a:t>meetrit</a:t>
            </a:r>
            <a:r>
              <a:rPr lang="en-US" altLang="en-US" dirty="0"/>
              <a:t> ja </a:t>
            </a:r>
            <a:r>
              <a:rPr lang="en-US" altLang="en-US" dirty="0" err="1"/>
              <a:t>möödasõidukoha</a:t>
            </a:r>
            <a:r>
              <a:rPr lang="en-US" altLang="en-US" dirty="0"/>
              <a:t> </a:t>
            </a:r>
            <a:r>
              <a:rPr lang="en-US" altLang="en-US" dirty="0" err="1"/>
              <a:t>täisosa</a:t>
            </a:r>
            <a:r>
              <a:rPr lang="en-US" altLang="en-US" dirty="0"/>
              <a:t> </a:t>
            </a:r>
            <a:r>
              <a:rPr lang="en-US" altLang="en-US" dirty="0" err="1"/>
              <a:t>vähim</a:t>
            </a:r>
            <a:r>
              <a:rPr lang="en-US" altLang="en-US" dirty="0"/>
              <a:t> </a:t>
            </a:r>
            <a:r>
              <a:rPr lang="en-US" altLang="en-US" dirty="0" err="1"/>
              <a:t>pikkus</a:t>
            </a:r>
            <a:r>
              <a:rPr lang="en-US" altLang="en-US" dirty="0"/>
              <a:t> 6,0 m. </a:t>
            </a:r>
            <a:r>
              <a:rPr lang="en-US" altLang="en-US" dirty="0" err="1"/>
              <a:t>Möödasõidukoht</a:t>
            </a:r>
            <a:r>
              <a:rPr lang="en-US" altLang="en-US" dirty="0"/>
              <a:t> </a:t>
            </a:r>
            <a:r>
              <a:rPr lang="en-US" altLang="en-US" dirty="0" err="1"/>
              <a:t>tuleb</a:t>
            </a:r>
            <a:r>
              <a:rPr lang="en-US" altLang="en-US" dirty="0"/>
              <a:t> </a:t>
            </a:r>
            <a:r>
              <a:rPr lang="en-US" altLang="en-US" dirty="0" err="1"/>
              <a:t>üldjuhul</a:t>
            </a:r>
            <a:r>
              <a:rPr lang="en-US" altLang="en-US" dirty="0"/>
              <a:t> </a:t>
            </a:r>
            <a:r>
              <a:rPr lang="en-US" altLang="en-US" dirty="0" err="1"/>
              <a:t>kavandada</a:t>
            </a:r>
            <a:r>
              <a:rPr lang="en-US" altLang="en-US" dirty="0"/>
              <a:t> </a:t>
            </a:r>
            <a:r>
              <a:rPr lang="en-US" altLang="en-US" dirty="0" err="1"/>
              <a:t>vaheldumisi</a:t>
            </a:r>
            <a:r>
              <a:rPr lang="en-US" altLang="en-US" dirty="0"/>
              <a:t> </a:t>
            </a:r>
            <a:r>
              <a:rPr lang="en-US" altLang="en-US" dirty="0" err="1"/>
              <a:t>erinevatele</a:t>
            </a:r>
            <a:r>
              <a:rPr lang="en-US" altLang="en-US" dirty="0"/>
              <a:t> </a:t>
            </a:r>
            <a:r>
              <a:rPr lang="en-US" altLang="en-US" dirty="0" err="1"/>
              <a:t>sõidusuundadele</a:t>
            </a:r>
            <a:r>
              <a:rPr lang="en-US" altLang="en-US" dirty="0"/>
              <a:t>. </a:t>
            </a:r>
            <a:r>
              <a:rPr lang="fi-FI" altLang="en-US" dirty="0"/>
              <a:t>Möödasõidukohtade vahekaugus ei tohi olla suurem kui 0,8 kohtumisnähtavust antud konkreetses </a:t>
            </a:r>
            <a:r>
              <a:rPr lang="en-US" altLang="en-US" dirty="0" err="1"/>
              <a:t>olukorras</a:t>
            </a:r>
            <a:r>
              <a:rPr lang="en-US" altLang="en-US" dirty="0"/>
              <a:t>.</a:t>
            </a:r>
            <a:endParaRPr lang="en-US" dirty="0"/>
          </a:p>
        </p:txBody>
      </p:sp>
      <p:pic>
        <p:nvPicPr>
          <p:cNvPr id="5" name="Picture 4">
            <a:extLst>
              <a:ext uri="{FF2B5EF4-FFF2-40B4-BE49-F238E27FC236}">
                <a16:creationId xmlns:a16="http://schemas.microsoft.com/office/drawing/2014/main" id="{AC07ACC3-0511-7189-16B1-9C4BC53F025D}"/>
              </a:ext>
            </a:extLst>
          </p:cNvPr>
          <p:cNvPicPr>
            <a:picLocks noChangeAspect="1"/>
          </p:cNvPicPr>
          <p:nvPr/>
        </p:nvPicPr>
        <p:blipFill>
          <a:blip r:embed="rId2"/>
          <a:stretch>
            <a:fillRect/>
          </a:stretch>
        </p:blipFill>
        <p:spPr>
          <a:xfrm>
            <a:off x="5952872" y="0"/>
            <a:ext cx="6239128" cy="2834640"/>
          </a:xfrm>
          <a:prstGeom prst="rect">
            <a:avLst/>
          </a:prstGeom>
        </p:spPr>
      </p:pic>
      <p:pic>
        <p:nvPicPr>
          <p:cNvPr id="7" name="Picture 6">
            <a:extLst>
              <a:ext uri="{FF2B5EF4-FFF2-40B4-BE49-F238E27FC236}">
                <a16:creationId xmlns:a16="http://schemas.microsoft.com/office/drawing/2014/main" id="{5DDA65F0-04BD-9BFF-6ED7-D9962736477D}"/>
              </a:ext>
            </a:extLst>
          </p:cNvPr>
          <p:cNvPicPr>
            <a:picLocks noChangeAspect="1"/>
          </p:cNvPicPr>
          <p:nvPr/>
        </p:nvPicPr>
        <p:blipFill>
          <a:blip r:embed="rId3"/>
          <a:stretch>
            <a:fillRect/>
          </a:stretch>
        </p:blipFill>
        <p:spPr>
          <a:xfrm>
            <a:off x="195013" y="5428146"/>
            <a:ext cx="2877371" cy="1335100"/>
          </a:xfrm>
          <a:prstGeom prst="rect">
            <a:avLst/>
          </a:prstGeom>
        </p:spPr>
      </p:pic>
      <p:pic>
        <p:nvPicPr>
          <p:cNvPr id="9" name="Picture 8">
            <a:extLst>
              <a:ext uri="{FF2B5EF4-FFF2-40B4-BE49-F238E27FC236}">
                <a16:creationId xmlns:a16="http://schemas.microsoft.com/office/drawing/2014/main" id="{EDB4FB93-4B58-0C93-282D-C07D9D34D726}"/>
              </a:ext>
            </a:extLst>
          </p:cNvPr>
          <p:cNvPicPr>
            <a:picLocks noChangeAspect="1"/>
          </p:cNvPicPr>
          <p:nvPr/>
        </p:nvPicPr>
        <p:blipFill>
          <a:blip r:embed="rId4"/>
          <a:stretch>
            <a:fillRect/>
          </a:stretch>
        </p:blipFill>
        <p:spPr>
          <a:xfrm>
            <a:off x="8228702" y="5086612"/>
            <a:ext cx="3705742" cy="1676634"/>
          </a:xfrm>
          <a:prstGeom prst="rect">
            <a:avLst/>
          </a:prstGeom>
        </p:spPr>
      </p:pic>
    </p:spTree>
    <p:extLst>
      <p:ext uri="{BB962C8B-B14F-4D97-AF65-F5344CB8AC3E}">
        <p14:creationId xmlns:p14="http://schemas.microsoft.com/office/powerpoint/2010/main" val="1341159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768D-0783-9A3D-5EBF-B3B0EC722A52}"/>
              </a:ext>
            </a:extLst>
          </p:cNvPr>
          <p:cNvSpPr>
            <a:spLocks noGrp="1"/>
          </p:cNvSpPr>
          <p:nvPr>
            <p:ph type="title"/>
          </p:nvPr>
        </p:nvSpPr>
        <p:spPr/>
        <p:txBody>
          <a:bodyPr/>
          <a:lstStyle/>
          <a:p>
            <a:r>
              <a:rPr lang="en-US" dirty="0" err="1"/>
              <a:t>Kutsed</a:t>
            </a:r>
            <a:r>
              <a:rPr lang="en-US" dirty="0"/>
              <a:t> – </a:t>
            </a:r>
            <a:r>
              <a:rPr lang="en-US" sz="3200" dirty="0">
                <a:hlinkClick r:id="rId3"/>
              </a:rPr>
              <a:t>www.kutseregister.ee</a:t>
            </a:r>
            <a:r>
              <a:rPr lang="en-US" sz="3200" dirty="0"/>
              <a:t> </a:t>
            </a:r>
            <a:endParaRPr lang="en-US" dirty="0"/>
          </a:p>
        </p:txBody>
      </p:sp>
      <p:sp>
        <p:nvSpPr>
          <p:cNvPr id="3" name="Content Placeholder 2">
            <a:extLst>
              <a:ext uri="{FF2B5EF4-FFF2-40B4-BE49-F238E27FC236}">
                <a16:creationId xmlns:a16="http://schemas.microsoft.com/office/drawing/2014/main" id="{9AB0D6EF-E5DE-D1ED-B86B-7FD1674FB840}"/>
              </a:ext>
            </a:extLst>
          </p:cNvPr>
          <p:cNvSpPr>
            <a:spLocks noGrp="1"/>
          </p:cNvSpPr>
          <p:nvPr>
            <p:ph idx="1"/>
          </p:nvPr>
        </p:nvSpPr>
        <p:spPr>
          <a:xfrm>
            <a:off x="1464734" y="1655233"/>
            <a:ext cx="10388600" cy="4957234"/>
          </a:xfrm>
        </p:spPr>
        <p:txBody>
          <a:bodyPr>
            <a:normAutofit fontScale="92500"/>
          </a:bodyPr>
          <a:lstStyle/>
          <a:p>
            <a:r>
              <a:rPr lang="en-US" sz="2000" dirty="0"/>
              <a:t>6 – TKTK </a:t>
            </a:r>
            <a:r>
              <a:rPr lang="en-US" sz="1600" dirty="0"/>
              <a:t>(</a:t>
            </a:r>
            <a:r>
              <a:rPr lang="en-US" sz="1600" dirty="0" err="1"/>
              <a:t>insener</a:t>
            </a:r>
            <a:r>
              <a:rPr lang="en-US" sz="1600" dirty="0"/>
              <a:t>)</a:t>
            </a:r>
            <a:r>
              <a:rPr lang="en-US" sz="2000" dirty="0"/>
              <a:t>, 7 – TTÜ </a:t>
            </a:r>
            <a:r>
              <a:rPr lang="en-US" sz="1600" dirty="0"/>
              <a:t>(</a:t>
            </a:r>
            <a:r>
              <a:rPr lang="en-US" sz="1600" dirty="0" err="1"/>
              <a:t>diplomeeritud</a:t>
            </a:r>
            <a:r>
              <a:rPr lang="en-US" sz="1600" dirty="0"/>
              <a:t> </a:t>
            </a:r>
            <a:r>
              <a:rPr lang="en-US" sz="1600" dirty="0" err="1"/>
              <a:t>insener</a:t>
            </a:r>
            <a:r>
              <a:rPr lang="en-US" sz="1600" dirty="0"/>
              <a:t>)</a:t>
            </a:r>
            <a:r>
              <a:rPr lang="en-US" sz="2000" dirty="0"/>
              <a:t>, 8 </a:t>
            </a:r>
            <a:r>
              <a:rPr lang="en-US" sz="1600" dirty="0"/>
              <a:t>(</a:t>
            </a:r>
            <a:r>
              <a:rPr lang="en-US" sz="1600" dirty="0" err="1"/>
              <a:t>volitatud</a:t>
            </a:r>
            <a:r>
              <a:rPr lang="en-US" sz="1600" dirty="0"/>
              <a:t> </a:t>
            </a:r>
            <a:r>
              <a:rPr lang="en-US" sz="1600" dirty="0" err="1"/>
              <a:t>insener</a:t>
            </a:r>
            <a:r>
              <a:rPr lang="en-US" sz="1600" dirty="0"/>
              <a:t>)</a:t>
            </a:r>
            <a:endParaRPr lang="en-US" sz="2000" dirty="0"/>
          </a:p>
          <a:p>
            <a:pPr lvl="1"/>
            <a:r>
              <a:rPr lang="en-US" sz="1800" dirty="0" err="1"/>
              <a:t>esmakutse</a:t>
            </a:r>
            <a:r>
              <a:rPr lang="en-US" sz="1800" dirty="0"/>
              <a:t> </a:t>
            </a:r>
            <a:r>
              <a:rPr lang="en-US" sz="1800" dirty="0" err="1"/>
              <a:t>lõpudiplomiga</a:t>
            </a:r>
            <a:r>
              <a:rPr lang="en-US" sz="1800" dirty="0"/>
              <a:t> (6, 7)</a:t>
            </a:r>
          </a:p>
          <a:p>
            <a:pPr lvl="1"/>
            <a:r>
              <a:rPr lang="en-US" sz="1800" dirty="0" err="1"/>
              <a:t>allkirjaõigus</a:t>
            </a:r>
            <a:r>
              <a:rPr lang="en-US" sz="1800" dirty="0"/>
              <a:t> </a:t>
            </a:r>
            <a:r>
              <a:rPr lang="en-US" sz="1800" dirty="0" err="1"/>
              <a:t>taotleda</a:t>
            </a:r>
            <a:r>
              <a:rPr lang="en-US" sz="1800" dirty="0"/>
              <a:t> </a:t>
            </a:r>
            <a:r>
              <a:rPr lang="en-US" sz="1800" dirty="0" err="1"/>
              <a:t>kui</a:t>
            </a:r>
            <a:r>
              <a:rPr lang="en-US" sz="1800" dirty="0"/>
              <a:t> </a:t>
            </a:r>
            <a:r>
              <a:rPr lang="en-US" sz="1800" dirty="0" err="1"/>
              <a:t>kogemused</a:t>
            </a:r>
            <a:r>
              <a:rPr lang="en-US" sz="1800" dirty="0"/>
              <a:t> </a:t>
            </a:r>
            <a:r>
              <a:rPr lang="en-US" sz="1800" dirty="0" err="1"/>
              <a:t>tõestatud</a:t>
            </a:r>
            <a:endParaRPr lang="en-US" sz="1800" dirty="0"/>
          </a:p>
          <a:p>
            <a:pPr lvl="1"/>
            <a:r>
              <a:rPr lang="en-US" sz="1800" dirty="0" err="1"/>
              <a:t>allkirjaõiguslik</a:t>
            </a:r>
            <a:r>
              <a:rPr lang="en-US" sz="1800" dirty="0"/>
              <a:t> </a:t>
            </a:r>
            <a:r>
              <a:rPr lang="en-US" sz="1800" dirty="0" err="1"/>
              <a:t>kutse</a:t>
            </a:r>
            <a:r>
              <a:rPr lang="en-US" sz="1800" dirty="0"/>
              <a:t> </a:t>
            </a:r>
            <a:r>
              <a:rPr lang="en-US" sz="1800" dirty="0" err="1"/>
              <a:t>kehtib</a:t>
            </a:r>
            <a:r>
              <a:rPr lang="en-US" sz="1800" dirty="0"/>
              <a:t> 7 </a:t>
            </a:r>
            <a:r>
              <a:rPr lang="en-US" sz="1800" dirty="0" err="1"/>
              <a:t>aastat</a:t>
            </a:r>
            <a:r>
              <a:rPr lang="en-US" sz="1800" dirty="0"/>
              <a:t>, </a:t>
            </a:r>
            <a:r>
              <a:rPr lang="en-US" sz="1800" dirty="0" err="1"/>
              <a:t>siis</a:t>
            </a:r>
            <a:r>
              <a:rPr lang="en-US" sz="1800" dirty="0"/>
              <a:t> </a:t>
            </a:r>
            <a:r>
              <a:rPr lang="en-US" sz="1800" dirty="0" err="1"/>
              <a:t>tuleb</a:t>
            </a:r>
            <a:r>
              <a:rPr lang="en-US" sz="1800" dirty="0"/>
              <a:t> </a:t>
            </a:r>
            <a:r>
              <a:rPr lang="en-US" sz="1800" dirty="0" err="1"/>
              <a:t>taastõendada</a:t>
            </a:r>
            <a:r>
              <a:rPr lang="en-US" sz="1800" dirty="0"/>
              <a:t> (</a:t>
            </a:r>
            <a:r>
              <a:rPr lang="en-US" sz="1800" dirty="0" err="1"/>
              <a:t>või</a:t>
            </a:r>
            <a:r>
              <a:rPr lang="en-US" sz="1800" dirty="0"/>
              <a:t> </a:t>
            </a:r>
            <a:r>
              <a:rPr lang="en-US" sz="1800" dirty="0" err="1"/>
              <a:t>taotleda</a:t>
            </a:r>
            <a:r>
              <a:rPr lang="en-US" sz="1800" dirty="0"/>
              <a:t> </a:t>
            </a:r>
            <a:r>
              <a:rPr lang="en-US" sz="1800" dirty="0" err="1"/>
              <a:t>järgmist</a:t>
            </a:r>
            <a:r>
              <a:rPr lang="en-US" sz="1800" dirty="0"/>
              <a:t>)</a:t>
            </a:r>
          </a:p>
          <a:p>
            <a:r>
              <a:rPr lang="en-US" sz="2000" dirty="0" err="1"/>
              <a:t>Valdkonnad</a:t>
            </a:r>
            <a:r>
              <a:rPr lang="en-US" sz="2000" dirty="0"/>
              <a:t> ja </a:t>
            </a:r>
            <a:r>
              <a:rPr lang="en-US" sz="2000" dirty="0" err="1"/>
              <a:t>kompetentsid</a:t>
            </a:r>
            <a:r>
              <a:rPr lang="en-US" sz="2000" dirty="0"/>
              <a:t>, </a:t>
            </a:r>
            <a:r>
              <a:rPr lang="en-US" sz="2000" dirty="0">
                <a:hlinkClick r:id="rId4"/>
              </a:rPr>
              <a:t>MKM M61 (2022)</a:t>
            </a:r>
            <a:endParaRPr lang="en-US" sz="2000" dirty="0"/>
          </a:p>
          <a:p>
            <a:pPr lvl="1"/>
            <a:r>
              <a:rPr lang="en-US" sz="1800" dirty="0"/>
              <a:t>Teed vs </a:t>
            </a:r>
            <a:r>
              <a:rPr lang="en-US" sz="1800" dirty="0" err="1"/>
              <a:t>sillad</a:t>
            </a:r>
            <a:r>
              <a:rPr lang="en-US" sz="1800" dirty="0"/>
              <a:t> </a:t>
            </a:r>
            <a:r>
              <a:rPr lang="en-US" sz="1800" dirty="0">
                <a:highlight>
                  <a:srgbClr val="FFFF00"/>
                </a:highlight>
              </a:rPr>
              <a:t>(MTR, </a:t>
            </a:r>
            <a:r>
              <a:rPr lang="en-US" sz="1800" dirty="0" err="1">
                <a:highlight>
                  <a:srgbClr val="FFFF00"/>
                </a:highlight>
              </a:rPr>
              <a:t>vastutav</a:t>
            </a:r>
            <a:r>
              <a:rPr lang="en-US" sz="1800" dirty="0">
                <a:highlight>
                  <a:srgbClr val="FFFF00"/>
                </a:highlight>
              </a:rPr>
              <a:t> </a:t>
            </a:r>
            <a:r>
              <a:rPr lang="en-US" sz="1800" dirty="0" err="1">
                <a:highlight>
                  <a:srgbClr val="FFFF00"/>
                </a:highlight>
              </a:rPr>
              <a:t>spetsialist</a:t>
            </a:r>
            <a:r>
              <a:rPr lang="en-US" sz="1800" dirty="0">
                <a:highlight>
                  <a:srgbClr val="FFFF00"/>
                </a:highlight>
              </a:rPr>
              <a:t> </a:t>
            </a:r>
            <a:r>
              <a:rPr lang="en-US" sz="1800" dirty="0" err="1">
                <a:highlight>
                  <a:srgbClr val="FFFF00"/>
                </a:highlight>
              </a:rPr>
              <a:t>ehk</a:t>
            </a:r>
            <a:r>
              <a:rPr lang="en-US" sz="1800" dirty="0">
                <a:highlight>
                  <a:srgbClr val="FFFF00"/>
                </a:highlight>
              </a:rPr>
              <a:t> </a:t>
            </a:r>
            <a:r>
              <a:rPr lang="en-US" sz="1800" dirty="0" err="1">
                <a:highlight>
                  <a:srgbClr val="FFFF00"/>
                </a:highlight>
              </a:rPr>
              <a:t>pädev</a:t>
            </a:r>
            <a:r>
              <a:rPr lang="en-US" sz="1800" dirty="0">
                <a:highlight>
                  <a:srgbClr val="FFFF00"/>
                </a:highlight>
              </a:rPr>
              <a:t> </a:t>
            </a:r>
            <a:r>
              <a:rPr lang="en-US" sz="1800" dirty="0" err="1">
                <a:highlight>
                  <a:srgbClr val="FFFF00"/>
                </a:highlight>
              </a:rPr>
              <a:t>isik</a:t>
            </a:r>
            <a:r>
              <a:rPr lang="en-US" sz="1800" dirty="0">
                <a:highlight>
                  <a:srgbClr val="FFFF00"/>
                </a:highlight>
              </a:rPr>
              <a:t> – </a:t>
            </a:r>
            <a:r>
              <a:rPr lang="en-US" sz="1800" dirty="0" err="1">
                <a:highlight>
                  <a:srgbClr val="FFFF00"/>
                </a:highlight>
              </a:rPr>
              <a:t>kuni</a:t>
            </a:r>
            <a:r>
              <a:rPr lang="en-US" sz="1800" dirty="0">
                <a:highlight>
                  <a:srgbClr val="FFFF00"/>
                </a:highlight>
              </a:rPr>
              <a:t> 3 </a:t>
            </a:r>
            <a:r>
              <a:rPr lang="en-US" sz="1800" dirty="0" err="1">
                <a:highlight>
                  <a:srgbClr val="FFFF00"/>
                </a:highlight>
              </a:rPr>
              <a:t>firmas</a:t>
            </a:r>
            <a:r>
              <a:rPr lang="en-US" sz="1800" dirty="0">
                <a:highlight>
                  <a:srgbClr val="FFFF00"/>
                </a:highlight>
              </a:rPr>
              <a:t>)</a:t>
            </a:r>
          </a:p>
          <a:p>
            <a:pPr lvl="2"/>
            <a:r>
              <a:rPr lang="en-US" sz="1600" dirty="0" err="1"/>
              <a:t>Projekteerimine</a:t>
            </a:r>
            <a:r>
              <a:rPr lang="en-US" sz="1600" dirty="0"/>
              <a:t>/</a:t>
            </a:r>
            <a:r>
              <a:rPr lang="en-US" sz="1600" dirty="0" err="1"/>
              <a:t>planeerimine</a:t>
            </a:r>
            <a:r>
              <a:rPr lang="en-US" sz="1600" dirty="0"/>
              <a:t>, </a:t>
            </a:r>
            <a:r>
              <a:rPr lang="en-US" sz="1600" i="1" dirty="0" err="1"/>
              <a:t>projekteerimise</a:t>
            </a:r>
            <a:r>
              <a:rPr lang="en-US" sz="1600" i="1" dirty="0"/>
              <a:t> </a:t>
            </a:r>
            <a:r>
              <a:rPr lang="en-US" sz="1600" i="1" dirty="0" err="1"/>
              <a:t>juhtimine</a:t>
            </a:r>
            <a:r>
              <a:rPr lang="en-US" sz="1600" i="1" dirty="0"/>
              <a:t> </a:t>
            </a:r>
            <a:r>
              <a:rPr lang="en-US" sz="1600" dirty="0"/>
              <a:t>ja </a:t>
            </a:r>
            <a:r>
              <a:rPr lang="en-US" sz="1600" dirty="0" err="1"/>
              <a:t>ekspertiis</a:t>
            </a:r>
            <a:endParaRPr lang="en-US" sz="1600" dirty="0"/>
          </a:p>
          <a:p>
            <a:pPr lvl="2"/>
            <a:r>
              <a:rPr lang="en-US" sz="1600" dirty="0" err="1"/>
              <a:t>Omaniku</a:t>
            </a:r>
            <a:r>
              <a:rPr lang="en-US" sz="1600" dirty="0"/>
              <a:t> </a:t>
            </a:r>
            <a:r>
              <a:rPr lang="en-US" sz="1600" dirty="0" err="1"/>
              <a:t>järele</a:t>
            </a:r>
            <a:r>
              <a:rPr lang="en-US" sz="1600" dirty="0"/>
              <a:t> </a:t>
            </a:r>
            <a:r>
              <a:rPr lang="en-US" sz="1600" dirty="0" err="1"/>
              <a:t>valvamine</a:t>
            </a:r>
            <a:endParaRPr lang="en-US" sz="1600" dirty="0"/>
          </a:p>
          <a:p>
            <a:pPr lvl="2"/>
            <a:r>
              <a:rPr lang="en-US" sz="1600" dirty="0" err="1"/>
              <a:t>Ehitamine</a:t>
            </a:r>
            <a:r>
              <a:rPr lang="en-US" sz="1600" dirty="0"/>
              <a:t> ja </a:t>
            </a:r>
            <a:r>
              <a:rPr lang="en-US" sz="1600" i="1" dirty="0" err="1"/>
              <a:t>ehitustegevuse</a:t>
            </a:r>
            <a:r>
              <a:rPr lang="en-US" sz="1600" i="1" dirty="0"/>
              <a:t> </a:t>
            </a:r>
            <a:r>
              <a:rPr lang="en-US" sz="1600" i="1" dirty="0" err="1"/>
              <a:t>juhtimine</a:t>
            </a:r>
            <a:endParaRPr lang="en-US" sz="1600" i="1" dirty="0"/>
          </a:p>
          <a:p>
            <a:pPr lvl="2"/>
            <a:r>
              <a:rPr lang="en-US" sz="1600" dirty="0"/>
              <a:t>Silla </a:t>
            </a:r>
            <a:r>
              <a:rPr lang="en-US" sz="1600" dirty="0" err="1"/>
              <a:t>või</a:t>
            </a:r>
            <a:r>
              <a:rPr lang="en-US" sz="1600" dirty="0"/>
              <a:t> tee audit </a:t>
            </a:r>
          </a:p>
          <a:p>
            <a:pPr lvl="3"/>
            <a:r>
              <a:rPr lang="en-US" sz="1400" dirty="0" err="1"/>
              <a:t>hoone</a:t>
            </a:r>
            <a:r>
              <a:rPr lang="en-US" sz="1400" dirty="0"/>
              <a:t> audit </a:t>
            </a:r>
            <a:r>
              <a:rPr lang="en-US" sz="1400" dirty="0" err="1"/>
              <a:t>ehitisregistri</a:t>
            </a:r>
            <a:r>
              <a:rPr lang="en-US" sz="1400" dirty="0"/>
              <a:t> </a:t>
            </a:r>
            <a:r>
              <a:rPr lang="en-US" sz="1400" dirty="0" err="1"/>
              <a:t>jaoks</a:t>
            </a:r>
            <a:r>
              <a:rPr lang="en-US" sz="1400" dirty="0"/>
              <a:t> </a:t>
            </a:r>
            <a:r>
              <a:rPr lang="en-US" sz="1400" dirty="0" err="1"/>
              <a:t>ning</a:t>
            </a:r>
            <a:r>
              <a:rPr lang="en-US" sz="1400" dirty="0"/>
              <a:t> </a:t>
            </a:r>
            <a:r>
              <a:rPr lang="en-US" sz="1400" dirty="0" err="1"/>
              <a:t>silla</a:t>
            </a:r>
            <a:r>
              <a:rPr lang="en-US" sz="1400" dirty="0"/>
              <a:t> audit et </a:t>
            </a:r>
            <a:r>
              <a:rPr lang="en-US" sz="1400" dirty="0" err="1"/>
              <a:t>hinnata</a:t>
            </a:r>
            <a:r>
              <a:rPr lang="en-US" sz="1400" dirty="0"/>
              <a:t> </a:t>
            </a:r>
            <a:r>
              <a:rPr lang="en-US" sz="1400" dirty="0" err="1"/>
              <a:t>silla</a:t>
            </a:r>
            <a:r>
              <a:rPr lang="en-US" sz="1400" dirty="0"/>
              <a:t> </a:t>
            </a:r>
            <a:r>
              <a:rPr lang="en-US" sz="1400" dirty="0" err="1"/>
              <a:t>tehnilist</a:t>
            </a:r>
            <a:r>
              <a:rPr lang="en-US" sz="1400" dirty="0"/>
              <a:t> </a:t>
            </a:r>
            <a:r>
              <a:rPr lang="en-US" sz="1400" dirty="0" err="1"/>
              <a:t>seisundit</a:t>
            </a:r>
            <a:r>
              <a:rPr lang="en-US" sz="1400" dirty="0"/>
              <a:t> – </a:t>
            </a:r>
            <a:r>
              <a:rPr lang="en-US" sz="1400" dirty="0" err="1"/>
              <a:t>ohutust</a:t>
            </a:r>
            <a:endParaRPr lang="en-US" sz="1400" dirty="0"/>
          </a:p>
          <a:p>
            <a:pPr lvl="3"/>
            <a:r>
              <a:rPr lang="en-US" sz="1400" dirty="0"/>
              <a:t>Tee audit – </a:t>
            </a:r>
            <a:r>
              <a:rPr lang="en-US" sz="1400" dirty="0" err="1"/>
              <a:t>uues</a:t>
            </a:r>
            <a:r>
              <a:rPr lang="en-US" sz="1400" dirty="0"/>
              <a:t> </a:t>
            </a:r>
            <a:r>
              <a:rPr lang="en-US" sz="1400" dirty="0" err="1"/>
              <a:t>kutse</a:t>
            </a:r>
            <a:r>
              <a:rPr lang="en-US" sz="1400" dirty="0"/>
              <a:t> </a:t>
            </a:r>
            <a:r>
              <a:rPr lang="en-US" sz="1400" dirty="0" err="1"/>
              <a:t>andmise</a:t>
            </a:r>
            <a:r>
              <a:rPr lang="en-US" sz="1400" dirty="0"/>
              <a:t> </a:t>
            </a:r>
            <a:r>
              <a:rPr lang="en-US" sz="1400" dirty="0" err="1"/>
              <a:t>korras</a:t>
            </a:r>
            <a:r>
              <a:rPr lang="en-US" sz="1400" dirty="0"/>
              <a:t> </a:t>
            </a:r>
            <a:r>
              <a:rPr lang="en-US" sz="1400" dirty="0" err="1"/>
              <a:t>olemas</a:t>
            </a:r>
            <a:r>
              <a:rPr lang="en-US" sz="1400" dirty="0"/>
              <a:t>, </a:t>
            </a:r>
            <a:r>
              <a:rPr lang="en-US" sz="1400" dirty="0" err="1"/>
              <a:t>kuid</a:t>
            </a:r>
            <a:r>
              <a:rPr lang="en-US" sz="1400" dirty="0"/>
              <a:t> </a:t>
            </a:r>
            <a:r>
              <a:rPr lang="en-US" sz="1400" dirty="0" err="1"/>
              <a:t>vajab</a:t>
            </a:r>
            <a:r>
              <a:rPr lang="en-US" sz="1400" dirty="0"/>
              <a:t> </a:t>
            </a:r>
            <a:r>
              <a:rPr lang="en-US" sz="1400" dirty="0" err="1"/>
              <a:t>veel</a:t>
            </a:r>
            <a:r>
              <a:rPr lang="en-US" sz="1400" dirty="0"/>
              <a:t> </a:t>
            </a:r>
            <a:r>
              <a:rPr lang="en-US" sz="1400" dirty="0" err="1"/>
              <a:t>sisustamist</a:t>
            </a:r>
            <a:endParaRPr lang="en-US" sz="1400" dirty="0"/>
          </a:p>
          <a:p>
            <a:pPr lvl="1"/>
            <a:r>
              <a:rPr lang="en-US" sz="1800" dirty="0" err="1"/>
              <a:t>Liiklusohutuse</a:t>
            </a:r>
            <a:r>
              <a:rPr lang="en-US" sz="1800" dirty="0"/>
              <a:t> audit </a:t>
            </a:r>
            <a:r>
              <a:rPr lang="en-US" sz="1800" dirty="0">
                <a:highlight>
                  <a:srgbClr val="FFFF00"/>
                </a:highlight>
              </a:rPr>
              <a:t>(</a:t>
            </a:r>
            <a:r>
              <a:rPr lang="en-US" sz="1800" dirty="0" err="1">
                <a:highlight>
                  <a:srgbClr val="FFFF00"/>
                </a:highlight>
              </a:rPr>
              <a:t>isikuline</a:t>
            </a:r>
            <a:r>
              <a:rPr lang="en-US" sz="1800" dirty="0">
                <a:highlight>
                  <a:srgbClr val="FFFF00"/>
                </a:highlight>
              </a:rPr>
              <a:t> </a:t>
            </a:r>
            <a:r>
              <a:rPr lang="en-US" sz="1800" dirty="0" err="1">
                <a:highlight>
                  <a:srgbClr val="FFFF00"/>
                </a:highlight>
              </a:rPr>
              <a:t>kutse</a:t>
            </a:r>
            <a:r>
              <a:rPr lang="en-US" sz="1800" dirty="0">
                <a:highlight>
                  <a:srgbClr val="FFFF00"/>
                </a:highlight>
              </a:rPr>
              <a:t>, </a:t>
            </a:r>
            <a:r>
              <a:rPr lang="en-US" sz="1800" dirty="0" err="1">
                <a:highlight>
                  <a:srgbClr val="FFFF00"/>
                </a:highlight>
              </a:rPr>
              <a:t>firma</a:t>
            </a:r>
            <a:r>
              <a:rPr lang="en-US" sz="1800" dirty="0">
                <a:highlight>
                  <a:srgbClr val="FFFF00"/>
                </a:highlight>
              </a:rPr>
              <a:t> MTR </a:t>
            </a:r>
            <a:r>
              <a:rPr lang="en-US" sz="1800" dirty="0" err="1">
                <a:highlight>
                  <a:srgbClr val="FFFF00"/>
                </a:highlight>
              </a:rPr>
              <a:t>seotud</a:t>
            </a:r>
            <a:r>
              <a:rPr lang="en-US" sz="1800" dirty="0">
                <a:highlight>
                  <a:srgbClr val="FFFF00"/>
                </a:highlight>
              </a:rPr>
              <a:t> </a:t>
            </a:r>
            <a:r>
              <a:rPr lang="en-US" sz="1800" dirty="0" err="1">
                <a:highlight>
                  <a:srgbClr val="FFFF00"/>
                </a:highlight>
              </a:rPr>
              <a:t>ei</a:t>
            </a:r>
            <a:r>
              <a:rPr lang="en-US" sz="1800" dirty="0">
                <a:highlight>
                  <a:srgbClr val="FFFF00"/>
                </a:highlight>
              </a:rPr>
              <a:t> ole), </a:t>
            </a:r>
            <a:r>
              <a:rPr lang="en-US" sz="1700" dirty="0" err="1">
                <a:highlight>
                  <a:srgbClr val="FFFF00"/>
                </a:highlight>
              </a:rPr>
              <a:t>koolitus</a:t>
            </a:r>
            <a:r>
              <a:rPr lang="en-US" sz="1700" dirty="0">
                <a:highlight>
                  <a:srgbClr val="FFFF00"/>
                </a:highlight>
              </a:rPr>
              <a:t> 5a </a:t>
            </a:r>
            <a:r>
              <a:rPr lang="en-US" sz="1700" dirty="0" err="1">
                <a:highlight>
                  <a:srgbClr val="FFFF00"/>
                </a:highlight>
              </a:rPr>
              <a:t>kuid</a:t>
            </a:r>
            <a:r>
              <a:rPr lang="en-US" sz="1700" dirty="0">
                <a:highlight>
                  <a:srgbClr val="FFFF00"/>
                </a:highlight>
              </a:rPr>
              <a:t> </a:t>
            </a:r>
            <a:r>
              <a:rPr lang="en-US" sz="1700" dirty="0" err="1">
                <a:highlight>
                  <a:srgbClr val="FFFF00"/>
                </a:highlight>
              </a:rPr>
              <a:t>kutse</a:t>
            </a:r>
            <a:r>
              <a:rPr lang="en-US" sz="1700" dirty="0">
                <a:highlight>
                  <a:srgbClr val="FFFF00"/>
                </a:highlight>
              </a:rPr>
              <a:t> 7 a</a:t>
            </a:r>
            <a:endParaRPr lang="en-US" sz="1800" dirty="0">
              <a:highlight>
                <a:srgbClr val="FFFF00"/>
              </a:highlight>
            </a:endParaRPr>
          </a:p>
          <a:p>
            <a:pPr lvl="1"/>
            <a:r>
              <a:rPr lang="en-US" sz="1800" dirty="0" err="1">
                <a:highlight>
                  <a:srgbClr val="D385A9"/>
                </a:highlight>
              </a:rPr>
              <a:t>Inseneride</a:t>
            </a:r>
            <a:r>
              <a:rPr lang="en-US" sz="1800" dirty="0">
                <a:highlight>
                  <a:srgbClr val="D385A9"/>
                </a:highlight>
              </a:rPr>
              <a:t> </a:t>
            </a:r>
            <a:r>
              <a:rPr lang="en-US" sz="1800" dirty="0" err="1">
                <a:highlight>
                  <a:srgbClr val="D385A9"/>
                </a:highlight>
              </a:rPr>
              <a:t>koolitamine</a:t>
            </a:r>
            <a:r>
              <a:rPr lang="en-US" sz="1800" dirty="0">
                <a:highlight>
                  <a:srgbClr val="D385A9"/>
                </a:highlight>
              </a:rPr>
              <a:t> ja </a:t>
            </a:r>
            <a:r>
              <a:rPr lang="en-US" sz="1800" dirty="0" err="1">
                <a:highlight>
                  <a:srgbClr val="D385A9"/>
                </a:highlight>
              </a:rPr>
              <a:t>uurimistööd</a:t>
            </a:r>
            <a:r>
              <a:rPr lang="en-US" sz="1800" dirty="0">
                <a:highlight>
                  <a:srgbClr val="D385A9"/>
                </a:highlight>
              </a:rPr>
              <a:t> </a:t>
            </a:r>
            <a:r>
              <a:rPr lang="en-US" sz="1300" dirty="0">
                <a:highlight>
                  <a:srgbClr val="D385A9"/>
                </a:highlight>
              </a:rPr>
              <a:t>(</a:t>
            </a:r>
            <a:r>
              <a:rPr lang="en-US" sz="1300" dirty="0" err="1">
                <a:highlight>
                  <a:srgbClr val="D385A9"/>
                </a:highlight>
              </a:rPr>
              <a:t>isikuline</a:t>
            </a:r>
            <a:r>
              <a:rPr lang="en-US" sz="1300" dirty="0">
                <a:highlight>
                  <a:srgbClr val="D385A9"/>
                </a:highlight>
              </a:rPr>
              <a:t> </a:t>
            </a:r>
            <a:r>
              <a:rPr lang="en-US" sz="1300" dirty="0" err="1">
                <a:highlight>
                  <a:srgbClr val="D385A9"/>
                </a:highlight>
              </a:rPr>
              <a:t>kutse</a:t>
            </a:r>
            <a:r>
              <a:rPr lang="en-US" sz="1300" dirty="0">
                <a:highlight>
                  <a:srgbClr val="D385A9"/>
                </a:highlight>
              </a:rPr>
              <a:t>, </a:t>
            </a:r>
            <a:r>
              <a:rPr lang="en-US" sz="1300" dirty="0" err="1">
                <a:highlight>
                  <a:srgbClr val="D385A9"/>
                </a:highlight>
              </a:rPr>
              <a:t>täna</a:t>
            </a:r>
            <a:r>
              <a:rPr lang="en-US" sz="1300" dirty="0">
                <a:highlight>
                  <a:srgbClr val="D385A9"/>
                </a:highlight>
              </a:rPr>
              <a:t> pole ka </a:t>
            </a:r>
            <a:r>
              <a:rPr lang="en-US" sz="1300" dirty="0" err="1">
                <a:highlight>
                  <a:srgbClr val="D385A9"/>
                </a:highlight>
              </a:rPr>
              <a:t>selge</a:t>
            </a:r>
            <a:r>
              <a:rPr lang="en-US" sz="1300" dirty="0">
                <a:highlight>
                  <a:srgbClr val="D385A9"/>
                </a:highlight>
              </a:rPr>
              <a:t>, kas/</a:t>
            </a:r>
            <a:r>
              <a:rPr lang="en-US" sz="1300" dirty="0" err="1">
                <a:highlight>
                  <a:srgbClr val="D385A9"/>
                </a:highlight>
              </a:rPr>
              <a:t>kus</a:t>
            </a:r>
            <a:r>
              <a:rPr lang="en-US" sz="1300" dirty="0">
                <a:highlight>
                  <a:srgbClr val="D385A9"/>
                </a:highlight>
              </a:rPr>
              <a:t> </a:t>
            </a:r>
            <a:r>
              <a:rPr lang="en-US" sz="1300" dirty="0" err="1">
                <a:highlight>
                  <a:srgbClr val="D385A9"/>
                </a:highlight>
              </a:rPr>
              <a:t>seda</a:t>
            </a:r>
            <a:r>
              <a:rPr lang="en-US" sz="1300" dirty="0">
                <a:highlight>
                  <a:srgbClr val="D385A9"/>
                </a:highlight>
              </a:rPr>
              <a:t> </a:t>
            </a:r>
            <a:r>
              <a:rPr lang="en-US" sz="1300" dirty="0" err="1">
                <a:highlight>
                  <a:srgbClr val="D385A9"/>
                </a:highlight>
              </a:rPr>
              <a:t>nõutaks</a:t>
            </a:r>
            <a:r>
              <a:rPr lang="en-US" sz="1300" dirty="0">
                <a:highlight>
                  <a:srgbClr val="D385A9"/>
                </a:highlight>
              </a:rPr>
              <a:t>)</a:t>
            </a:r>
          </a:p>
          <a:p>
            <a:r>
              <a:rPr lang="en-US" sz="2000" dirty="0" err="1"/>
              <a:t>Pädevus</a:t>
            </a:r>
            <a:r>
              <a:rPr lang="en-US" sz="2000" dirty="0"/>
              <a:t>, MTR </a:t>
            </a:r>
            <a:r>
              <a:rPr lang="en-US" sz="2000" dirty="0" err="1"/>
              <a:t>registreering</a:t>
            </a:r>
            <a:r>
              <a:rPr lang="en-US" sz="2000" dirty="0"/>
              <a:t>, </a:t>
            </a:r>
            <a:r>
              <a:rPr lang="en-US" sz="2000" dirty="0" err="1"/>
              <a:t>vastutus</a:t>
            </a:r>
            <a:r>
              <a:rPr lang="en-US" sz="2000" dirty="0"/>
              <a:t> ja </a:t>
            </a:r>
            <a:r>
              <a:rPr lang="en-US" sz="2000" dirty="0" err="1"/>
              <a:t>sõltumatus</a:t>
            </a:r>
            <a:r>
              <a:rPr lang="en-US" sz="2000" dirty="0"/>
              <a:t> – </a:t>
            </a:r>
            <a:r>
              <a:rPr lang="en-US" sz="2000" dirty="0" err="1"/>
              <a:t>pädev</a:t>
            </a:r>
            <a:r>
              <a:rPr lang="en-US" sz="2000" dirty="0"/>
              <a:t> </a:t>
            </a:r>
            <a:r>
              <a:rPr lang="en-US" sz="2000" dirty="0" err="1"/>
              <a:t>isik</a:t>
            </a:r>
            <a:endParaRPr lang="en-US" sz="2000" dirty="0"/>
          </a:p>
          <a:p>
            <a:pPr lvl="1"/>
            <a:r>
              <a:rPr lang="en-US" sz="1800" dirty="0" err="1"/>
              <a:t>projekteeris</a:t>
            </a:r>
            <a:r>
              <a:rPr lang="en-US" sz="1800" dirty="0"/>
              <a:t>…</a:t>
            </a:r>
            <a:r>
              <a:rPr lang="en-US" sz="1800" dirty="0" err="1"/>
              <a:t>kontrollis</a:t>
            </a:r>
            <a:r>
              <a:rPr lang="en-US" sz="1800" dirty="0"/>
              <a:t>; </a:t>
            </a:r>
            <a:r>
              <a:rPr lang="en-US" sz="1800" dirty="0" err="1"/>
              <a:t>ettevõtete</a:t>
            </a:r>
            <a:r>
              <a:rPr lang="en-US" sz="1800" dirty="0"/>
              <a:t> </a:t>
            </a:r>
            <a:r>
              <a:rPr lang="en-US" sz="1800" dirty="0" err="1"/>
              <a:t>omavahelised</a:t>
            </a:r>
            <a:r>
              <a:rPr lang="en-US" sz="1800" dirty="0"/>
              <a:t> </a:t>
            </a:r>
            <a:r>
              <a:rPr lang="en-US" sz="1800" dirty="0" err="1"/>
              <a:t>seosed</a:t>
            </a:r>
            <a:endParaRPr lang="en-US" sz="1800" dirty="0"/>
          </a:p>
        </p:txBody>
      </p:sp>
      <p:sp>
        <p:nvSpPr>
          <p:cNvPr id="4" name="Slide Number Placeholder 3">
            <a:extLst>
              <a:ext uri="{FF2B5EF4-FFF2-40B4-BE49-F238E27FC236}">
                <a16:creationId xmlns:a16="http://schemas.microsoft.com/office/drawing/2014/main" id="{FC67F797-64F5-FCB1-29F5-9323606A78F3}"/>
              </a:ext>
            </a:extLst>
          </p:cNvPr>
          <p:cNvSpPr>
            <a:spLocks noGrp="1"/>
          </p:cNvSpPr>
          <p:nvPr>
            <p:ph type="sldNum" sz="quarter" idx="12"/>
          </p:nvPr>
        </p:nvSpPr>
        <p:spPr/>
        <p:txBody>
          <a:bodyPr/>
          <a:lstStyle/>
          <a:p>
            <a:fld id="{A89FF1E2-3BA7-475C-A9AD-AEEAF9FE4269}" type="slidenum">
              <a:rPr lang="en-US" smtClean="0"/>
              <a:t>13</a:t>
            </a:fld>
            <a:endParaRPr lang="en-US"/>
          </a:p>
        </p:txBody>
      </p:sp>
    </p:spTree>
    <p:extLst>
      <p:ext uri="{BB962C8B-B14F-4D97-AF65-F5344CB8AC3E}">
        <p14:creationId xmlns:p14="http://schemas.microsoft.com/office/powerpoint/2010/main" val="21821447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A14EC9-7A56-582E-9100-03E8F3418D41}"/>
              </a:ext>
            </a:extLst>
          </p:cNvPr>
          <p:cNvSpPr>
            <a:spLocks noGrp="1"/>
          </p:cNvSpPr>
          <p:nvPr>
            <p:ph type="body" sz="quarter" idx="13"/>
          </p:nvPr>
        </p:nvSpPr>
        <p:spPr/>
        <p:txBody>
          <a:bodyPr/>
          <a:lstStyle/>
          <a:p>
            <a:r>
              <a:rPr lang="en-US" dirty="0" err="1"/>
              <a:t>Möödasõidunähtavus</a:t>
            </a:r>
            <a:r>
              <a:rPr lang="en-US" dirty="0"/>
              <a:t> </a:t>
            </a:r>
            <a:r>
              <a:rPr lang="en-US" dirty="0" err="1"/>
              <a:t>maanteel</a:t>
            </a:r>
            <a:endParaRPr lang="en-US" dirty="0"/>
          </a:p>
          <a:p>
            <a:r>
              <a:rPr lang="en-US" dirty="0">
                <a:hlinkClick r:id="rId2"/>
              </a:rPr>
              <a:t>https://muu.maant.ee/</a:t>
            </a:r>
            <a:r>
              <a:rPr lang="en-US" dirty="0"/>
              <a:t> </a:t>
            </a:r>
          </a:p>
        </p:txBody>
      </p:sp>
      <p:sp>
        <p:nvSpPr>
          <p:cNvPr id="3" name="Text Placeholder 2">
            <a:extLst>
              <a:ext uri="{FF2B5EF4-FFF2-40B4-BE49-F238E27FC236}">
                <a16:creationId xmlns:a16="http://schemas.microsoft.com/office/drawing/2014/main" id="{38854968-7891-498B-F2F0-D004AAF5DC24}"/>
              </a:ext>
            </a:extLst>
          </p:cNvPr>
          <p:cNvSpPr>
            <a:spLocks noGrp="1"/>
          </p:cNvSpPr>
          <p:nvPr>
            <p:ph type="body" sz="quarter" idx="14"/>
          </p:nvPr>
        </p:nvSpPr>
        <p:spPr>
          <a:xfrm>
            <a:off x="1187005" y="1911096"/>
            <a:ext cx="10771632" cy="3857880"/>
          </a:xfrm>
        </p:spPr>
        <p:txBody>
          <a:bodyPr/>
          <a:lstStyle/>
          <a:p>
            <a:r>
              <a:rPr lang="en-US" dirty="0"/>
              <a:t>Def: </a:t>
            </a:r>
            <a:r>
              <a:rPr lang="en-US" altLang="en-US" dirty="0" err="1"/>
              <a:t>möödasõidunähtavus</a:t>
            </a:r>
            <a:r>
              <a:rPr lang="en-US" altLang="en-US" dirty="0"/>
              <a:t> on </a:t>
            </a:r>
            <a:r>
              <a:rPr lang="en-US" altLang="en-US" dirty="0" err="1"/>
              <a:t>vahemaa</a:t>
            </a:r>
            <a:r>
              <a:rPr lang="en-US" altLang="en-US" dirty="0"/>
              <a:t>, </a:t>
            </a:r>
            <a:r>
              <a:rPr lang="en-US" altLang="en-US" dirty="0" err="1"/>
              <a:t>mille</a:t>
            </a:r>
            <a:r>
              <a:rPr lang="en-US" altLang="en-US" dirty="0"/>
              <a:t> </a:t>
            </a:r>
            <a:r>
              <a:rPr lang="en-US" altLang="en-US" dirty="0" err="1"/>
              <a:t>ulatuses</a:t>
            </a:r>
            <a:r>
              <a:rPr lang="en-US" altLang="en-US" dirty="0"/>
              <a:t> </a:t>
            </a:r>
            <a:r>
              <a:rPr lang="en-US" altLang="en-US" dirty="0" err="1"/>
              <a:t>peab</a:t>
            </a:r>
            <a:r>
              <a:rPr lang="en-US" altLang="en-US" dirty="0"/>
              <a:t> </a:t>
            </a:r>
            <a:r>
              <a:rPr lang="en-US" altLang="en-US" dirty="0" err="1"/>
              <a:t>sõidutee</a:t>
            </a:r>
            <a:r>
              <a:rPr lang="en-US" altLang="en-US" dirty="0"/>
              <a:t> </a:t>
            </a:r>
            <a:r>
              <a:rPr lang="en-US" altLang="en-US" dirty="0" err="1"/>
              <a:t>möödasõitu</a:t>
            </a:r>
            <a:r>
              <a:rPr lang="en-US" altLang="en-US" dirty="0"/>
              <a:t> </a:t>
            </a:r>
            <a:r>
              <a:rPr lang="en-US" altLang="en-US" dirty="0" err="1"/>
              <a:t>sooritavale</a:t>
            </a:r>
            <a:r>
              <a:rPr lang="en-US" altLang="en-US" dirty="0"/>
              <a:t> </a:t>
            </a:r>
            <a:r>
              <a:rPr lang="en-US" altLang="en-US" dirty="0" err="1"/>
              <a:t>sõidukijuhile</a:t>
            </a:r>
            <a:r>
              <a:rPr lang="en-US" altLang="en-US" dirty="0"/>
              <a:t> </a:t>
            </a:r>
            <a:r>
              <a:rPr lang="en-US" altLang="en-US" dirty="0" err="1"/>
              <a:t>nähtav</a:t>
            </a:r>
            <a:r>
              <a:rPr lang="en-US" altLang="en-US" dirty="0"/>
              <a:t> </a:t>
            </a:r>
            <a:r>
              <a:rPr lang="en-US" altLang="en-US" dirty="0" err="1"/>
              <a:t>olema</a:t>
            </a:r>
            <a:r>
              <a:rPr lang="en-US" altLang="en-US" dirty="0"/>
              <a:t>, et </a:t>
            </a:r>
            <a:r>
              <a:rPr lang="en-US" altLang="en-US" dirty="0" err="1"/>
              <a:t>möödasõidu</a:t>
            </a:r>
            <a:r>
              <a:rPr lang="en-US" altLang="en-US" dirty="0"/>
              <a:t> </a:t>
            </a:r>
            <a:r>
              <a:rPr lang="en-US" altLang="en-US" dirty="0" err="1"/>
              <a:t>alghetkel</a:t>
            </a:r>
            <a:r>
              <a:rPr lang="en-US" altLang="en-US" dirty="0"/>
              <a:t> </a:t>
            </a:r>
            <a:r>
              <a:rPr lang="en-US" altLang="en-US" dirty="0" err="1"/>
              <a:t>nähtavale</a:t>
            </a:r>
            <a:r>
              <a:rPr lang="en-US" altLang="en-US" dirty="0"/>
              <a:t> </a:t>
            </a:r>
            <a:r>
              <a:rPr lang="en-US" altLang="en-US" dirty="0" err="1"/>
              <a:t>ilmuva</a:t>
            </a:r>
            <a:r>
              <a:rPr lang="en-US" altLang="en-US" dirty="0"/>
              <a:t> </a:t>
            </a:r>
            <a:r>
              <a:rPr lang="en-US" altLang="en-US" dirty="0" err="1"/>
              <a:t>vastassuunast</a:t>
            </a:r>
            <a:r>
              <a:rPr lang="en-US" altLang="en-US" dirty="0"/>
              <a:t> </a:t>
            </a:r>
            <a:r>
              <a:rPr lang="en-US" altLang="en-US" dirty="0" err="1"/>
              <a:t>läheneva</a:t>
            </a:r>
            <a:r>
              <a:rPr lang="en-US" altLang="en-US" dirty="0"/>
              <a:t> </a:t>
            </a:r>
            <a:r>
              <a:rPr lang="en-US" altLang="en-US" dirty="0" err="1"/>
              <a:t>sõiduki</a:t>
            </a:r>
            <a:r>
              <a:rPr lang="en-US" altLang="en-US" dirty="0"/>
              <a:t> </a:t>
            </a:r>
            <a:r>
              <a:rPr lang="en-US" altLang="en-US" dirty="0" err="1"/>
              <a:t>juht</a:t>
            </a:r>
            <a:r>
              <a:rPr lang="en-US" altLang="en-US" dirty="0"/>
              <a:t> </a:t>
            </a:r>
            <a:r>
              <a:rPr lang="en-US" altLang="en-US" dirty="0" err="1"/>
              <a:t>ei</a:t>
            </a:r>
            <a:r>
              <a:rPr lang="en-US" altLang="en-US" dirty="0"/>
              <a:t> peaks </a:t>
            </a:r>
            <a:r>
              <a:rPr lang="en-US" altLang="en-US" dirty="0" err="1"/>
              <a:t>vähendama</a:t>
            </a:r>
            <a:r>
              <a:rPr lang="en-US" altLang="en-US" dirty="0"/>
              <a:t> </a:t>
            </a:r>
            <a:r>
              <a:rPr lang="en-US" altLang="en-US" dirty="0" err="1"/>
              <a:t>kiirust</a:t>
            </a:r>
            <a:endParaRPr lang="en-US" altLang="en-US" dirty="0"/>
          </a:p>
          <a:p>
            <a:pPr lvl="1"/>
            <a:r>
              <a:rPr lang="en-US" altLang="en-US" sz="1600" dirty="0"/>
              <a:t>MÖKU = </a:t>
            </a:r>
            <a:r>
              <a:rPr lang="en-US" altLang="en-US" sz="1600" dirty="0" err="1"/>
              <a:t>MÖödasõidule</a:t>
            </a:r>
            <a:r>
              <a:rPr lang="en-US" altLang="en-US" sz="1600" dirty="0"/>
              <a:t> </a:t>
            </a:r>
            <a:r>
              <a:rPr lang="en-US" altLang="en-US" sz="1600" dirty="0" err="1"/>
              <a:t>KUlunud</a:t>
            </a:r>
            <a:r>
              <a:rPr lang="en-US" altLang="en-US" sz="1600" dirty="0"/>
              <a:t> </a:t>
            </a:r>
            <a:r>
              <a:rPr lang="en-US" altLang="en-US" sz="1600" dirty="0" err="1"/>
              <a:t>aeg</a:t>
            </a:r>
            <a:r>
              <a:rPr lang="en-US" altLang="en-US" sz="1600" dirty="0"/>
              <a:t>; ÄPU = </a:t>
            </a:r>
            <a:r>
              <a:rPr lang="en-US" altLang="en-US" sz="1600" dirty="0" err="1"/>
              <a:t>ÄkkPidurduse</a:t>
            </a:r>
            <a:r>
              <a:rPr lang="en-US" altLang="en-US" sz="1600" dirty="0"/>
              <a:t> </a:t>
            </a:r>
            <a:r>
              <a:rPr lang="en-US" altLang="en-US" sz="1600" dirty="0" err="1"/>
              <a:t>Unustamine</a:t>
            </a:r>
            <a:endParaRPr lang="en-US" altLang="en-US" sz="1600" dirty="0"/>
          </a:p>
          <a:p>
            <a:r>
              <a:rPr lang="en-US" altLang="en-US" dirty="0"/>
              <a:t>1+1 </a:t>
            </a:r>
            <a:r>
              <a:rPr lang="en-US" altLang="en-US" dirty="0" err="1"/>
              <a:t>ristlõikega</a:t>
            </a:r>
            <a:r>
              <a:rPr lang="en-US" altLang="en-US" dirty="0"/>
              <a:t> teel, </a:t>
            </a:r>
            <a:r>
              <a:rPr lang="en-US" altLang="en-US" dirty="0" err="1"/>
              <a:t>kus</a:t>
            </a:r>
            <a:r>
              <a:rPr lang="en-US" altLang="en-US" dirty="0"/>
              <a:t> </a:t>
            </a:r>
            <a:r>
              <a:rPr lang="en-US" altLang="en-US" dirty="0" err="1"/>
              <a:t>ei</a:t>
            </a:r>
            <a:r>
              <a:rPr lang="en-US" altLang="en-US" dirty="0"/>
              <a:t> ole </a:t>
            </a:r>
            <a:r>
              <a:rPr lang="en-US" altLang="en-US" dirty="0" err="1"/>
              <a:t>tagatud</a:t>
            </a:r>
            <a:r>
              <a:rPr lang="en-US" altLang="en-US" dirty="0"/>
              <a:t> </a:t>
            </a:r>
            <a:r>
              <a:rPr lang="en-US" altLang="en-US" dirty="0" err="1"/>
              <a:t>määruse</a:t>
            </a:r>
            <a:r>
              <a:rPr lang="en-US" altLang="en-US" dirty="0"/>
              <a:t> </a:t>
            </a:r>
            <a:r>
              <a:rPr lang="en-US" altLang="en-US" dirty="0" err="1"/>
              <a:t>lisa</a:t>
            </a:r>
            <a:r>
              <a:rPr lang="en-US" altLang="en-US" dirty="0"/>
              <a:t> 1 </a:t>
            </a:r>
            <a:r>
              <a:rPr lang="en-US" altLang="en-US" dirty="0" err="1"/>
              <a:t>tabelis</a:t>
            </a:r>
            <a:r>
              <a:rPr lang="en-US" altLang="en-US" dirty="0"/>
              <a:t> 2 </a:t>
            </a:r>
            <a:r>
              <a:rPr lang="en-US" altLang="en-US" dirty="0" err="1"/>
              <a:t>esitatud</a:t>
            </a:r>
            <a:r>
              <a:rPr lang="en-US" altLang="en-US" dirty="0"/>
              <a:t> </a:t>
            </a:r>
            <a:r>
              <a:rPr lang="en-US" altLang="en-US" dirty="0" err="1"/>
              <a:t>möödasõidunähtavust</a:t>
            </a:r>
            <a:r>
              <a:rPr lang="en-US" altLang="en-US" dirty="0"/>
              <a:t>, </a:t>
            </a:r>
            <a:r>
              <a:rPr lang="en-US" altLang="en-US" dirty="0" err="1"/>
              <a:t>keelatakse</a:t>
            </a:r>
            <a:r>
              <a:rPr lang="en-US" altLang="en-US" dirty="0"/>
              <a:t> </a:t>
            </a:r>
            <a:r>
              <a:rPr lang="en-US" altLang="en-US" dirty="0" err="1"/>
              <a:t>möödasõit</a:t>
            </a:r>
            <a:r>
              <a:rPr lang="en-US" altLang="en-US" dirty="0"/>
              <a:t> </a:t>
            </a:r>
            <a:r>
              <a:rPr lang="en-US" altLang="en-US" dirty="0" err="1"/>
              <a:t>vastassuunavööndi</a:t>
            </a:r>
            <a:r>
              <a:rPr lang="en-US" altLang="en-US" dirty="0"/>
              <a:t> </a:t>
            </a:r>
            <a:r>
              <a:rPr lang="en-US" altLang="en-US" dirty="0" err="1"/>
              <a:t>kaudu</a:t>
            </a:r>
            <a:r>
              <a:rPr lang="en-US" altLang="en-US" dirty="0"/>
              <a:t>. </a:t>
            </a:r>
          </a:p>
          <a:p>
            <a:r>
              <a:rPr lang="en-US" dirty="0" err="1"/>
              <a:t>Möödasõit</a:t>
            </a:r>
            <a:r>
              <a:rPr lang="en-US" dirty="0"/>
              <a:t> </a:t>
            </a:r>
            <a:r>
              <a:rPr lang="en-US" dirty="0" err="1"/>
              <a:t>kui</a:t>
            </a:r>
            <a:r>
              <a:rPr lang="en-US" dirty="0"/>
              <a:t> </a:t>
            </a:r>
            <a:r>
              <a:rPr lang="en-US" dirty="0" err="1"/>
              <a:t>selline</a:t>
            </a:r>
            <a:r>
              <a:rPr lang="en-US" dirty="0"/>
              <a:t> </a:t>
            </a:r>
            <a:r>
              <a:rPr lang="en-US" dirty="0" err="1"/>
              <a:t>koosneb</a:t>
            </a:r>
            <a:r>
              <a:rPr lang="en-US" dirty="0"/>
              <a:t> </a:t>
            </a:r>
            <a:r>
              <a:rPr lang="en-US" dirty="0" err="1"/>
              <a:t>erinevatest</a:t>
            </a:r>
            <a:r>
              <a:rPr lang="en-US" dirty="0"/>
              <a:t> </a:t>
            </a:r>
            <a:r>
              <a:rPr lang="en-US" dirty="0" err="1"/>
              <a:t>faasidest</a:t>
            </a:r>
            <a:endParaRPr lang="en-US" dirty="0"/>
          </a:p>
          <a:p>
            <a:pPr lvl="1"/>
            <a:r>
              <a:rPr lang="en-US" sz="1600" dirty="0" err="1"/>
              <a:t>Maanteel</a:t>
            </a:r>
            <a:r>
              <a:rPr lang="en-US" sz="1600" dirty="0"/>
              <a:t> </a:t>
            </a:r>
            <a:r>
              <a:rPr lang="en-US" sz="1600" dirty="0" err="1"/>
              <a:t>pikivahe</a:t>
            </a:r>
            <a:r>
              <a:rPr lang="en-US" sz="1600" dirty="0"/>
              <a:t> 3 </a:t>
            </a:r>
            <a:r>
              <a:rPr lang="en-US" sz="1600" dirty="0" err="1"/>
              <a:t>sekundit</a:t>
            </a:r>
            <a:endParaRPr lang="en-US" sz="1600" dirty="0"/>
          </a:p>
          <a:p>
            <a:pPr lvl="1"/>
            <a:r>
              <a:rPr lang="en-US" sz="1600" dirty="0" err="1"/>
              <a:t>Suund</a:t>
            </a:r>
            <a:r>
              <a:rPr lang="en-US" sz="1600" dirty="0"/>
              <a:t> </a:t>
            </a:r>
            <a:r>
              <a:rPr lang="en-US" sz="1600" dirty="0" err="1"/>
              <a:t>sisse</a:t>
            </a:r>
            <a:r>
              <a:rPr lang="en-US" sz="1600" dirty="0"/>
              <a:t>, </a:t>
            </a:r>
            <a:r>
              <a:rPr lang="en-US" sz="1600" dirty="0" err="1"/>
              <a:t>võid</a:t>
            </a:r>
            <a:r>
              <a:rPr lang="en-US" sz="1600" dirty="0"/>
              <a:t> </a:t>
            </a:r>
            <a:r>
              <a:rPr lang="en-US" sz="1600" dirty="0" err="1"/>
              <a:t>tulla</a:t>
            </a:r>
            <a:r>
              <a:rPr lang="en-US" sz="1600" dirty="0"/>
              <a:t> </a:t>
            </a:r>
            <a:r>
              <a:rPr lang="en-US" sz="1600" dirty="0" err="1"/>
              <a:t>lähemale</a:t>
            </a:r>
            <a:r>
              <a:rPr lang="en-US" sz="1600" dirty="0"/>
              <a:t> – </a:t>
            </a:r>
            <a:r>
              <a:rPr lang="en-US" sz="1600" dirty="0" err="1"/>
              <a:t>kuid</a:t>
            </a:r>
            <a:r>
              <a:rPr lang="en-US" sz="1600" dirty="0"/>
              <a:t> </a:t>
            </a:r>
            <a:r>
              <a:rPr lang="en-US" sz="1600" dirty="0" err="1"/>
              <a:t>kui</a:t>
            </a:r>
            <a:r>
              <a:rPr lang="en-US" sz="1600" dirty="0"/>
              <a:t> </a:t>
            </a:r>
            <a:r>
              <a:rPr lang="en-US" sz="1600" dirty="0" err="1"/>
              <a:t>lähedale</a:t>
            </a:r>
            <a:r>
              <a:rPr lang="en-US" sz="1600" dirty="0"/>
              <a:t>?</a:t>
            </a:r>
          </a:p>
          <a:p>
            <a:pPr lvl="1"/>
            <a:r>
              <a:rPr lang="en-US" sz="1600" dirty="0" err="1"/>
              <a:t>Suund</a:t>
            </a:r>
            <a:r>
              <a:rPr lang="en-US" sz="1600" dirty="0"/>
              <a:t> </a:t>
            </a:r>
            <a:r>
              <a:rPr lang="en-US" sz="1600" dirty="0" err="1"/>
              <a:t>peab</a:t>
            </a:r>
            <a:r>
              <a:rPr lang="en-US" sz="1600" dirty="0"/>
              <a:t> sees </a:t>
            </a:r>
            <a:r>
              <a:rPr lang="en-US" sz="1600" dirty="0" err="1"/>
              <a:t>olema</a:t>
            </a:r>
            <a:r>
              <a:rPr lang="en-US" sz="1600" dirty="0"/>
              <a:t> 3 </a:t>
            </a:r>
            <a:r>
              <a:rPr lang="en-US" sz="1600" dirty="0" err="1"/>
              <a:t>sekundit</a:t>
            </a:r>
            <a:r>
              <a:rPr lang="en-US" sz="1600" dirty="0"/>
              <a:t> </a:t>
            </a:r>
            <a:r>
              <a:rPr lang="en-US" sz="1600" dirty="0" err="1"/>
              <a:t>enne</a:t>
            </a:r>
            <a:r>
              <a:rPr lang="en-US" sz="1600" dirty="0"/>
              <a:t> </a:t>
            </a:r>
            <a:r>
              <a:rPr lang="en-US" sz="1600" dirty="0" err="1"/>
              <a:t>oma</a:t>
            </a:r>
            <a:r>
              <a:rPr lang="en-US" sz="1600" dirty="0"/>
              <a:t> </a:t>
            </a:r>
            <a:r>
              <a:rPr lang="en-US" sz="1600" dirty="0" err="1"/>
              <a:t>sõidurajalt</a:t>
            </a:r>
            <a:r>
              <a:rPr lang="en-US" sz="1600" dirty="0"/>
              <a:t> </a:t>
            </a:r>
            <a:r>
              <a:rPr lang="en-US" sz="1600" dirty="0" err="1"/>
              <a:t>väljumist</a:t>
            </a:r>
            <a:endParaRPr lang="en-US" sz="1600" dirty="0"/>
          </a:p>
          <a:p>
            <a:pPr lvl="1"/>
            <a:r>
              <a:rPr lang="en-US" sz="1600" dirty="0" err="1"/>
              <a:t>Möödasõidul</a:t>
            </a:r>
            <a:r>
              <a:rPr lang="en-US" sz="1600" dirty="0"/>
              <a:t> </a:t>
            </a:r>
            <a:r>
              <a:rPr lang="en-US" sz="1600" dirty="0" err="1"/>
              <a:t>ei</a:t>
            </a:r>
            <a:r>
              <a:rPr lang="en-US" sz="1600" dirty="0"/>
              <a:t> tohi </a:t>
            </a:r>
            <a:r>
              <a:rPr lang="en-US" sz="1600" dirty="0" err="1"/>
              <a:t>ületada</a:t>
            </a:r>
            <a:r>
              <a:rPr lang="en-US" sz="1600" dirty="0"/>
              <a:t> </a:t>
            </a:r>
            <a:r>
              <a:rPr lang="en-US" sz="1600" dirty="0" err="1"/>
              <a:t>piirkiirust</a:t>
            </a:r>
            <a:endParaRPr lang="en-US" sz="1600" dirty="0"/>
          </a:p>
          <a:p>
            <a:pPr lvl="1"/>
            <a:r>
              <a:rPr lang="en-US" sz="1600" dirty="0" err="1"/>
              <a:t>Linnas</a:t>
            </a:r>
            <a:r>
              <a:rPr lang="en-US" sz="1600" dirty="0"/>
              <a:t> </a:t>
            </a:r>
            <a:r>
              <a:rPr lang="en-US" sz="1600" dirty="0" err="1"/>
              <a:t>eeldame</a:t>
            </a:r>
            <a:r>
              <a:rPr lang="en-US" sz="1600" dirty="0"/>
              <a:t> </a:t>
            </a:r>
            <a:r>
              <a:rPr lang="en-US" sz="1600" dirty="0" err="1"/>
              <a:t>kiiruste</a:t>
            </a:r>
            <a:r>
              <a:rPr lang="en-US" sz="1600" dirty="0"/>
              <a:t> </a:t>
            </a:r>
            <a:r>
              <a:rPr lang="en-US" sz="1600" dirty="0" err="1"/>
              <a:t>vahet</a:t>
            </a:r>
            <a:r>
              <a:rPr lang="en-US" sz="1600" dirty="0"/>
              <a:t> 15 km/h, </a:t>
            </a:r>
            <a:r>
              <a:rPr lang="en-US" sz="1600" dirty="0" err="1"/>
              <a:t>maal</a:t>
            </a:r>
            <a:r>
              <a:rPr lang="en-US" sz="1600" dirty="0"/>
              <a:t> 20 km/h (</a:t>
            </a:r>
            <a:r>
              <a:rPr lang="en-US" sz="1600" dirty="0" err="1"/>
              <a:t>seda</a:t>
            </a:r>
            <a:r>
              <a:rPr lang="en-US" sz="1600" dirty="0"/>
              <a:t> pole </a:t>
            </a:r>
            <a:r>
              <a:rPr lang="en-US" sz="1600" dirty="0" err="1"/>
              <a:t>dokumenteeritud</a:t>
            </a:r>
            <a:r>
              <a:rPr lang="en-US" sz="1600" dirty="0"/>
              <a:t>)</a:t>
            </a:r>
          </a:p>
          <a:p>
            <a:pPr lvl="1"/>
            <a:r>
              <a:rPr lang="en-US" sz="1600" dirty="0" err="1"/>
              <a:t>Vastutulijaga</a:t>
            </a:r>
            <a:r>
              <a:rPr lang="en-US" sz="1600" dirty="0"/>
              <a:t> </a:t>
            </a:r>
            <a:r>
              <a:rPr lang="en-US" sz="1600" dirty="0" err="1"/>
              <a:t>tuleb</a:t>
            </a:r>
            <a:r>
              <a:rPr lang="en-US" sz="1600" dirty="0"/>
              <a:t> </a:t>
            </a:r>
            <a:r>
              <a:rPr lang="en-US" sz="1600" dirty="0" err="1"/>
              <a:t>jätta</a:t>
            </a:r>
            <a:r>
              <a:rPr lang="en-US" sz="1600" dirty="0"/>
              <a:t> </a:t>
            </a:r>
            <a:r>
              <a:rPr lang="en-US" sz="1600" dirty="0" err="1"/>
              <a:t>mõistlik</a:t>
            </a:r>
            <a:r>
              <a:rPr lang="en-US" sz="1600" dirty="0"/>
              <a:t> </a:t>
            </a:r>
            <a:r>
              <a:rPr lang="en-US" sz="1600" dirty="0" err="1"/>
              <a:t>vahe</a:t>
            </a:r>
            <a:r>
              <a:rPr lang="en-US" sz="1600" dirty="0"/>
              <a:t> et see </a:t>
            </a:r>
            <a:r>
              <a:rPr lang="en-US" sz="1600" dirty="0" err="1"/>
              <a:t>ei</a:t>
            </a:r>
            <a:r>
              <a:rPr lang="en-US" sz="1600" dirty="0"/>
              <a:t> </a:t>
            </a:r>
            <a:r>
              <a:rPr lang="en-US" sz="1600" dirty="0" err="1"/>
              <a:t>pidurdaks</a:t>
            </a:r>
            <a:r>
              <a:rPr lang="en-US" sz="1600" dirty="0"/>
              <a:t> </a:t>
            </a:r>
            <a:r>
              <a:rPr lang="en-US" sz="1600" dirty="0" err="1"/>
              <a:t>ega</a:t>
            </a:r>
            <a:r>
              <a:rPr lang="en-US" sz="1600" dirty="0"/>
              <a:t> </a:t>
            </a:r>
            <a:r>
              <a:rPr lang="en-US" sz="1600" dirty="0" err="1"/>
              <a:t>muudaks</a:t>
            </a:r>
            <a:r>
              <a:rPr lang="en-US" sz="1600" dirty="0"/>
              <a:t> </a:t>
            </a:r>
            <a:r>
              <a:rPr lang="en-US" sz="1600" dirty="0" err="1"/>
              <a:t>suunda</a:t>
            </a:r>
            <a:endParaRPr lang="en-US" sz="1600" dirty="0"/>
          </a:p>
          <a:p>
            <a:pPr lvl="1"/>
            <a:r>
              <a:rPr lang="en-US" sz="1600" dirty="0" err="1"/>
              <a:t>Möödasõidetavaga</a:t>
            </a:r>
            <a:r>
              <a:rPr lang="en-US" sz="1600" dirty="0"/>
              <a:t> </a:t>
            </a:r>
            <a:r>
              <a:rPr lang="en-US" sz="1600" dirty="0" err="1"/>
              <a:t>tuleb</a:t>
            </a:r>
            <a:r>
              <a:rPr lang="en-US" sz="1600" dirty="0"/>
              <a:t> </a:t>
            </a:r>
            <a:r>
              <a:rPr lang="en-US" sz="1600" dirty="0" err="1"/>
              <a:t>jätta</a:t>
            </a:r>
            <a:r>
              <a:rPr lang="en-US" sz="1600" dirty="0"/>
              <a:t> </a:t>
            </a:r>
            <a:r>
              <a:rPr lang="en-US" sz="1600" dirty="0" err="1"/>
              <a:t>mõistlik</a:t>
            </a:r>
            <a:r>
              <a:rPr lang="en-US" sz="1600" dirty="0"/>
              <a:t> </a:t>
            </a:r>
            <a:r>
              <a:rPr lang="en-US" sz="1600" dirty="0" err="1"/>
              <a:t>vahe</a:t>
            </a:r>
            <a:r>
              <a:rPr lang="en-US" sz="1600" dirty="0"/>
              <a:t> </a:t>
            </a:r>
            <a:r>
              <a:rPr lang="en-US" sz="1600" dirty="0" err="1"/>
              <a:t>kui</a:t>
            </a:r>
            <a:r>
              <a:rPr lang="en-US" sz="1600" dirty="0"/>
              <a:t> </a:t>
            </a:r>
            <a:r>
              <a:rPr lang="en-US" sz="1600" dirty="0" err="1"/>
              <a:t>tagasi</a:t>
            </a:r>
            <a:r>
              <a:rPr lang="en-US" sz="1600" dirty="0"/>
              <a:t> </a:t>
            </a:r>
            <a:r>
              <a:rPr lang="en-US" sz="1600" dirty="0" err="1"/>
              <a:t>oma</a:t>
            </a:r>
            <a:r>
              <a:rPr lang="en-US" sz="1600" dirty="0"/>
              <a:t> </a:t>
            </a:r>
            <a:r>
              <a:rPr lang="en-US" sz="1600" dirty="0" err="1"/>
              <a:t>rajale</a:t>
            </a:r>
            <a:r>
              <a:rPr lang="en-US" sz="1600" dirty="0"/>
              <a:t> </a:t>
            </a:r>
            <a:r>
              <a:rPr lang="en-US" sz="1600" dirty="0" err="1"/>
              <a:t>lähed</a:t>
            </a:r>
            <a:r>
              <a:rPr lang="en-US" sz="1600" dirty="0"/>
              <a:t> (10+ m ?)</a:t>
            </a:r>
          </a:p>
        </p:txBody>
      </p:sp>
      <p:pic>
        <p:nvPicPr>
          <p:cNvPr id="5" name="Picture 4">
            <a:extLst>
              <a:ext uri="{FF2B5EF4-FFF2-40B4-BE49-F238E27FC236}">
                <a16:creationId xmlns:a16="http://schemas.microsoft.com/office/drawing/2014/main" id="{4429EA9F-5B48-B0F3-127B-4086747A12A5}"/>
              </a:ext>
            </a:extLst>
          </p:cNvPr>
          <p:cNvPicPr>
            <a:picLocks noChangeAspect="1"/>
          </p:cNvPicPr>
          <p:nvPr/>
        </p:nvPicPr>
        <p:blipFill>
          <a:blip r:embed="rId3"/>
          <a:stretch>
            <a:fillRect/>
          </a:stretch>
        </p:blipFill>
        <p:spPr>
          <a:xfrm>
            <a:off x="6572821" y="159270"/>
            <a:ext cx="5391902" cy="1590897"/>
          </a:xfrm>
          <a:prstGeom prst="rect">
            <a:avLst/>
          </a:prstGeom>
        </p:spPr>
      </p:pic>
      <p:sp>
        <p:nvSpPr>
          <p:cNvPr id="6" name="TextBox 5">
            <a:extLst>
              <a:ext uri="{FF2B5EF4-FFF2-40B4-BE49-F238E27FC236}">
                <a16:creationId xmlns:a16="http://schemas.microsoft.com/office/drawing/2014/main" id="{31AD29FA-0764-CB84-0EF5-89F11CB0C5B5}"/>
              </a:ext>
            </a:extLst>
          </p:cNvPr>
          <p:cNvSpPr txBox="1"/>
          <p:nvPr/>
        </p:nvSpPr>
        <p:spPr>
          <a:xfrm>
            <a:off x="1975104" y="6492240"/>
            <a:ext cx="8912953" cy="369332"/>
          </a:xfrm>
          <a:prstGeom prst="rect">
            <a:avLst/>
          </a:prstGeom>
          <a:noFill/>
        </p:spPr>
        <p:txBody>
          <a:bodyPr wrap="none" rtlCol="0">
            <a:spAutoFit/>
          </a:bodyPr>
          <a:lstStyle/>
          <a:p>
            <a:r>
              <a:rPr lang="en-US" b="1" dirty="0">
                <a:solidFill>
                  <a:srgbClr val="FF0000"/>
                </a:solidFill>
              </a:rPr>
              <a:t>KÜSIMUS – </a:t>
            </a:r>
            <a:r>
              <a:rPr lang="en-US" b="1" dirty="0" err="1">
                <a:solidFill>
                  <a:srgbClr val="FF0000"/>
                </a:solidFill>
              </a:rPr>
              <a:t>mitut</a:t>
            </a:r>
            <a:r>
              <a:rPr lang="en-US" b="1" dirty="0">
                <a:solidFill>
                  <a:srgbClr val="FF0000"/>
                </a:solidFill>
              </a:rPr>
              <a:t> </a:t>
            </a:r>
            <a:r>
              <a:rPr lang="en-US" b="1" dirty="0" err="1">
                <a:solidFill>
                  <a:srgbClr val="FF0000"/>
                </a:solidFill>
              </a:rPr>
              <a:t>reeglit</a:t>
            </a:r>
            <a:r>
              <a:rPr lang="en-US" b="1" dirty="0">
                <a:solidFill>
                  <a:srgbClr val="FF0000"/>
                </a:solidFill>
              </a:rPr>
              <a:t> </a:t>
            </a:r>
            <a:r>
              <a:rPr lang="en-US" b="1" dirty="0" err="1">
                <a:solidFill>
                  <a:srgbClr val="FF0000"/>
                </a:solidFill>
              </a:rPr>
              <a:t>tuleb</a:t>
            </a:r>
            <a:r>
              <a:rPr lang="en-US" b="1" dirty="0">
                <a:solidFill>
                  <a:srgbClr val="FF0000"/>
                </a:solidFill>
              </a:rPr>
              <a:t> </a:t>
            </a:r>
            <a:r>
              <a:rPr lang="en-US" b="1" dirty="0" err="1">
                <a:solidFill>
                  <a:srgbClr val="FF0000"/>
                </a:solidFill>
              </a:rPr>
              <a:t>rikkuda</a:t>
            </a:r>
            <a:r>
              <a:rPr lang="en-US" b="1" dirty="0">
                <a:solidFill>
                  <a:srgbClr val="FF0000"/>
                </a:solidFill>
              </a:rPr>
              <a:t> ja </a:t>
            </a:r>
            <a:r>
              <a:rPr lang="en-US" b="1" dirty="0" err="1">
                <a:solidFill>
                  <a:srgbClr val="FF0000"/>
                </a:solidFill>
              </a:rPr>
              <a:t>kui</a:t>
            </a:r>
            <a:r>
              <a:rPr lang="en-US" b="1" dirty="0">
                <a:solidFill>
                  <a:srgbClr val="FF0000"/>
                </a:solidFill>
              </a:rPr>
              <a:t> </a:t>
            </a:r>
            <a:r>
              <a:rPr lang="en-US" b="1" dirty="0" err="1">
                <a:solidFill>
                  <a:srgbClr val="FF0000"/>
                </a:solidFill>
              </a:rPr>
              <a:t>palju</a:t>
            </a:r>
            <a:r>
              <a:rPr lang="en-US" b="1" dirty="0">
                <a:solidFill>
                  <a:srgbClr val="FF0000"/>
                </a:solidFill>
              </a:rPr>
              <a:t>, et 70 km/h </a:t>
            </a:r>
            <a:r>
              <a:rPr lang="en-US" b="1" dirty="0" err="1">
                <a:solidFill>
                  <a:srgbClr val="FF0000"/>
                </a:solidFill>
              </a:rPr>
              <a:t>liikuvast</a:t>
            </a:r>
            <a:r>
              <a:rPr lang="en-US" b="1" dirty="0">
                <a:solidFill>
                  <a:srgbClr val="FF0000"/>
                </a:solidFill>
              </a:rPr>
              <a:t> </a:t>
            </a:r>
            <a:r>
              <a:rPr lang="en-US" b="1" dirty="0" err="1">
                <a:solidFill>
                  <a:srgbClr val="FF0000"/>
                </a:solidFill>
              </a:rPr>
              <a:t>sõidukist</a:t>
            </a:r>
            <a:r>
              <a:rPr lang="en-US" b="1" dirty="0">
                <a:solidFill>
                  <a:srgbClr val="FF0000"/>
                </a:solidFill>
              </a:rPr>
              <a:t> </a:t>
            </a:r>
            <a:r>
              <a:rPr lang="en-US" b="1" dirty="0" err="1">
                <a:solidFill>
                  <a:srgbClr val="FF0000"/>
                </a:solidFill>
              </a:rPr>
              <a:t>mööduda</a:t>
            </a:r>
            <a:r>
              <a:rPr lang="en-US" b="1" dirty="0">
                <a:solidFill>
                  <a:srgbClr val="FF0000"/>
                </a:solidFill>
              </a:rPr>
              <a:t>?</a:t>
            </a:r>
          </a:p>
        </p:txBody>
      </p:sp>
      <p:sp>
        <p:nvSpPr>
          <p:cNvPr id="4" name="TextBox 3">
            <a:extLst>
              <a:ext uri="{FF2B5EF4-FFF2-40B4-BE49-F238E27FC236}">
                <a16:creationId xmlns:a16="http://schemas.microsoft.com/office/drawing/2014/main" id="{C13205CB-1DE6-25F2-D05D-067FEFFB5AE3}"/>
              </a:ext>
            </a:extLst>
          </p:cNvPr>
          <p:cNvSpPr txBox="1"/>
          <p:nvPr/>
        </p:nvSpPr>
        <p:spPr>
          <a:xfrm>
            <a:off x="1566690" y="6207856"/>
            <a:ext cx="9623725" cy="338554"/>
          </a:xfrm>
          <a:prstGeom prst="rect">
            <a:avLst/>
          </a:prstGeom>
          <a:noFill/>
        </p:spPr>
        <p:txBody>
          <a:bodyPr wrap="none" rtlCol="0">
            <a:spAutoFit/>
          </a:bodyPr>
          <a:lstStyle/>
          <a:p>
            <a:r>
              <a:rPr lang="en-US" sz="1600" dirty="0">
                <a:highlight>
                  <a:srgbClr val="FFFF00"/>
                </a:highlight>
              </a:rPr>
              <a:t>NB! Kui </a:t>
            </a:r>
            <a:r>
              <a:rPr lang="en-US" sz="1600" dirty="0" err="1">
                <a:highlight>
                  <a:srgbClr val="FFFF00"/>
                </a:highlight>
              </a:rPr>
              <a:t>möödasõidetav</a:t>
            </a:r>
            <a:r>
              <a:rPr lang="en-US" sz="1600" dirty="0">
                <a:highlight>
                  <a:srgbClr val="FFFF00"/>
                </a:highlight>
              </a:rPr>
              <a:t> </a:t>
            </a:r>
            <a:r>
              <a:rPr lang="en-US" sz="1600" dirty="0" err="1">
                <a:highlight>
                  <a:srgbClr val="FFFF00"/>
                </a:highlight>
              </a:rPr>
              <a:t>liigub</a:t>
            </a:r>
            <a:r>
              <a:rPr lang="en-US" sz="1600" dirty="0">
                <a:highlight>
                  <a:srgbClr val="FFFF00"/>
                </a:highlight>
              </a:rPr>
              <a:t> </a:t>
            </a:r>
            <a:r>
              <a:rPr lang="en-US" sz="1600" dirty="0" err="1">
                <a:highlight>
                  <a:srgbClr val="FFFF00"/>
                </a:highlight>
              </a:rPr>
              <a:t>adaptiivse</a:t>
            </a:r>
            <a:r>
              <a:rPr lang="en-US" sz="1600" dirty="0">
                <a:highlight>
                  <a:srgbClr val="FFFF00"/>
                </a:highlight>
              </a:rPr>
              <a:t> </a:t>
            </a:r>
            <a:r>
              <a:rPr lang="en-US" sz="1600" dirty="0" err="1">
                <a:highlight>
                  <a:srgbClr val="FFFF00"/>
                </a:highlight>
              </a:rPr>
              <a:t>püsikiirushoidjaga</a:t>
            </a:r>
            <a:r>
              <a:rPr lang="en-US" sz="1600" dirty="0">
                <a:highlight>
                  <a:srgbClr val="FFFF00"/>
                </a:highlight>
              </a:rPr>
              <a:t>, SIIS </a:t>
            </a:r>
            <a:r>
              <a:rPr lang="en-US" sz="1600" dirty="0" err="1">
                <a:highlight>
                  <a:srgbClr val="FFFF00"/>
                </a:highlight>
              </a:rPr>
              <a:t>liiga</a:t>
            </a:r>
            <a:r>
              <a:rPr lang="en-US" sz="1600" dirty="0">
                <a:highlight>
                  <a:srgbClr val="FFFF00"/>
                </a:highlight>
              </a:rPr>
              <a:t> </a:t>
            </a:r>
            <a:r>
              <a:rPr lang="en-US" sz="1600" dirty="0" err="1">
                <a:highlight>
                  <a:srgbClr val="FFFF00"/>
                </a:highlight>
              </a:rPr>
              <a:t>lühike</a:t>
            </a:r>
            <a:r>
              <a:rPr lang="en-US" sz="1600" dirty="0">
                <a:highlight>
                  <a:srgbClr val="FFFF00"/>
                </a:highlight>
              </a:rPr>
              <a:t> </a:t>
            </a:r>
            <a:r>
              <a:rPr lang="en-US" sz="1600" dirty="0" err="1">
                <a:highlight>
                  <a:srgbClr val="FFFF00"/>
                </a:highlight>
              </a:rPr>
              <a:t>vahemaa</a:t>
            </a:r>
            <a:r>
              <a:rPr lang="en-US" sz="1600" dirty="0">
                <a:highlight>
                  <a:srgbClr val="FFFF00"/>
                </a:highlight>
              </a:rPr>
              <a:t> </a:t>
            </a:r>
            <a:r>
              <a:rPr lang="en-US" sz="1600" dirty="0" err="1">
                <a:highlight>
                  <a:srgbClr val="FFFF00"/>
                </a:highlight>
              </a:rPr>
              <a:t>põhjustab</a:t>
            </a:r>
            <a:r>
              <a:rPr lang="en-US" sz="1600" dirty="0">
                <a:highlight>
                  <a:srgbClr val="FFFF00"/>
                </a:highlight>
              </a:rPr>
              <a:t> </a:t>
            </a:r>
            <a:r>
              <a:rPr lang="en-US" sz="1600" dirty="0" err="1">
                <a:highlight>
                  <a:srgbClr val="FFFF00"/>
                </a:highlight>
              </a:rPr>
              <a:t>automaatse</a:t>
            </a:r>
            <a:r>
              <a:rPr lang="en-US" sz="1600" dirty="0">
                <a:highlight>
                  <a:srgbClr val="FFFF00"/>
                </a:highlight>
              </a:rPr>
              <a:t> </a:t>
            </a:r>
            <a:r>
              <a:rPr lang="en-US" sz="1600" dirty="0" err="1">
                <a:highlight>
                  <a:srgbClr val="FFFF00"/>
                </a:highlight>
              </a:rPr>
              <a:t>piduri</a:t>
            </a:r>
            <a:endParaRPr lang="en-US" sz="1600" dirty="0">
              <a:highlight>
                <a:srgbClr val="FFFF00"/>
              </a:highlight>
            </a:endParaRPr>
          </a:p>
        </p:txBody>
      </p:sp>
    </p:spTree>
    <p:extLst>
      <p:ext uri="{BB962C8B-B14F-4D97-AF65-F5344CB8AC3E}">
        <p14:creationId xmlns:p14="http://schemas.microsoft.com/office/powerpoint/2010/main" val="31394044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9773CF-C275-111E-4F15-F2593D3D0201}"/>
              </a:ext>
            </a:extLst>
          </p:cNvPr>
          <p:cNvSpPr>
            <a:spLocks noGrp="1"/>
          </p:cNvSpPr>
          <p:nvPr>
            <p:ph type="body" sz="quarter" idx="13"/>
          </p:nvPr>
        </p:nvSpPr>
        <p:spPr/>
        <p:txBody>
          <a:bodyPr/>
          <a:lstStyle/>
          <a:p>
            <a:r>
              <a:rPr lang="en-US" dirty="0" err="1"/>
              <a:t>Möödasõit</a:t>
            </a:r>
            <a:r>
              <a:rPr lang="en-US" dirty="0"/>
              <a:t> - </a:t>
            </a:r>
            <a:r>
              <a:rPr lang="en-US" dirty="0">
                <a:hlinkClick r:id="rId2"/>
              </a:rPr>
              <a:t>https://muu.maant.ee/</a:t>
            </a:r>
            <a:r>
              <a:rPr lang="en-US" dirty="0"/>
              <a:t> </a:t>
            </a:r>
          </a:p>
        </p:txBody>
      </p:sp>
      <p:sp>
        <p:nvSpPr>
          <p:cNvPr id="3" name="Text Placeholder 2">
            <a:extLst>
              <a:ext uri="{FF2B5EF4-FFF2-40B4-BE49-F238E27FC236}">
                <a16:creationId xmlns:a16="http://schemas.microsoft.com/office/drawing/2014/main" id="{CD27312B-0718-9296-0205-34268DB32278}"/>
              </a:ext>
            </a:extLst>
          </p:cNvPr>
          <p:cNvSpPr>
            <a:spLocks noGrp="1"/>
          </p:cNvSpPr>
          <p:nvPr>
            <p:ph type="body" sz="quarter" idx="14"/>
          </p:nvPr>
        </p:nvSpPr>
        <p:spPr>
          <a:xfrm>
            <a:off x="177672" y="1098424"/>
            <a:ext cx="11892408" cy="4140200"/>
          </a:xfrm>
        </p:spPr>
        <p:txBody>
          <a:bodyPr/>
          <a:lstStyle/>
          <a:p>
            <a:pPr marL="0" indent="0">
              <a:buNone/>
            </a:pPr>
            <a:r>
              <a:rPr lang="en-US" sz="2400" dirty="0" err="1"/>
              <a:t>Seletuskiri</a:t>
            </a:r>
            <a:r>
              <a:rPr lang="en-US" sz="2400" dirty="0"/>
              <a:t>: </a:t>
            </a:r>
          </a:p>
          <a:p>
            <a:r>
              <a:rPr lang="en-US" altLang="en-US" sz="2400" dirty="0" err="1"/>
              <a:t>Lõikega</a:t>
            </a:r>
            <a:r>
              <a:rPr lang="en-US" altLang="en-US" sz="2400" dirty="0"/>
              <a:t> 4 </a:t>
            </a:r>
            <a:r>
              <a:rPr lang="en-US" altLang="en-US" sz="2400" dirty="0" err="1"/>
              <a:t>kehtestatakse</a:t>
            </a:r>
            <a:r>
              <a:rPr lang="en-US" altLang="en-US" sz="2400" dirty="0"/>
              <a:t> </a:t>
            </a:r>
            <a:r>
              <a:rPr lang="en-US" altLang="en-US" sz="2400" dirty="0" err="1"/>
              <a:t>sõiduteele</a:t>
            </a:r>
            <a:r>
              <a:rPr lang="en-US" altLang="en-US" sz="2400" dirty="0"/>
              <a:t> </a:t>
            </a:r>
            <a:r>
              <a:rPr lang="en-US" altLang="en-US" sz="2400" dirty="0" err="1"/>
              <a:t>möödasõidunähtavuse</a:t>
            </a:r>
            <a:r>
              <a:rPr lang="en-US" altLang="en-US" sz="2400" dirty="0"/>
              <a:t> </a:t>
            </a:r>
            <a:r>
              <a:rPr lang="en-US" altLang="en-US" sz="2400" dirty="0" err="1"/>
              <a:t>nõue</a:t>
            </a:r>
            <a:r>
              <a:rPr lang="en-US" altLang="en-US" sz="2400" dirty="0"/>
              <a:t>. </a:t>
            </a:r>
            <a:r>
              <a:rPr lang="en-US" altLang="en-US" sz="2400" dirty="0" err="1"/>
              <a:t>Möödasõidunähtavuse</a:t>
            </a:r>
            <a:r>
              <a:rPr lang="en-US" altLang="en-US" sz="2400" dirty="0"/>
              <a:t> </a:t>
            </a:r>
            <a:r>
              <a:rPr lang="en-US" altLang="en-US" sz="2400" dirty="0" err="1"/>
              <a:t>ulatus</a:t>
            </a:r>
            <a:r>
              <a:rPr lang="en-US" altLang="en-US" sz="2400" dirty="0"/>
              <a:t> </a:t>
            </a:r>
            <a:r>
              <a:rPr lang="en-US" altLang="en-US" sz="2400" dirty="0" err="1"/>
              <a:t>sõltub</a:t>
            </a:r>
            <a:r>
              <a:rPr lang="en-US" altLang="en-US" sz="2400" dirty="0"/>
              <a:t> </a:t>
            </a:r>
            <a:r>
              <a:rPr lang="en-US" altLang="en-US" sz="2400" dirty="0" err="1"/>
              <a:t>projektkiirusest</a:t>
            </a:r>
            <a:r>
              <a:rPr lang="en-US" altLang="en-US" sz="2400" dirty="0"/>
              <a:t>. Termin </a:t>
            </a:r>
            <a:r>
              <a:rPr lang="en-US" altLang="en-US" sz="2400" i="1" dirty="0" err="1"/>
              <a:t>möödasõidunähtavu</a:t>
            </a:r>
            <a:r>
              <a:rPr lang="en-US" altLang="en-US" sz="2400" dirty="0" err="1"/>
              <a:t>s</a:t>
            </a:r>
            <a:r>
              <a:rPr lang="en-US" altLang="en-US" sz="2400" dirty="0"/>
              <a:t> on </a:t>
            </a:r>
            <a:r>
              <a:rPr lang="en-US" altLang="en-US" sz="2400" dirty="0" err="1"/>
              <a:t>defineeritud</a:t>
            </a:r>
            <a:r>
              <a:rPr lang="en-US" altLang="en-US" sz="2400" dirty="0"/>
              <a:t> §-s 2 ja see on </a:t>
            </a:r>
            <a:r>
              <a:rPr lang="en-US" altLang="en-US" sz="2400" dirty="0" err="1"/>
              <a:t>vahemaa</a:t>
            </a:r>
            <a:r>
              <a:rPr lang="en-US" altLang="en-US" sz="2400" dirty="0"/>
              <a:t>, </a:t>
            </a:r>
            <a:r>
              <a:rPr lang="en-US" altLang="en-US" sz="2400" dirty="0" err="1"/>
              <a:t>mille</a:t>
            </a:r>
            <a:r>
              <a:rPr lang="en-US" altLang="en-US" sz="2400" dirty="0"/>
              <a:t> </a:t>
            </a:r>
            <a:r>
              <a:rPr lang="en-US" altLang="en-US" sz="2400" dirty="0" err="1"/>
              <a:t>ulatuses</a:t>
            </a:r>
            <a:r>
              <a:rPr lang="en-US" altLang="en-US" sz="2400" dirty="0"/>
              <a:t> </a:t>
            </a:r>
            <a:r>
              <a:rPr lang="en-US" altLang="en-US" sz="2400" dirty="0" err="1"/>
              <a:t>peab</a:t>
            </a:r>
            <a:r>
              <a:rPr lang="en-US" altLang="en-US" sz="2400" dirty="0"/>
              <a:t> </a:t>
            </a:r>
            <a:r>
              <a:rPr lang="en-US" altLang="en-US" sz="2400" dirty="0" err="1"/>
              <a:t>sõidutee</a:t>
            </a:r>
            <a:r>
              <a:rPr lang="en-US" altLang="en-US" sz="2400" dirty="0"/>
              <a:t> </a:t>
            </a:r>
            <a:r>
              <a:rPr lang="en-US" altLang="en-US" sz="2400" dirty="0" err="1"/>
              <a:t>möödasõitu</a:t>
            </a:r>
            <a:r>
              <a:rPr lang="en-US" altLang="en-US" sz="2400" dirty="0"/>
              <a:t> </a:t>
            </a:r>
            <a:r>
              <a:rPr lang="en-US" altLang="en-US" sz="2400" dirty="0" err="1"/>
              <a:t>sooritavale</a:t>
            </a:r>
            <a:r>
              <a:rPr lang="en-US" altLang="en-US" sz="2400" dirty="0"/>
              <a:t> </a:t>
            </a:r>
            <a:r>
              <a:rPr lang="en-US" altLang="en-US" sz="2400" dirty="0" err="1"/>
              <a:t>sõidukijuhile</a:t>
            </a:r>
            <a:r>
              <a:rPr lang="en-US" altLang="en-US" sz="2400" dirty="0"/>
              <a:t> </a:t>
            </a:r>
            <a:r>
              <a:rPr lang="en-US" altLang="en-US" sz="2400" dirty="0" err="1"/>
              <a:t>nähtav</a:t>
            </a:r>
            <a:r>
              <a:rPr lang="en-US" altLang="en-US" sz="2400" dirty="0"/>
              <a:t> </a:t>
            </a:r>
            <a:r>
              <a:rPr lang="en-US" altLang="en-US" sz="2400" dirty="0" err="1"/>
              <a:t>olema</a:t>
            </a:r>
            <a:r>
              <a:rPr lang="en-US" altLang="en-US" sz="2400" dirty="0"/>
              <a:t>, et </a:t>
            </a:r>
            <a:r>
              <a:rPr lang="en-US" altLang="en-US" sz="2400" dirty="0" err="1"/>
              <a:t>möödasõidu</a:t>
            </a:r>
            <a:r>
              <a:rPr lang="en-US" altLang="en-US" sz="2400" dirty="0"/>
              <a:t> </a:t>
            </a:r>
            <a:r>
              <a:rPr lang="en-US" altLang="en-US" sz="2400" dirty="0" err="1"/>
              <a:t>alghetkel</a:t>
            </a:r>
            <a:r>
              <a:rPr lang="en-US" altLang="en-US" sz="2400" dirty="0"/>
              <a:t> </a:t>
            </a:r>
            <a:r>
              <a:rPr lang="en-US" altLang="en-US" sz="2400" dirty="0" err="1"/>
              <a:t>nähtavale</a:t>
            </a:r>
            <a:r>
              <a:rPr lang="en-US" altLang="en-US" sz="2400" dirty="0"/>
              <a:t> </a:t>
            </a:r>
            <a:r>
              <a:rPr lang="en-US" altLang="en-US" sz="2400" dirty="0" err="1"/>
              <a:t>ilmuva</a:t>
            </a:r>
            <a:r>
              <a:rPr lang="en-US" altLang="en-US" sz="2400" dirty="0"/>
              <a:t> </a:t>
            </a:r>
            <a:r>
              <a:rPr lang="en-US" altLang="en-US" sz="2400" dirty="0" err="1"/>
              <a:t>vastassuunast</a:t>
            </a:r>
            <a:r>
              <a:rPr lang="en-US" altLang="en-US" sz="2400" dirty="0"/>
              <a:t> </a:t>
            </a:r>
            <a:r>
              <a:rPr lang="en-US" altLang="en-US" sz="2400" dirty="0" err="1"/>
              <a:t>läheneva</a:t>
            </a:r>
            <a:r>
              <a:rPr lang="en-US" altLang="en-US" sz="2400" dirty="0"/>
              <a:t> </a:t>
            </a:r>
            <a:r>
              <a:rPr lang="en-US" altLang="en-US" sz="2400" dirty="0" err="1"/>
              <a:t>sõiduki</a:t>
            </a:r>
            <a:r>
              <a:rPr lang="en-US" altLang="en-US" sz="2400" dirty="0"/>
              <a:t> </a:t>
            </a:r>
            <a:r>
              <a:rPr lang="en-US" altLang="en-US" sz="2400" dirty="0" err="1"/>
              <a:t>juht</a:t>
            </a:r>
            <a:r>
              <a:rPr lang="en-US" altLang="en-US" sz="2400" dirty="0"/>
              <a:t> </a:t>
            </a:r>
            <a:r>
              <a:rPr lang="en-US" altLang="en-US" sz="2400" dirty="0" err="1"/>
              <a:t>ei</a:t>
            </a:r>
            <a:r>
              <a:rPr lang="en-US" altLang="en-US" sz="2400" dirty="0"/>
              <a:t> peaks </a:t>
            </a:r>
            <a:r>
              <a:rPr lang="en-US" altLang="en-US" sz="2400" dirty="0" err="1"/>
              <a:t>vähendama</a:t>
            </a:r>
            <a:r>
              <a:rPr lang="en-US" altLang="en-US" sz="2400" dirty="0"/>
              <a:t> </a:t>
            </a:r>
            <a:r>
              <a:rPr lang="en-US" altLang="en-US" sz="2400" dirty="0" err="1"/>
              <a:t>kiirust</a:t>
            </a:r>
            <a:r>
              <a:rPr lang="en-US" altLang="en-US" sz="2400" dirty="0"/>
              <a:t>. </a:t>
            </a:r>
            <a:r>
              <a:rPr lang="en-US" altLang="en-US" sz="2400" dirty="0" err="1"/>
              <a:t>Möödasõidunähtavus</a:t>
            </a:r>
            <a:r>
              <a:rPr lang="en-US" altLang="en-US" sz="2400" dirty="0"/>
              <a:t> on </a:t>
            </a:r>
            <a:r>
              <a:rPr lang="en-US" altLang="en-US" sz="2400" dirty="0" err="1"/>
              <a:t>liiklusohutuse</a:t>
            </a:r>
            <a:r>
              <a:rPr lang="en-US" altLang="en-US" sz="2400" dirty="0"/>
              <a:t> </a:t>
            </a:r>
            <a:r>
              <a:rPr lang="en-US" altLang="en-US" sz="2400" dirty="0" err="1"/>
              <a:t>seisukohalt</a:t>
            </a:r>
            <a:r>
              <a:rPr lang="en-US" altLang="en-US" sz="2400" dirty="0"/>
              <a:t> </a:t>
            </a:r>
            <a:r>
              <a:rPr lang="en-US" altLang="en-US" sz="2400" dirty="0" err="1"/>
              <a:t>väga</a:t>
            </a:r>
            <a:r>
              <a:rPr lang="en-US" altLang="en-US" sz="2400" dirty="0"/>
              <a:t> </a:t>
            </a:r>
            <a:r>
              <a:rPr lang="en-US" altLang="en-US" sz="2400" dirty="0" err="1"/>
              <a:t>oluline</a:t>
            </a:r>
            <a:r>
              <a:rPr lang="en-US" altLang="en-US" sz="2400" dirty="0"/>
              <a:t> </a:t>
            </a:r>
            <a:r>
              <a:rPr lang="en-US" altLang="en-US" sz="2400" dirty="0" err="1"/>
              <a:t>parameeter</a:t>
            </a:r>
            <a:r>
              <a:rPr lang="en-US" altLang="en-US" sz="2400" dirty="0"/>
              <a:t>, </a:t>
            </a:r>
            <a:r>
              <a:rPr lang="en-US" altLang="en-US" sz="2400" dirty="0" err="1"/>
              <a:t>sest</a:t>
            </a:r>
            <a:r>
              <a:rPr lang="en-US" altLang="en-US" sz="2400" dirty="0"/>
              <a:t> </a:t>
            </a:r>
            <a:r>
              <a:rPr lang="en-US" altLang="en-US" sz="2400" dirty="0" err="1"/>
              <a:t>tagab</a:t>
            </a:r>
            <a:r>
              <a:rPr lang="en-US" altLang="en-US" sz="2400" dirty="0"/>
              <a:t> </a:t>
            </a:r>
            <a:r>
              <a:rPr lang="en-US" altLang="en-US" sz="2400" dirty="0" err="1"/>
              <a:t>turvalise</a:t>
            </a:r>
            <a:r>
              <a:rPr lang="en-US" altLang="en-US" sz="2400" dirty="0"/>
              <a:t> </a:t>
            </a:r>
            <a:r>
              <a:rPr lang="en-US" altLang="en-US" sz="2400" dirty="0" err="1"/>
              <a:t>möödasõidu</a:t>
            </a:r>
            <a:r>
              <a:rPr lang="en-US" altLang="en-US" sz="2400" dirty="0"/>
              <a:t>, </a:t>
            </a:r>
            <a:r>
              <a:rPr lang="en-US" altLang="en-US" sz="2400" dirty="0" err="1"/>
              <a:t>vähendades</a:t>
            </a:r>
            <a:r>
              <a:rPr lang="en-US" altLang="en-US" sz="2400" dirty="0"/>
              <a:t> </a:t>
            </a:r>
            <a:r>
              <a:rPr lang="en-US" altLang="en-US" sz="2400" dirty="0" err="1"/>
              <a:t>oluliselt</a:t>
            </a:r>
            <a:r>
              <a:rPr lang="en-US" altLang="en-US" sz="2400" dirty="0"/>
              <a:t> </a:t>
            </a:r>
            <a:r>
              <a:rPr lang="en-US" altLang="en-US" sz="2400" dirty="0" err="1"/>
              <a:t>laupkokkupõrge</a:t>
            </a:r>
            <a:r>
              <a:rPr lang="en-US" altLang="en-US" sz="2400" dirty="0"/>
              <a:t> </a:t>
            </a:r>
            <a:r>
              <a:rPr lang="en-US" altLang="en-US" sz="2400" dirty="0" err="1"/>
              <a:t>riski</a:t>
            </a:r>
            <a:r>
              <a:rPr lang="en-US" altLang="en-US" sz="2400" dirty="0"/>
              <a:t>. Kui </a:t>
            </a:r>
            <a:r>
              <a:rPr lang="en-US" altLang="en-US" sz="2400" dirty="0" err="1"/>
              <a:t>sõiduteel</a:t>
            </a:r>
            <a:r>
              <a:rPr lang="en-US" altLang="en-US" sz="2400" dirty="0"/>
              <a:t> </a:t>
            </a:r>
            <a:r>
              <a:rPr lang="en-US" altLang="en-US" sz="2400" dirty="0" err="1"/>
              <a:t>ei</a:t>
            </a:r>
            <a:r>
              <a:rPr lang="en-US" altLang="en-US" sz="2400" dirty="0"/>
              <a:t> ole </a:t>
            </a:r>
            <a:r>
              <a:rPr lang="en-US" altLang="en-US" sz="2400" dirty="0" err="1"/>
              <a:t>võimalik</a:t>
            </a:r>
            <a:r>
              <a:rPr lang="en-US" altLang="en-US" sz="2400" dirty="0"/>
              <a:t> </a:t>
            </a:r>
            <a:r>
              <a:rPr lang="en-US" altLang="en-US" sz="2400" dirty="0" err="1"/>
              <a:t>möödasõidunähtavust</a:t>
            </a:r>
            <a:r>
              <a:rPr lang="en-US" altLang="en-US" sz="2400" dirty="0"/>
              <a:t> </a:t>
            </a:r>
            <a:r>
              <a:rPr lang="en-US" altLang="en-US" sz="2400" dirty="0" err="1"/>
              <a:t>tagada</a:t>
            </a:r>
            <a:r>
              <a:rPr lang="en-US" altLang="en-US" sz="2400" dirty="0"/>
              <a:t>, </a:t>
            </a:r>
            <a:r>
              <a:rPr lang="en-US" altLang="en-US" sz="2400" dirty="0" err="1"/>
              <a:t>tuleb</a:t>
            </a:r>
            <a:r>
              <a:rPr lang="en-US" altLang="en-US" sz="2400" dirty="0"/>
              <a:t> </a:t>
            </a:r>
            <a:r>
              <a:rPr lang="en-US" altLang="en-US" sz="2400" dirty="0" err="1"/>
              <a:t>möödasõit</a:t>
            </a:r>
            <a:r>
              <a:rPr lang="en-US" altLang="en-US" sz="2400" dirty="0"/>
              <a:t> </a:t>
            </a:r>
            <a:r>
              <a:rPr lang="en-US" altLang="en-US" sz="2400" dirty="0" err="1"/>
              <a:t>vastassuunavööndi</a:t>
            </a:r>
            <a:r>
              <a:rPr lang="en-US" altLang="en-US" sz="2400" dirty="0"/>
              <a:t> </a:t>
            </a:r>
            <a:r>
              <a:rPr lang="en-US" altLang="en-US" sz="2400" dirty="0" err="1"/>
              <a:t>kaudu</a:t>
            </a:r>
            <a:r>
              <a:rPr lang="en-US" altLang="en-US" sz="2400" dirty="0"/>
              <a:t> </a:t>
            </a:r>
            <a:r>
              <a:rPr lang="en-US" altLang="en-US" sz="2400" dirty="0" err="1"/>
              <a:t>liikluskorralduslikult</a:t>
            </a:r>
            <a:r>
              <a:rPr lang="en-US" altLang="en-US" sz="2400" dirty="0"/>
              <a:t> </a:t>
            </a:r>
            <a:r>
              <a:rPr lang="en-US" altLang="en-US" sz="2400" dirty="0" err="1"/>
              <a:t>keelata</a:t>
            </a:r>
            <a:r>
              <a:rPr lang="en-US" altLang="en-US" sz="2400" dirty="0"/>
              <a:t>. </a:t>
            </a:r>
            <a:r>
              <a:rPr lang="en-US" altLang="en-US" sz="2400" dirty="0" err="1"/>
              <a:t>Keeld</a:t>
            </a:r>
            <a:r>
              <a:rPr lang="en-US" altLang="en-US" sz="2400" dirty="0"/>
              <a:t> </a:t>
            </a:r>
            <a:r>
              <a:rPr lang="en-US" altLang="en-US" sz="2400" dirty="0" err="1"/>
              <a:t>võib</a:t>
            </a:r>
            <a:r>
              <a:rPr lang="en-US" altLang="en-US" sz="2400" dirty="0"/>
              <a:t> olla </a:t>
            </a:r>
            <a:r>
              <a:rPr lang="en-US" altLang="en-US" sz="2400" dirty="0" err="1"/>
              <a:t>kehtestatud</a:t>
            </a:r>
            <a:r>
              <a:rPr lang="en-US" altLang="en-US" sz="2400" dirty="0"/>
              <a:t> </a:t>
            </a:r>
            <a:r>
              <a:rPr lang="en-US" altLang="en-US" sz="2400" dirty="0" err="1"/>
              <a:t>liikluskorraldusvahenditega</a:t>
            </a:r>
            <a:r>
              <a:rPr lang="en-US" altLang="en-US" sz="2400" dirty="0"/>
              <a:t>, </a:t>
            </a:r>
            <a:r>
              <a:rPr lang="en-US" altLang="en-US" sz="2400" dirty="0" err="1"/>
              <a:t>kuid</a:t>
            </a:r>
            <a:r>
              <a:rPr lang="en-US" altLang="en-US" sz="2400" dirty="0"/>
              <a:t> </a:t>
            </a:r>
            <a:r>
              <a:rPr lang="en-US" altLang="en-US" sz="2400" dirty="0" err="1"/>
              <a:t>samuti</a:t>
            </a:r>
            <a:r>
              <a:rPr lang="en-US" altLang="en-US" sz="2400" dirty="0"/>
              <a:t> on </a:t>
            </a:r>
            <a:r>
              <a:rPr lang="en-US" altLang="en-US" sz="2400" dirty="0" err="1"/>
              <a:t>võimalik</a:t>
            </a:r>
            <a:r>
              <a:rPr lang="en-US" altLang="en-US" sz="2400" dirty="0"/>
              <a:t> </a:t>
            </a:r>
            <a:r>
              <a:rPr lang="en-US" altLang="en-US" sz="2400" dirty="0" err="1"/>
              <a:t>suunavööndid</a:t>
            </a:r>
            <a:r>
              <a:rPr lang="en-US" altLang="en-US" sz="2400" dirty="0"/>
              <a:t> </a:t>
            </a:r>
            <a:r>
              <a:rPr lang="en-US" altLang="en-US" sz="2400" dirty="0" err="1"/>
              <a:t>eraldada</a:t>
            </a:r>
            <a:r>
              <a:rPr lang="en-US" altLang="en-US" sz="2400" dirty="0"/>
              <a:t> </a:t>
            </a:r>
            <a:r>
              <a:rPr lang="en-US" altLang="en-US" sz="2400" dirty="0" err="1"/>
              <a:t>füüsiliselt</a:t>
            </a:r>
            <a:r>
              <a:rPr lang="en-US" altLang="en-US" sz="2400" dirty="0"/>
              <a:t>, </a:t>
            </a:r>
            <a:r>
              <a:rPr lang="en-US" altLang="en-US" sz="2400" dirty="0" err="1"/>
              <a:t>kasutades</a:t>
            </a:r>
            <a:r>
              <a:rPr lang="en-US" altLang="en-US" sz="2400" dirty="0"/>
              <a:t> </a:t>
            </a:r>
            <a:r>
              <a:rPr lang="en-US" altLang="en-US" sz="2400" dirty="0" err="1"/>
              <a:t>näiteks</a:t>
            </a:r>
            <a:r>
              <a:rPr lang="en-US" altLang="en-US" sz="2400" dirty="0"/>
              <a:t> </a:t>
            </a:r>
            <a:r>
              <a:rPr lang="en-US" altLang="en-US" sz="2400" dirty="0" err="1"/>
              <a:t>eraldusriba</a:t>
            </a:r>
            <a:r>
              <a:rPr lang="en-US" altLang="en-US" sz="2400" dirty="0"/>
              <a:t> </a:t>
            </a:r>
            <a:r>
              <a:rPr lang="en-US" altLang="en-US" sz="2400" dirty="0" err="1"/>
              <a:t>või</a:t>
            </a:r>
            <a:r>
              <a:rPr lang="en-US" altLang="en-US" sz="2400" dirty="0"/>
              <a:t> </a:t>
            </a:r>
            <a:r>
              <a:rPr lang="en-US" altLang="en-US" sz="2400" dirty="0" err="1"/>
              <a:t>keskpiiret</a:t>
            </a:r>
            <a:r>
              <a:rPr lang="en-US" altLang="en-US" sz="2400" dirty="0"/>
              <a:t>. </a:t>
            </a:r>
            <a:endParaRPr lang="en-US" sz="2400" dirty="0"/>
          </a:p>
        </p:txBody>
      </p:sp>
    </p:spTree>
    <p:extLst>
      <p:ext uri="{BB962C8B-B14F-4D97-AF65-F5344CB8AC3E}">
        <p14:creationId xmlns:p14="http://schemas.microsoft.com/office/powerpoint/2010/main" val="33688403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AC56C-945B-B354-3FD9-935B759769BF}"/>
              </a:ext>
            </a:extLst>
          </p:cNvPr>
          <p:cNvSpPr>
            <a:spLocks noGrp="1"/>
          </p:cNvSpPr>
          <p:nvPr>
            <p:ph type="body" sz="quarter" idx="13"/>
          </p:nvPr>
        </p:nvSpPr>
        <p:spPr/>
        <p:txBody>
          <a:bodyPr/>
          <a:lstStyle/>
          <a:p>
            <a:r>
              <a:rPr lang="en-US" dirty="0" err="1"/>
              <a:t>Nähtavuskontroll</a:t>
            </a:r>
            <a:r>
              <a:rPr lang="en-US" dirty="0"/>
              <a:t> ja </a:t>
            </a:r>
            <a:r>
              <a:rPr lang="en-US" dirty="0" err="1"/>
              <a:t>Pythagorase</a:t>
            </a:r>
            <a:r>
              <a:rPr lang="en-US" dirty="0"/>
              <a:t> </a:t>
            </a:r>
            <a:r>
              <a:rPr lang="en-US" dirty="0" err="1"/>
              <a:t>püksid</a:t>
            </a:r>
            <a:endParaRPr lang="en-US" dirty="0"/>
          </a:p>
        </p:txBody>
      </p:sp>
      <p:sp>
        <p:nvSpPr>
          <p:cNvPr id="3" name="Text Placeholder 2">
            <a:extLst>
              <a:ext uri="{FF2B5EF4-FFF2-40B4-BE49-F238E27FC236}">
                <a16:creationId xmlns:a16="http://schemas.microsoft.com/office/drawing/2014/main" id="{CA11DD25-FC41-F944-B30F-EF5A958BF2C0}"/>
              </a:ext>
            </a:extLst>
          </p:cNvPr>
          <p:cNvSpPr>
            <a:spLocks noGrp="1"/>
          </p:cNvSpPr>
          <p:nvPr>
            <p:ph type="body" sz="quarter" idx="14"/>
          </p:nvPr>
        </p:nvSpPr>
        <p:spPr>
          <a:xfrm>
            <a:off x="219456" y="1053436"/>
            <a:ext cx="11284838" cy="4140200"/>
          </a:xfrm>
        </p:spPr>
        <p:txBody>
          <a:bodyPr/>
          <a:lstStyle/>
          <a:p>
            <a:r>
              <a:rPr lang="en-US" dirty="0" err="1"/>
              <a:t>Nähtavuskauguse</a:t>
            </a:r>
            <a:r>
              <a:rPr lang="en-US" dirty="0"/>
              <a:t> </a:t>
            </a:r>
            <a:r>
              <a:rPr lang="en-US" dirty="0" err="1"/>
              <a:t>leidmisel</a:t>
            </a:r>
            <a:r>
              <a:rPr lang="en-US" dirty="0"/>
              <a:t> </a:t>
            </a:r>
            <a:r>
              <a:rPr lang="en-US" dirty="0" err="1"/>
              <a:t>tuleb</a:t>
            </a:r>
            <a:r>
              <a:rPr lang="en-US" dirty="0"/>
              <a:t> </a:t>
            </a:r>
            <a:r>
              <a:rPr lang="en-US" dirty="0" err="1"/>
              <a:t>arvestada</a:t>
            </a:r>
            <a:r>
              <a:rPr lang="en-US" dirty="0"/>
              <a:t>, et:</a:t>
            </a:r>
          </a:p>
          <a:p>
            <a:pPr lvl="1"/>
            <a:r>
              <a:rPr lang="en-US" dirty="0" err="1"/>
              <a:t>Sõiduautojuhi</a:t>
            </a:r>
            <a:r>
              <a:rPr lang="en-US" dirty="0"/>
              <a:t> </a:t>
            </a:r>
            <a:r>
              <a:rPr lang="en-US" dirty="0" err="1"/>
              <a:t>silma</a:t>
            </a:r>
            <a:r>
              <a:rPr lang="en-US" dirty="0"/>
              <a:t> </a:t>
            </a:r>
            <a:r>
              <a:rPr lang="en-US" dirty="0" err="1"/>
              <a:t>kõrgus</a:t>
            </a:r>
            <a:r>
              <a:rPr lang="en-US" dirty="0"/>
              <a:t> 110 cm</a:t>
            </a:r>
          </a:p>
          <a:p>
            <a:pPr lvl="2"/>
            <a:r>
              <a:rPr lang="en-US" dirty="0" err="1"/>
              <a:t>Sõiduauto</a:t>
            </a:r>
            <a:r>
              <a:rPr lang="en-US" dirty="0"/>
              <a:t> </a:t>
            </a:r>
            <a:r>
              <a:rPr lang="en-US" dirty="0" err="1"/>
              <a:t>laius</a:t>
            </a:r>
            <a:r>
              <a:rPr lang="en-US" dirty="0"/>
              <a:t> 180 cm, </a:t>
            </a:r>
            <a:r>
              <a:rPr lang="en-US" dirty="0" err="1"/>
              <a:t>juhi</a:t>
            </a:r>
            <a:r>
              <a:rPr lang="en-US" dirty="0"/>
              <a:t> </a:t>
            </a:r>
            <a:r>
              <a:rPr lang="en-US" dirty="0" err="1"/>
              <a:t>silm</a:t>
            </a:r>
            <a:r>
              <a:rPr lang="en-US" dirty="0"/>
              <a:t> </a:t>
            </a:r>
            <a:r>
              <a:rPr lang="en-US" dirty="0" err="1"/>
              <a:t>paikneb</a:t>
            </a:r>
            <a:r>
              <a:rPr lang="en-US" dirty="0"/>
              <a:t> “</a:t>
            </a:r>
            <a:r>
              <a:rPr lang="en-US" dirty="0" err="1"/>
              <a:t>oma</a:t>
            </a:r>
            <a:r>
              <a:rPr lang="en-US" dirty="0"/>
              <a:t> </a:t>
            </a:r>
            <a:r>
              <a:rPr lang="en-US" dirty="0" err="1"/>
              <a:t>poole</a:t>
            </a:r>
            <a:r>
              <a:rPr lang="en-US" dirty="0"/>
              <a:t> </a:t>
            </a:r>
            <a:r>
              <a:rPr lang="en-US" dirty="0" err="1"/>
              <a:t>keskel</a:t>
            </a:r>
            <a:r>
              <a:rPr lang="en-US" dirty="0"/>
              <a:t>”</a:t>
            </a:r>
          </a:p>
          <a:p>
            <a:pPr lvl="2"/>
            <a:r>
              <a:rPr lang="en-US" dirty="0" err="1"/>
              <a:t>Ohutusvahe</a:t>
            </a:r>
            <a:r>
              <a:rPr lang="en-US" dirty="0"/>
              <a:t> </a:t>
            </a:r>
            <a:r>
              <a:rPr lang="en-US" dirty="0" err="1"/>
              <a:t>äärekivi</a:t>
            </a:r>
            <a:r>
              <a:rPr lang="en-US" dirty="0"/>
              <a:t> ja </a:t>
            </a:r>
            <a:r>
              <a:rPr lang="en-US" dirty="0" err="1"/>
              <a:t>sõiduauto</a:t>
            </a:r>
            <a:r>
              <a:rPr lang="en-US" dirty="0"/>
              <a:t> </a:t>
            </a:r>
            <a:r>
              <a:rPr lang="en-US" dirty="0" err="1"/>
              <a:t>vahel</a:t>
            </a:r>
            <a:r>
              <a:rPr lang="en-US" dirty="0"/>
              <a:t> on 25 cm</a:t>
            </a:r>
          </a:p>
          <a:p>
            <a:pPr lvl="1"/>
            <a:r>
              <a:rPr lang="en-US" dirty="0"/>
              <a:t>Teel </a:t>
            </a:r>
            <a:r>
              <a:rPr lang="en-US" dirty="0" err="1"/>
              <a:t>oleva</a:t>
            </a:r>
            <a:r>
              <a:rPr lang="en-US" dirty="0"/>
              <a:t> </a:t>
            </a:r>
            <a:r>
              <a:rPr lang="en-US" dirty="0" err="1"/>
              <a:t>takistuse</a:t>
            </a:r>
            <a:r>
              <a:rPr lang="en-US" dirty="0"/>
              <a:t> </a:t>
            </a:r>
            <a:r>
              <a:rPr lang="en-US" dirty="0" err="1"/>
              <a:t>kõrgus</a:t>
            </a:r>
            <a:r>
              <a:rPr lang="en-US" dirty="0"/>
              <a:t> 20 cm</a:t>
            </a:r>
          </a:p>
          <a:p>
            <a:pPr lvl="1"/>
            <a:r>
              <a:rPr lang="en-US" dirty="0" err="1"/>
              <a:t>Vastutuleva</a:t>
            </a:r>
            <a:r>
              <a:rPr lang="en-US" dirty="0"/>
              <a:t> </a:t>
            </a:r>
            <a:r>
              <a:rPr lang="en-US" dirty="0" err="1"/>
              <a:t>sõiduki</a:t>
            </a:r>
            <a:r>
              <a:rPr lang="en-US" dirty="0"/>
              <a:t> </a:t>
            </a:r>
            <a:r>
              <a:rPr lang="en-US" dirty="0" err="1"/>
              <a:t>kõrgus</a:t>
            </a:r>
            <a:r>
              <a:rPr lang="en-US" dirty="0"/>
              <a:t> 110 cm, KUID </a:t>
            </a:r>
          </a:p>
          <a:p>
            <a:pPr lvl="2"/>
            <a:r>
              <a:rPr lang="en-US" dirty="0" err="1"/>
              <a:t>arvestame</a:t>
            </a:r>
            <a:r>
              <a:rPr lang="en-US" dirty="0"/>
              <a:t> </a:t>
            </a:r>
            <a:r>
              <a:rPr lang="en-US" dirty="0" err="1"/>
              <a:t>tulede</a:t>
            </a:r>
            <a:r>
              <a:rPr lang="en-US" dirty="0"/>
              <a:t> </a:t>
            </a:r>
            <a:r>
              <a:rPr lang="en-US" dirty="0" err="1"/>
              <a:t>kõrgusega</a:t>
            </a:r>
            <a:endParaRPr lang="en-US" dirty="0"/>
          </a:p>
          <a:p>
            <a:pPr lvl="1"/>
            <a:endParaRPr lang="en-US" dirty="0"/>
          </a:p>
        </p:txBody>
      </p:sp>
      <p:pic>
        <p:nvPicPr>
          <p:cNvPr id="5" name="Picture 4">
            <a:extLst>
              <a:ext uri="{FF2B5EF4-FFF2-40B4-BE49-F238E27FC236}">
                <a16:creationId xmlns:a16="http://schemas.microsoft.com/office/drawing/2014/main" id="{E820C050-7C34-2BC1-36BB-25F9BA0134DF}"/>
              </a:ext>
            </a:extLst>
          </p:cNvPr>
          <p:cNvPicPr>
            <a:picLocks noChangeAspect="1"/>
          </p:cNvPicPr>
          <p:nvPr/>
        </p:nvPicPr>
        <p:blipFill>
          <a:blip r:embed="rId2"/>
          <a:stretch>
            <a:fillRect/>
          </a:stretch>
        </p:blipFill>
        <p:spPr>
          <a:xfrm>
            <a:off x="1102835" y="3328963"/>
            <a:ext cx="4241197" cy="1370992"/>
          </a:xfrm>
          <a:prstGeom prst="rect">
            <a:avLst/>
          </a:prstGeom>
        </p:spPr>
      </p:pic>
      <p:pic>
        <p:nvPicPr>
          <p:cNvPr id="7" name="Picture 6">
            <a:extLst>
              <a:ext uri="{FF2B5EF4-FFF2-40B4-BE49-F238E27FC236}">
                <a16:creationId xmlns:a16="http://schemas.microsoft.com/office/drawing/2014/main" id="{1F061C00-D2A6-03CF-7376-6A9072E1844B}"/>
              </a:ext>
            </a:extLst>
          </p:cNvPr>
          <p:cNvPicPr>
            <a:picLocks noChangeAspect="1"/>
          </p:cNvPicPr>
          <p:nvPr/>
        </p:nvPicPr>
        <p:blipFill>
          <a:blip r:embed="rId3"/>
          <a:stretch>
            <a:fillRect/>
          </a:stretch>
        </p:blipFill>
        <p:spPr>
          <a:xfrm>
            <a:off x="5783189" y="2340864"/>
            <a:ext cx="6389476" cy="4426444"/>
          </a:xfrm>
          <a:prstGeom prst="rect">
            <a:avLst/>
          </a:prstGeom>
        </p:spPr>
      </p:pic>
    </p:spTree>
    <p:extLst>
      <p:ext uri="{BB962C8B-B14F-4D97-AF65-F5344CB8AC3E}">
        <p14:creationId xmlns:p14="http://schemas.microsoft.com/office/powerpoint/2010/main" val="40359490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B7F5F6-92E9-94B5-9794-A0B0F1E5C7E0}"/>
              </a:ext>
            </a:extLst>
          </p:cNvPr>
          <p:cNvSpPr>
            <a:spLocks noGrp="1"/>
          </p:cNvSpPr>
          <p:nvPr>
            <p:ph type="body" sz="quarter" idx="13"/>
          </p:nvPr>
        </p:nvSpPr>
        <p:spPr/>
        <p:txBody>
          <a:bodyPr/>
          <a:lstStyle/>
          <a:p>
            <a:r>
              <a:rPr lang="en-US" dirty="0" err="1"/>
              <a:t>Püstkõverad</a:t>
            </a:r>
            <a:r>
              <a:rPr lang="en-US" dirty="0"/>
              <a:t> </a:t>
            </a:r>
            <a:r>
              <a:rPr lang="en-US" dirty="0" err="1"/>
              <a:t>maanteel</a:t>
            </a:r>
            <a:endParaRPr lang="en-US" dirty="0"/>
          </a:p>
        </p:txBody>
      </p:sp>
      <p:pic>
        <p:nvPicPr>
          <p:cNvPr id="5" name="Picture 4">
            <a:extLst>
              <a:ext uri="{FF2B5EF4-FFF2-40B4-BE49-F238E27FC236}">
                <a16:creationId xmlns:a16="http://schemas.microsoft.com/office/drawing/2014/main" id="{33593206-F5C3-2B55-AAD7-7C7A3146A8EC}"/>
              </a:ext>
            </a:extLst>
          </p:cNvPr>
          <p:cNvPicPr>
            <a:picLocks noChangeAspect="1"/>
          </p:cNvPicPr>
          <p:nvPr/>
        </p:nvPicPr>
        <p:blipFill>
          <a:blip r:embed="rId2"/>
          <a:stretch>
            <a:fillRect/>
          </a:stretch>
        </p:blipFill>
        <p:spPr>
          <a:xfrm>
            <a:off x="3250248" y="1870441"/>
            <a:ext cx="8929560" cy="4941839"/>
          </a:xfrm>
          <a:prstGeom prst="rect">
            <a:avLst/>
          </a:prstGeom>
        </p:spPr>
      </p:pic>
    </p:spTree>
    <p:extLst>
      <p:ext uri="{BB962C8B-B14F-4D97-AF65-F5344CB8AC3E}">
        <p14:creationId xmlns:p14="http://schemas.microsoft.com/office/powerpoint/2010/main" val="14788407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46A8DA-3613-C733-1E2D-E00EC3912ED0}"/>
              </a:ext>
            </a:extLst>
          </p:cNvPr>
          <p:cNvSpPr>
            <a:spLocks noGrp="1"/>
          </p:cNvSpPr>
          <p:nvPr>
            <p:ph type="body" sz="quarter" idx="13"/>
          </p:nvPr>
        </p:nvSpPr>
        <p:spPr/>
        <p:txBody>
          <a:bodyPr/>
          <a:lstStyle/>
          <a:p>
            <a:r>
              <a:rPr lang="en-US" dirty="0" err="1"/>
              <a:t>Püstkõverad</a:t>
            </a:r>
            <a:r>
              <a:rPr lang="en-US" dirty="0"/>
              <a:t> </a:t>
            </a:r>
            <a:r>
              <a:rPr lang="en-US" dirty="0" err="1"/>
              <a:t>linnas</a:t>
            </a:r>
            <a:endParaRPr lang="en-US" dirty="0"/>
          </a:p>
        </p:txBody>
      </p:sp>
      <p:sp>
        <p:nvSpPr>
          <p:cNvPr id="3" name="Text Placeholder 2">
            <a:extLst>
              <a:ext uri="{FF2B5EF4-FFF2-40B4-BE49-F238E27FC236}">
                <a16:creationId xmlns:a16="http://schemas.microsoft.com/office/drawing/2014/main" id="{8D86A468-17BD-63FB-B34C-66AFDED020B2}"/>
              </a:ext>
            </a:extLst>
          </p:cNvPr>
          <p:cNvSpPr>
            <a:spLocks noGrp="1"/>
          </p:cNvSpPr>
          <p:nvPr>
            <p:ph type="body" sz="quarter" idx="14"/>
          </p:nvPr>
        </p:nvSpPr>
        <p:spPr>
          <a:xfrm>
            <a:off x="274320" y="1263016"/>
            <a:ext cx="6364224" cy="4140200"/>
          </a:xfrm>
        </p:spPr>
        <p:txBody>
          <a:bodyPr/>
          <a:lstStyle/>
          <a:p>
            <a:r>
              <a:rPr lang="en-US" dirty="0"/>
              <a:t>Kui </a:t>
            </a:r>
            <a:r>
              <a:rPr lang="en-US" dirty="0" err="1"/>
              <a:t>pikiprofiili</a:t>
            </a:r>
            <a:r>
              <a:rPr lang="en-US" dirty="0"/>
              <a:t> </a:t>
            </a:r>
            <a:r>
              <a:rPr lang="en-US" dirty="0" err="1"/>
              <a:t>joone</a:t>
            </a:r>
            <a:r>
              <a:rPr lang="en-US" dirty="0"/>
              <a:t> </a:t>
            </a:r>
            <a:r>
              <a:rPr lang="en-US" dirty="0" err="1"/>
              <a:t>muutus</a:t>
            </a:r>
            <a:r>
              <a:rPr lang="en-US" dirty="0"/>
              <a:t> on </a:t>
            </a:r>
            <a:r>
              <a:rPr lang="en-US" dirty="0" err="1"/>
              <a:t>magistraalil</a:t>
            </a:r>
            <a:r>
              <a:rPr lang="en-US" dirty="0"/>
              <a:t> </a:t>
            </a:r>
            <a:r>
              <a:rPr lang="en-US" dirty="0" err="1"/>
              <a:t>üle</a:t>
            </a:r>
            <a:r>
              <a:rPr lang="en-US" dirty="0"/>
              <a:t> 0,5% (</a:t>
            </a:r>
            <a:r>
              <a:rPr lang="en-US" dirty="0" err="1"/>
              <a:t>juurdepääsul</a:t>
            </a:r>
            <a:r>
              <a:rPr lang="en-US" dirty="0"/>
              <a:t> 1%) </a:t>
            </a:r>
            <a:r>
              <a:rPr lang="en-US" dirty="0" err="1"/>
              <a:t>tuleb</a:t>
            </a:r>
            <a:r>
              <a:rPr lang="en-US" dirty="0"/>
              <a:t> </a:t>
            </a:r>
            <a:r>
              <a:rPr lang="en-US" dirty="0" err="1"/>
              <a:t>kavandada</a:t>
            </a:r>
            <a:r>
              <a:rPr lang="en-US" dirty="0"/>
              <a:t> </a:t>
            </a:r>
            <a:r>
              <a:rPr lang="en-US" dirty="0" err="1"/>
              <a:t>püstkõverad</a:t>
            </a:r>
            <a:endParaRPr lang="en-US" dirty="0"/>
          </a:p>
          <a:p>
            <a:r>
              <a:rPr lang="en-US" dirty="0" err="1"/>
              <a:t>Kõvera</a:t>
            </a:r>
            <a:r>
              <a:rPr lang="en-US" dirty="0"/>
              <a:t> </a:t>
            </a:r>
            <a:r>
              <a:rPr lang="en-US" dirty="0" err="1"/>
              <a:t>pikkus</a:t>
            </a:r>
            <a:r>
              <a:rPr lang="en-US" dirty="0"/>
              <a:t>  (m) </a:t>
            </a:r>
            <a:r>
              <a:rPr lang="en-US" dirty="0" err="1"/>
              <a:t>ei</a:t>
            </a:r>
            <a:r>
              <a:rPr lang="en-US" dirty="0"/>
              <a:t> tohi olla </a:t>
            </a:r>
            <a:r>
              <a:rPr lang="en-US" dirty="0" err="1"/>
              <a:t>väiksem</a:t>
            </a:r>
            <a:r>
              <a:rPr lang="en-US" dirty="0"/>
              <a:t> </a:t>
            </a:r>
            <a:r>
              <a:rPr lang="en-US" dirty="0" err="1"/>
              <a:t>kui</a:t>
            </a:r>
            <a:r>
              <a:rPr lang="en-US" dirty="0"/>
              <a:t> 2V (V on </a:t>
            </a:r>
            <a:r>
              <a:rPr lang="en-US" dirty="0" err="1"/>
              <a:t>kiirus</a:t>
            </a:r>
            <a:r>
              <a:rPr lang="en-US" dirty="0"/>
              <a:t> km/h)</a:t>
            </a:r>
          </a:p>
          <a:p>
            <a:endParaRPr lang="en-US" dirty="0"/>
          </a:p>
        </p:txBody>
      </p:sp>
      <p:pic>
        <p:nvPicPr>
          <p:cNvPr id="5" name="Picture 4">
            <a:extLst>
              <a:ext uri="{FF2B5EF4-FFF2-40B4-BE49-F238E27FC236}">
                <a16:creationId xmlns:a16="http://schemas.microsoft.com/office/drawing/2014/main" id="{E8160D14-A241-EE42-E8DB-D81F3AA960E9}"/>
              </a:ext>
            </a:extLst>
          </p:cNvPr>
          <p:cNvPicPr>
            <a:picLocks noChangeAspect="1"/>
          </p:cNvPicPr>
          <p:nvPr/>
        </p:nvPicPr>
        <p:blipFill>
          <a:blip r:embed="rId2"/>
          <a:stretch>
            <a:fillRect/>
          </a:stretch>
        </p:blipFill>
        <p:spPr>
          <a:xfrm>
            <a:off x="6747517" y="23337"/>
            <a:ext cx="5353797" cy="6811326"/>
          </a:xfrm>
          <a:prstGeom prst="rect">
            <a:avLst/>
          </a:prstGeom>
        </p:spPr>
      </p:pic>
    </p:spTree>
    <p:extLst>
      <p:ext uri="{BB962C8B-B14F-4D97-AF65-F5344CB8AC3E}">
        <p14:creationId xmlns:p14="http://schemas.microsoft.com/office/powerpoint/2010/main" val="40109979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8B12-C9E1-C52D-F705-84D075D55967}"/>
              </a:ext>
            </a:extLst>
          </p:cNvPr>
          <p:cNvSpPr>
            <a:spLocks noGrp="1"/>
          </p:cNvSpPr>
          <p:nvPr>
            <p:ph type="title"/>
          </p:nvPr>
        </p:nvSpPr>
        <p:spPr/>
        <p:txBody>
          <a:bodyPr/>
          <a:lstStyle/>
          <a:p>
            <a:endParaRPr lang="et-EE" dirty="0"/>
          </a:p>
        </p:txBody>
      </p:sp>
      <p:pic>
        <p:nvPicPr>
          <p:cNvPr id="8" name="Content Placeholder 7">
            <a:extLst>
              <a:ext uri="{FF2B5EF4-FFF2-40B4-BE49-F238E27FC236}">
                <a16:creationId xmlns:a16="http://schemas.microsoft.com/office/drawing/2014/main" id="{B03FCFBD-C590-0CEC-4E2C-FF44CA14B6AE}"/>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093374" y="2161139"/>
            <a:ext cx="4990967" cy="2216732"/>
          </a:xfrm>
        </p:spPr>
      </p:pic>
      <p:sp>
        <p:nvSpPr>
          <p:cNvPr id="11" name="Slide Number Placeholder 10">
            <a:extLst>
              <a:ext uri="{FF2B5EF4-FFF2-40B4-BE49-F238E27FC236}">
                <a16:creationId xmlns:a16="http://schemas.microsoft.com/office/drawing/2014/main" id="{C08FB977-E277-B9B3-2AD5-80F236EF792F}"/>
              </a:ext>
            </a:extLst>
          </p:cNvPr>
          <p:cNvSpPr>
            <a:spLocks noGrp="1"/>
          </p:cNvSpPr>
          <p:nvPr>
            <p:ph type="sldNum" sz="quarter" idx="12"/>
          </p:nvPr>
        </p:nvSpPr>
        <p:spPr/>
        <p:txBody>
          <a:bodyPr/>
          <a:lstStyle/>
          <a:p>
            <a:fld id="{A89FF1E2-3BA7-475C-A9AD-AEEAF9FE4269}" type="slidenum">
              <a:rPr lang="en-US" smtClean="0"/>
              <a:t>135</a:t>
            </a:fld>
            <a:endParaRPr lang="en-US" dirty="0"/>
          </a:p>
        </p:txBody>
      </p:sp>
      <p:pic>
        <p:nvPicPr>
          <p:cNvPr id="4" name="Content Placeholder 7">
            <a:extLst>
              <a:ext uri="{FF2B5EF4-FFF2-40B4-BE49-F238E27FC236}">
                <a16:creationId xmlns:a16="http://schemas.microsoft.com/office/drawing/2014/main" id="{0779B882-FC0B-EE6D-E8D4-8F1A62A7A5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45774" y="2313539"/>
            <a:ext cx="4990967" cy="2216732"/>
          </a:xfrm>
        </p:spPr>
      </p:pic>
      <p:sp>
        <p:nvSpPr>
          <p:cNvPr id="7" name="Content Placeholder 6">
            <a:extLst>
              <a:ext uri="{FF2B5EF4-FFF2-40B4-BE49-F238E27FC236}">
                <a16:creationId xmlns:a16="http://schemas.microsoft.com/office/drawing/2014/main" id="{C504095A-8707-678D-7B16-828E7BDC5187}"/>
              </a:ext>
            </a:extLst>
          </p:cNvPr>
          <p:cNvSpPr>
            <a:spLocks noGrp="1"/>
          </p:cNvSpPr>
          <p:nvPr>
            <p:ph sz="half" idx="1"/>
          </p:nvPr>
        </p:nvSpPr>
        <p:spPr/>
        <p:txBody>
          <a:bodyPr/>
          <a:lstStyle/>
          <a:p>
            <a:endParaRPr lang="en-US"/>
          </a:p>
        </p:txBody>
      </p:sp>
      <p:pic>
        <p:nvPicPr>
          <p:cNvPr id="14" name="Picture 13">
            <a:extLst>
              <a:ext uri="{FF2B5EF4-FFF2-40B4-BE49-F238E27FC236}">
                <a16:creationId xmlns:a16="http://schemas.microsoft.com/office/drawing/2014/main" id="{C434D320-881A-FA69-558E-6DA2A5504742}"/>
              </a:ext>
            </a:extLst>
          </p:cNvPr>
          <p:cNvPicPr>
            <a:picLocks noChangeAspect="1"/>
          </p:cNvPicPr>
          <p:nvPr/>
        </p:nvPicPr>
        <p:blipFill>
          <a:blip r:embed="rId3"/>
          <a:stretch>
            <a:fillRect/>
          </a:stretch>
        </p:blipFill>
        <p:spPr>
          <a:xfrm>
            <a:off x="43962" y="0"/>
            <a:ext cx="11953599" cy="6772741"/>
          </a:xfrm>
          <a:prstGeom prst="rect">
            <a:avLst/>
          </a:prstGeom>
        </p:spPr>
      </p:pic>
    </p:spTree>
    <p:extLst>
      <p:ext uri="{BB962C8B-B14F-4D97-AF65-F5344CB8AC3E}">
        <p14:creationId xmlns:p14="http://schemas.microsoft.com/office/powerpoint/2010/main" val="20295071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6DFF-1684-98DB-2DC5-2483DE2F6BD8}"/>
              </a:ext>
            </a:extLst>
          </p:cNvPr>
          <p:cNvSpPr>
            <a:spLocks noGrp="1"/>
          </p:cNvSpPr>
          <p:nvPr>
            <p:ph type="title"/>
          </p:nvPr>
        </p:nvSpPr>
        <p:spPr/>
        <p:txBody>
          <a:bodyPr/>
          <a:lstStyle/>
          <a:p>
            <a:r>
              <a:rPr lang="en-US" dirty="0" err="1"/>
              <a:t>Ülesanded</a:t>
            </a:r>
            <a:r>
              <a:rPr lang="en-US" dirty="0"/>
              <a:t> – </a:t>
            </a:r>
            <a:r>
              <a:rPr lang="en-US" dirty="0" err="1"/>
              <a:t>nähtavuskontroll</a:t>
            </a:r>
            <a:endParaRPr lang="et-EE" dirty="0"/>
          </a:p>
        </p:txBody>
      </p:sp>
      <p:sp>
        <p:nvSpPr>
          <p:cNvPr id="6" name="Text Placeholder 5">
            <a:extLst>
              <a:ext uri="{FF2B5EF4-FFF2-40B4-BE49-F238E27FC236}">
                <a16:creationId xmlns:a16="http://schemas.microsoft.com/office/drawing/2014/main" id="{B4A01413-A68A-A9D2-D412-6B6830EF47F5}"/>
              </a:ext>
            </a:extLst>
          </p:cNvPr>
          <p:cNvSpPr>
            <a:spLocks noGrp="1"/>
          </p:cNvSpPr>
          <p:nvPr>
            <p:ph type="body" idx="1"/>
          </p:nvPr>
        </p:nvSpPr>
        <p:spPr/>
        <p:txBody>
          <a:bodyPr/>
          <a:lstStyle/>
          <a:p>
            <a:r>
              <a:rPr lang="en-US" dirty="0" err="1"/>
              <a:t>Püstkõveral</a:t>
            </a:r>
            <a:endParaRPr lang="et-EE" dirty="0"/>
          </a:p>
        </p:txBody>
      </p:sp>
      <p:sp>
        <p:nvSpPr>
          <p:cNvPr id="7" name="Content Placeholder 6">
            <a:extLst>
              <a:ext uri="{FF2B5EF4-FFF2-40B4-BE49-F238E27FC236}">
                <a16:creationId xmlns:a16="http://schemas.microsoft.com/office/drawing/2014/main" id="{E78C56A9-BBED-611D-A236-31D208A9BC3A}"/>
              </a:ext>
            </a:extLst>
          </p:cNvPr>
          <p:cNvSpPr>
            <a:spLocks noGrp="1"/>
          </p:cNvSpPr>
          <p:nvPr>
            <p:ph sz="half" idx="2"/>
          </p:nvPr>
        </p:nvSpPr>
        <p:spPr>
          <a:xfrm>
            <a:off x="0" y="2505075"/>
            <a:ext cx="5997575" cy="3684588"/>
          </a:xfrm>
        </p:spPr>
        <p:txBody>
          <a:bodyPr/>
          <a:lstStyle/>
          <a:p>
            <a:r>
              <a:rPr lang="en-US" sz="2400" dirty="0"/>
              <a:t>Variant, kas </a:t>
            </a:r>
            <a:r>
              <a:rPr lang="en-US" sz="2400" dirty="0" err="1"/>
              <a:t>lahutatud</a:t>
            </a:r>
            <a:r>
              <a:rPr lang="en-US" sz="2400" dirty="0"/>
              <a:t> </a:t>
            </a:r>
            <a:r>
              <a:rPr lang="en-US" sz="2400" dirty="0" err="1"/>
              <a:t>suunad</a:t>
            </a:r>
            <a:r>
              <a:rPr lang="en-US" sz="2400" dirty="0"/>
              <a:t> </a:t>
            </a:r>
            <a:r>
              <a:rPr lang="en-US" sz="2400" dirty="0" err="1"/>
              <a:t>või</a:t>
            </a:r>
            <a:r>
              <a:rPr lang="en-US" sz="2400" dirty="0"/>
              <a:t> </a:t>
            </a:r>
            <a:r>
              <a:rPr lang="en-US" sz="2400" dirty="0" err="1"/>
              <a:t>ei</a:t>
            </a:r>
            <a:endParaRPr lang="en-US" sz="2400" dirty="0"/>
          </a:p>
          <a:p>
            <a:r>
              <a:rPr lang="en-US" sz="2400" dirty="0" err="1"/>
              <a:t>Peatumisnähtavus</a:t>
            </a:r>
            <a:endParaRPr lang="en-US" sz="2400" dirty="0"/>
          </a:p>
          <a:p>
            <a:r>
              <a:rPr lang="en-US" sz="2400" dirty="0" err="1"/>
              <a:t>Möödasõidunähtavus</a:t>
            </a:r>
            <a:endParaRPr lang="en-US" sz="2400" dirty="0"/>
          </a:p>
          <a:p>
            <a:r>
              <a:rPr lang="en-US" sz="2400" dirty="0"/>
              <a:t>Kas </a:t>
            </a:r>
            <a:r>
              <a:rPr lang="en-US" sz="2400" dirty="0" err="1"/>
              <a:t>vajalik</a:t>
            </a:r>
            <a:r>
              <a:rPr lang="en-US" sz="2400" dirty="0"/>
              <a:t> on </a:t>
            </a:r>
            <a:r>
              <a:rPr lang="en-US" sz="2400" dirty="0" err="1"/>
              <a:t>kiiruspiirang</a:t>
            </a:r>
            <a:r>
              <a:rPr lang="en-US" sz="2400" dirty="0"/>
              <a:t> </a:t>
            </a:r>
            <a:r>
              <a:rPr lang="en-US" sz="2400" dirty="0" err="1"/>
              <a:t>või</a:t>
            </a:r>
            <a:r>
              <a:rPr lang="en-US" sz="2400" dirty="0"/>
              <a:t> </a:t>
            </a:r>
            <a:r>
              <a:rPr lang="en-US" sz="2400" dirty="0" err="1"/>
              <a:t>möödasõidukeeld</a:t>
            </a:r>
            <a:endParaRPr lang="et-EE" sz="2400" dirty="0"/>
          </a:p>
        </p:txBody>
      </p:sp>
      <p:sp>
        <p:nvSpPr>
          <p:cNvPr id="8" name="Text Placeholder 7">
            <a:extLst>
              <a:ext uri="{FF2B5EF4-FFF2-40B4-BE49-F238E27FC236}">
                <a16:creationId xmlns:a16="http://schemas.microsoft.com/office/drawing/2014/main" id="{AF348574-39C1-D7DA-D81D-555E71796FE4}"/>
              </a:ext>
            </a:extLst>
          </p:cNvPr>
          <p:cNvSpPr>
            <a:spLocks noGrp="1"/>
          </p:cNvSpPr>
          <p:nvPr>
            <p:ph type="body" sz="quarter" idx="3"/>
          </p:nvPr>
        </p:nvSpPr>
        <p:spPr/>
        <p:txBody>
          <a:bodyPr/>
          <a:lstStyle/>
          <a:p>
            <a:r>
              <a:rPr lang="en-US" dirty="0" err="1"/>
              <a:t>Plaanikõveral</a:t>
            </a:r>
            <a:endParaRPr lang="et-EE" dirty="0"/>
          </a:p>
        </p:txBody>
      </p:sp>
      <p:sp>
        <p:nvSpPr>
          <p:cNvPr id="9" name="Content Placeholder 8">
            <a:extLst>
              <a:ext uri="{FF2B5EF4-FFF2-40B4-BE49-F238E27FC236}">
                <a16:creationId xmlns:a16="http://schemas.microsoft.com/office/drawing/2014/main" id="{48F71CA8-219A-37EF-1C92-09A035C0E8FD}"/>
              </a:ext>
            </a:extLst>
          </p:cNvPr>
          <p:cNvSpPr>
            <a:spLocks noGrp="1"/>
          </p:cNvSpPr>
          <p:nvPr>
            <p:ph sz="quarter" idx="4"/>
          </p:nvPr>
        </p:nvSpPr>
        <p:spPr>
          <a:xfrm>
            <a:off x="6172200" y="2505075"/>
            <a:ext cx="5641848" cy="3684588"/>
          </a:xfrm>
        </p:spPr>
        <p:txBody>
          <a:bodyPr/>
          <a:lstStyle/>
          <a:p>
            <a:r>
              <a:rPr lang="en-US" sz="2400" dirty="0" err="1"/>
              <a:t>Piire</a:t>
            </a:r>
            <a:r>
              <a:rPr lang="en-US" sz="2400" dirty="0"/>
              <a:t> ja/</a:t>
            </a:r>
            <a:r>
              <a:rPr lang="en-US" sz="2400" dirty="0" err="1"/>
              <a:t>või</a:t>
            </a:r>
            <a:r>
              <a:rPr lang="en-US" sz="2400" dirty="0"/>
              <a:t> </a:t>
            </a:r>
            <a:r>
              <a:rPr lang="en-US" sz="2400" dirty="0" err="1"/>
              <a:t>mürasein</a:t>
            </a:r>
            <a:r>
              <a:rPr lang="en-US" sz="2400" dirty="0"/>
              <a:t> tee </a:t>
            </a:r>
            <a:r>
              <a:rPr lang="en-US" sz="2400" dirty="0" err="1"/>
              <a:t>ääres</a:t>
            </a:r>
            <a:endParaRPr lang="en-US" sz="2400" dirty="0"/>
          </a:p>
          <a:p>
            <a:r>
              <a:rPr lang="en-US" sz="2400" dirty="0"/>
              <a:t>Kas </a:t>
            </a:r>
            <a:r>
              <a:rPr lang="en-US" sz="2400" dirty="0" err="1"/>
              <a:t>peatumisnähtavus</a:t>
            </a:r>
            <a:r>
              <a:rPr lang="en-US" sz="2400" dirty="0"/>
              <a:t> on </a:t>
            </a:r>
            <a:r>
              <a:rPr lang="en-US" sz="2400" dirty="0" err="1"/>
              <a:t>tagatud</a:t>
            </a:r>
            <a:r>
              <a:rPr lang="en-US" sz="2400" dirty="0"/>
              <a:t> (</a:t>
            </a:r>
            <a:r>
              <a:rPr lang="en-US" sz="2400" dirty="0" err="1"/>
              <a:t>möödasõidukeeld</a:t>
            </a:r>
            <a:r>
              <a:rPr lang="en-US" sz="2400" dirty="0"/>
              <a:t> on </a:t>
            </a:r>
            <a:r>
              <a:rPr lang="en-US" sz="2400" dirty="0" err="1"/>
              <a:t>tõenäoliselt</a:t>
            </a:r>
            <a:r>
              <a:rPr lang="en-US" sz="2400" dirty="0"/>
              <a:t> </a:t>
            </a:r>
            <a:r>
              <a:rPr lang="en-US" sz="2400" dirty="0" err="1"/>
              <a:t>kohustuslik</a:t>
            </a:r>
            <a:r>
              <a:rPr lang="en-US" sz="2400" dirty="0"/>
              <a:t>), kas on </a:t>
            </a:r>
            <a:r>
              <a:rPr lang="en-US" sz="2400" dirty="0" err="1"/>
              <a:t>vajalik</a:t>
            </a:r>
            <a:r>
              <a:rPr lang="en-US" sz="2400" dirty="0"/>
              <a:t> </a:t>
            </a:r>
            <a:r>
              <a:rPr lang="en-US" sz="2400" dirty="0" err="1"/>
              <a:t>kiiruspiirang</a:t>
            </a:r>
            <a:endParaRPr lang="en-US" sz="2400" dirty="0"/>
          </a:p>
        </p:txBody>
      </p:sp>
      <p:sp>
        <p:nvSpPr>
          <p:cNvPr id="5" name="Slide Number Placeholder 4">
            <a:extLst>
              <a:ext uri="{FF2B5EF4-FFF2-40B4-BE49-F238E27FC236}">
                <a16:creationId xmlns:a16="http://schemas.microsoft.com/office/drawing/2014/main" id="{B5F73147-7279-6501-5715-CDF02366C56E}"/>
              </a:ext>
            </a:extLst>
          </p:cNvPr>
          <p:cNvSpPr>
            <a:spLocks noGrp="1"/>
          </p:cNvSpPr>
          <p:nvPr>
            <p:ph type="sldNum" sz="quarter" idx="12"/>
          </p:nvPr>
        </p:nvSpPr>
        <p:spPr/>
        <p:txBody>
          <a:bodyPr/>
          <a:lstStyle/>
          <a:p>
            <a:fld id="{A89FF1E2-3BA7-475C-A9AD-AEEAF9FE4269}" type="slidenum">
              <a:rPr lang="en-US" smtClean="0"/>
              <a:t>136</a:t>
            </a:fld>
            <a:endParaRPr lang="en-US"/>
          </a:p>
        </p:txBody>
      </p:sp>
    </p:spTree>
    <p:extLst>
      <p:ext uri="{BB962C8B-B14F-4D97-AF65-F5344CB8AC3E}">
        <p14:creationId xmlns:p14="http://schemas.microsoft.com/office/powerpoint/2010/main" val="33728556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D2DD2F-E81E-0010-D0E3-6D773FD1373E}"/>
              </a:ext>
            </a:extLst>
          </p:cNvPr>
          <p:cNvSpPr>
            <a:spLocks noGrp="1"/>
          </p:cNvSpPr>
          <p:nvPr>
            <p:ph type="body" sz="quarter" idx="13"/>
          </p:nvPr>
        </p:nvSpPr>
        <p:spPr/>
        <p:txBody>
          <a:bodyPr/>
          <a:lstStyle/>
          <a:p>
            <a:r>
              <a:rPr lang="en-US" dirty="0" err="1"/>
              <a:t>Liiklus</a:t>
            </a:r>
            <a:r>
              <a:rPr lang="en-US" dirty="0"/>
              <a:t> ja </a:t>
            </a:r>
            <a:r>
              <a:rPr lang="en-US" dirty="0" err="1"/>
              <a:t>prognoos</a:t>
            </a:r>
            <a:endParaRPr lang="en-US" dirty="0"/>
          </a:p>
        </p:txBody>
      </p:sp>
      <p:sp>
        <p:nvSpPr>
          <p:cNvPr id="3" name="Text Placeholder 2">
            <a:extLst>
              <a:ext uri="{FF2B5EF4-FFF2-40B4-BE49-F238E27FC236}">
                <a16:creationId xmlns:a16="http://schemas.microsoft.com/office/drawing/2014/main" id="{DD2DCE8B-1B2F-DE9B-B56D-443B8837F541}"/>
              </a:ext>
            </a:extLst>
          </p:cNvPr>
          <p:cNvSpPr>
            <a:spLocks noGrp="1"/>
          </p:cNvSpPr>
          <p:nvPr>
            <p:ph type="body" sz="quarter" idx="14"/>
          </p:nvPr>
        </p:nvSpPr>
        <p:spPr>
          <a:xfrm>
            <a:off x="821267" y="1628776"/>
            <a:ext cx="10152675" cy="4140200"/>
          </a:xfrm>
        </p:spPr>
        <p:txBody>
          <a:bodyPr/>
          <a:lstStyle/>
          <a:p>
            <a:r>
              <a:rPr lang="en-US" dirty="0" err="1"/>
              <a:t>Loendus</a:t>
            </a:r>
            <a:r>
              <a:rPr lang="en-US" dirty="0"/>
              <a:t> – </a:t>
            </a:r>
            <a:r>
              <a:rPr lang="en-US" dirty="0" err="1"/>
              <a:t>projekteerimise</a:t>
            </a:r>
            <a:r>
              <a:rPr lang="en-US" dirty="0"/>
              <a:t> </a:t>
            </a:r>
            <a:r>
              <a:rPr lang="en-US" dirty="0" err="1"/>
              <a:t>aluseks</a:t>
            </a:r>
            <a:r>
              <a:rPr lang="en-US" dirty="0"/>
              <a:t> on </a:t>
            </a:r>
            <a:r>
              <a:rPr lang="en-US" dirty="0" err="1"/>
              <a:t>aastakeskmine</a:t>
            </a:r>
            <a:r>
              <a:rPr lang="en-US" dirty="0"/>
              <a:t> </a:t>
            </a:r>
            <a:r>
              <a:rPr lang="en-US" dirty="0" err="1"/>
              <a:t>liiklussagedus</a:t>
            </a:r>
            <a:r>
              <a:rPr lang="en-US" dirty="0"/>
              <a:t> (AKÖL)</a:t>
            </a:r>
          </a:p>
          <a:p>
            <a:r>
              <a:rPr lang="en-US" dirty="0" err="1"/>
              <a:t>Linnas</a:t>
            </a:r>
            <a:r>
              <a:rPr lang="en-US" dirty="0"/>
              <a:t> </a:t>
            </a:r>
            <a:r>
              <a:rPr lang="en-US" dirty="0" err="1"/>
              <a:t>kasutame</a:t>
            </a:r>
            <a:r>
              <a:rPr lang="en-US" dirty="0"/>
              <a:t> </a:t>
            </a:r>
            <a:r>
              <a:rPr lang="en-US" dirty="0" err="1"/>
              <a:t>reeglina</a:t>
            </a:r>
            <a:r>
              <a:rPr lang="en-US" dirty="0"/>
              <a:t> </a:t>
            </a:r>
            <a:r>
              <a:rPr lang="en-US" dirty="0" err="1"/>
              <a:t>liikluse</a:t>
            </a:r>
            <a:r>
              <a:rPr lang="en-US" dirty="0"/>
              <a:t> </a:t>
            </a:r>
            <a:r>
              <a:rPr lang="en-US" dirty="0" err="1"/>
              <a:t>modelleerimist</a:t>
            </a:r>
            <a:r>
              <a:rPr lang="en-US" dirty="0"/>
              <a:t> – </a:t>
            </a:r>
            <a:r>
              <a:rPr lang="en-US" dirty="0" err="1"/>
              <a:t>nii</a:t>
            </a:r>
            <a:r>
              <a:rPr lang="en-US" dirty="0"/>
              <a:t> </a:t>
            </a:r>
            <a:r>
              <a:rPr lang="en-US" dirty="0" err="1"/>
              <a:t>reaalset</a:t>
            </a:r>
            <a:r>
              <a:rPr lang="en-US" dirty="0"/>
              <a:t> (</a:t>
            </a:r>
            <a:r>
              <a:rPr lang="en-US" dirty="0" err="1"/>
              <a:t>tänast</a:t>
            </a:r>
            <a:r>
              <a:rPr lang="en-US" dirty="0"/>
              <a:t>, </a:t>
            </a:r>
            <a:r>
              <a:rPr lang="en-US" dirty="0" err="1"/>
              <a:t>eilset</a:t>
            </a:r>
            <a:r>
              <a:rPr lang="en-US" dirty="0"/>
              <a:t>) </a:t>
            </a:r>
            <a:r>
              <a:rPr lang="en-US" dirty="0" err="1"/>
              <a:t>olukorda</a:t>
            </a:r>
            <a:r>
              <a:rPr lang="en-US" dirty="0"/>
              <a:t> </a:t>
            </a:r>
            <a:r>
              <a:rPr lang="en-US" dirty="0" err="1"/>
              <a:t>kui</a:t>
            </a:r>
            <a:r>
              <a:rPr lang="en-US" dirty="0"/>
              <a:t> </a:t>
            </a:r>
            <a:r>
              <a:rPr lang="en-US" dirty="0" err="1"/>
              <a:t>uusi</a:t>
            </a:r>
            <a:r>
              <a:rPr lang="en-US" dirty="0"/>
              <a:t> </a:t>
            </a:r>
            <a:r>
              <a:rPr lang="en-US" dirty="0" err="1"/>
              <a:t>arendusi</a:t>
            </a:r>
            <a:r>
              <a:rPr lang="en-US" dirty="0"/>
              <a:t> </a:t>
            </a:r>
            <a:r>
              <a:rPr lang="en-US" dirty="0" err="1"/>
              <a:t>arvestavate</a:t>
            </a:r>
            <a:r>
              <a:rPr lang="en-US" dirty="0"/>
              <a:t> </a:t>
            </a:r>
            <a:r>
              <a:rPr lang="en-US" dirty="0" err="1"/>
              <a:t>mudelite</a:t>
            </a:r>
            <a:r>
              <a:rPr lang="en-US" dirty="0"/>
              <a:t> </a:t>
            </a:r>
            <a:r>
              <a:rPr lang="en-US" dirty="0" err="1"/>
              <a:t>tulemusi</a:t>
            </a:r>
            <a:endParaRPr lang="en-US" dirty="0"/>
          </a:p>
          <a:p>
            <a:pPr lvl="1"/>
            <a:r>
              <a:rPr lang="en-US" sz="1600" dirty="0" err="1"/>
              <a:t>Gece-serveril</a:t>
            </a:r>
            <a:r>
              <a:rPr lang="en-US" sz="1600" dirty="0"/>
              <a:t> </a:t>
            </a:r>
            <a:r>
              <a:rPr lang="en-US" sz="1600" dirty="0" err="1"/>
              <a:t>mudelid</a:t>
            </a:r>
            <a:r>
              <a:rPr lang="en-US" sz="1600" dirty="0"/>
              <a:t> </a:t>
            </a:r>
            <a:r>
              <a:rPr lang="en-US" sz="1600" dirty="0" err="1"/>
              <a:t>kuni</a:t>
            </a:r>
            <a:r>
              <a:rPr lang="en-US" sz="1600" dirty="0"/>
              <a:t> 2030 </a:t>
            </a:r>
            <a:r>
              <a:rPr lang="en-US" sz="1600" dirty="0" err="1"/>
              <a:t>Tallinna</a:t>
            </a:r>
            <a:r>
              <a:rPr lang="en-US" sz="1600" dirty="0"/>
              <a:t> ja </a:t>
            </a:r>
            <a:r>
              <a:rPr lang="en-US" sz="1600" dirty="0" err="1"/>
              <a:t>selle</a:t>
            </a:r>
            <a:r>
              <a:rPr lang="en-US" sz="1600" dirty="0"/>
              <a:t> </a:t>
            </a:r>
            <a:r>
              <a:rPr lang="en-US" sz="1600" dirty="0" err="1"/>
              <a:t>lähiümbruse</a:t>
            </a:r>
            <a:r>
              <a:rPr lang="en-US" sz="1600" dirty="0"/>
              <a:t> </a:t>
            </a:r>
            <a:r>
              <a:rPr lang="en-US" sz="1600" dirty="0" err="1"/>
              <a:t>transpordi</a:t>
            </a:r>
            <a:r>
              <a:rPr lang="en-US" sz="1600" dirty="0"/>
              <a:t> </a:t>
            </a:r>
            <a:r>
              <a:rPr lang="en-US" sz="1600" dirty="0" err="1"/>
              <a:t>arengukava</a:t>
            </a:r>
            <a:r>
              <a:rPr lang="en-US" sz="1600" dirty="0"/>
              <a:t> </a:t>
            </a:r>
            <a:r>
              <a:rPr lang="en-US" sz="1600" dirty="0" err="1"/>
              <a:t>lisast</a:t>
            </a:r>
            <a:r>
              <a:rPr lang="en-US" sz="1600" dirty="0"/>
              <a:t> (</a:t>
            </a:r>
            <a:r>
              <a:rPr lang="en-US" sz="1600" dirty="0" err="1"/>
              <a:t>arengukava</a:t>
            </a:r>
            <a:r>
              <a:rPr lang="en-US" sz="1600" dirty="0"/>
              <a:t>, </a:t>
            </a:r>
            <a:r>
              <a:rPr lang="en-US" sz="1600" dirty="0" err="1"/>
              <a:t>mida</a:t>
            </a:r>
            <a:r>
              <a:rPr lang="en-US" sz="1600" dirty="0"/>
              <a:t> </a:t>
            </a:r>
            <a:r>
              <a:rPr lang="en-US" sz="1600" dirty="0" err="1"/>
              <a:t>ei</a:t>
            </a:r>
            <a:r>
              <a:rPr lang="en-US" sz="1600" dirty="0"/>
              <a:t> </a:t>
            </a:r>
            <a:r>
              <a:rPr lang="en-US" sz="1600" dirty="0" err="1"/>
              <a:t>kavatsetagi</a:t>
            </a:r>
            <a:r>
              <a:rPr lang="en-US" sz="1600" dirty="0"/>
              <a:t> </a:t>
            </a:r>
            <a:r>
              <a:rPr lang="en-US" sz="1600" dirty="0" err="1"/>
              <a:t>realiseerida</a:t>
            </a:r>
            <a:r>
              <a:rPr lang="en-US" sz="1600" dirty="0"/>
              <a:t> ja mis </a:t>
            </a:r>
            <a:r>
              <a:rPr lang="en-US" sz="1600" dirty="0" err="1"/>
              <a:t>koostati</a:t>
            </a:r>
            <a:r>
              <a:rPr lang="en-US" sz="1600" dirty="0"/>
              <a:t> </a:t>
            </a:r>
            <a:r>
              <a:rPr lang="en-US" sz="1600" dirty="0" err="1"/>
              <a:t>vaid</a:t>
            </a:r>
            <a:r>
              <a:rPr lang="en-US" sz="1600" dirty="0"/>
              <a:t> </a:t>
            </a:r>
            <a:r>
              <a:rPr lang="en-US" sz="1600" dirty="0" err="1"/>
              <a:t>Ülemiste</a:t>
            </a:r>
            <a:r>
              <a:rPr lang="en-US" sz="1600" dirty="0"/>
              <a:t>/</a:t>
            </a:r>
            <a:r>
              <a:rPr lang="en-US" sz="1600" dirty="0" err="1"/>
              <a:t>Haabersti</a:t>
            </a:r>
            <a:r>
              <a:rPr lang="en-US" sz="1600" dirty="0"/>
              <a:t>/Reidi </a:t>
            </a:r>
            <a:r>
              <a:rPr lang="en-US" sz="1600" dirty="0" err="1"/>
              <a:t>objektide</a:t>
            </a:r>
            <a:r>
              <a:rPr lang="en-US" sz="1600" dirty="0"/>
              <a:t> </a:t>
            </a:r>
            <a:r>
              <a:rPr lang="en-US" sz="1600" dirty="0" err="1"/>
              <a:t>eurorahastamise</a:t>
            </a:r>
            <a:r>
              <a:rPr lang="en-US" sz="1600" dirty="0"/>
              <a:t> </a:t>
            </a:r>
            <a:r>
              <a:rPr lang="en-US" sz="1600" dirty="0" err="1"/>
              <a:t>võimaldamiseks</a:t>
            </a:r>
            <a:r>
              <a:rPr lang="en-US" sz="1600" dirty="0"/>
              <a:t>)</a:t>
            </a:r>
          </a:p>
          <a:p>
            <a:r>
              <a:rPr lang="en-US" dirty="0" err="1"/>
              <a:t>Loendus</a:t>
            </a:r>
            <a:r>
              <a:rPr lang="en-US" dirty="0"/>
              <a:t> tee </a:t>
            </a:r>
            <a:r>
              <a:rPr lang="en-US" dirty="0" err="1"/>
              <a:t>ristlõike</a:t>
            </a:r>
            <a:r>
              <a:rPr lang="en-US" dirty="0"/>
              <a:t> </a:t>
            </a:r>
            <a:r>
              <a:rPr lang="en-US" dirty="0" err="1"/>
              <a:t>kavandamiseks</a:t>
            </a:r>
            <a:r>
              <a:rPr lang="en-US" dirty="0"/>
              <a:t> – </a:t>
            </a:r>
            <a:r>
              <a:rPr lang="en-US" sz="1600" dirty="0" err="1"/>
              <a:t>oluline</a:t>
            </a:r>
            <a:r>
              <a:rPr lang="en-US" sz="1600" dirty="0"/>
              <a:t> on </a:t>
            </a:r>
            <a:r>
              <a:rPr lang="en-US" sz="1600" dirty="0" err="1"/>
              <a:t>tipptunniliiklus</a:t>
            </a:r>
            <a:r>
              <a:rPr lang="en-US" sz="1600" dirty="0"/>
              <a:t>, </a:t>
            </a:r>
            <a:r>
              <a:rPr lang="en-US" sz="1600" dirty="0" err="1"/>
              <a:t>vaja</a:t>
            </a:r>
            <a:r>
              <a:rPr lang="en-US" sz="1600" dirty="0"/>
              <a:t> </a:t>
            </a:r>
            <a:r>
              <a:rPr lang="en-US" sz="1600" dirty="0" err="1"/>
              <a:t>lugeda</a:t>
            </a:r>
            <a:r>
              <a:rPr lang="en-US" sz="1600" dirty="0"/>
              <a:t> </a:t>
            </a:r>
            <a:r>
              <a:rPr lang="en-US" sz="1600" dirty="0" err="1"/>
              <a:t>ristmikud</a:t>
            </a:r>
            <a:r>
              <a:rPr lang="en-US" sz="1600" dirty="0"/>
              <a:t> </a:t>
            </a:r>
            <a:r>
              <a:rPr lang="en-US" sz="1600" dirty="0" err="1"/>
              <a:t>koos</a:t>
            </a:r>
            <a:r>
              <a:rPr lang="en-US" sz="1600" dirty="0"/>
              <a:t> </a:t>
            </a:r>
            <a:r>
              <a:rPr lang="en-US" sz="1600" dirty="0" err="1"/>
              <a:t>kõigi</a:t>
            </a:r>
            <a:r>
              <a:rPr lang="en-US" sz="1600" dirty="0"/>
              <a:t> </a:t>
            </a:r>
            <a:r>
              <a:rPr lang="en-US" sz="1600" dirty="0" err="1"/>
              <a:t>pööretega</a:t>
            </a:r>
            <a:r>
              <a:rPr lang="en-US" sz="1600" dirty="0"/>
              <a:t> </a:t>
            </a:r>
            <a:r>
              <a:rPr lang="en-US" sz="1600" dirty="0" err="1"/>
              <a:t>ning</a:t>
            </a:r>
            <a:r>
              <a:rPr lang="en-US" sz="1600" dirty="0"/>
              <a:t> </a:t>
            </a:r>
            <a:r>
              <a:rPr lang="en-US" sz="1600" dirty="0" err="1"/>
              <a:t>tulemus</a:t>
            </a:r>
            <a:r>
              <a:rPr lang="en-US" sz="1600" dirty="0"/>
              <a:t> </a:t>
            </a:r>
            <a:r>
              <a:rPr lang="en-US" sz="1600" dirty="0" err="1"/>
              <a:t>taandada</a:t>
            </a:r>
            <a:r>
              <a:rPr lang="en-US" sz="1600" dirty="0"/>
              <a:t> 30nda ja 200nda </a:t>
            </a:r>
            <a:r>
              <a:rPr lang="en-US" sz="1600" dirty="0" err="1"/>
              <a:t>tunni</a:t>
            </a:r>
            <a:r>
              <a:rPr lang="en-US" sz="1600" dirty="0"/>
              <a:t> </a:t>
            </a:r>
            <a:r>
              <a:rPr lang="en-US" sz="1600" dirty="0" err="1"/>
              <a:t>liiklusele</a:t>
            </a:r>
            <a:r>
              <a:rPr lang="en-US" sz="1600" dirty="0"/>
              <a:t> – </a:t>
            </a:r>
            <a:r>
              <a:rPr lang="en-US" sz="1600" dirty="0" err="1"/>
              <a:t>täna</a:t>
            </a:r>
            <a:r>
              <a:rPr lang="en-US" sz="1600" dirty="0"/>
              <a:t> ja </a:t>
            </a:r>
            <a:r>
              <a:rPr lang="en-US" sz="1600" dirty="0" err="1"/>
              <a:t>tulevikus</a:t>
            </a:r>
            <a:r>
              <a:rPr lang="en-US" sz="1600" dirty="0"/>
              <a:t>. </a:t>
            </a:r>
            <a:r>
              <a:rPr lang="en-US" sz="1600" dirty="0" err="1"/>
              <a:t>Lugeda</a:t>
            </a:r>
            <a:r>
              <a:rPr lang="en-US" sz="1600" dirty="0"/>
              <a:t> </a:t>
            </a:r>
            <a:r>
              <a:rPr lang="en-US" sz="1600" dirty="0" err="1"/>
              <a:t>veerandtundide</a:t>
            </a:r>
            <a:r>
              <a:rPr lang="en-US" sz="1600" dirty="0"/>
              <a:t> </a:t>
            </a:r>
            <a:r>
              <a:rPr lang="en-US" sz="1600" dirty="0" err="1"/>
              <a:t>lõikes</a:t>
            </a:r>
            <a:r>
              <a:rPr lang="en-US" sz="1600" dirty="0"/>
              <a:t> ja </a:t>
            </a:r>
            <a:r>
              <a:rPr lang="en-US" sz="1600" dirty="0" err="1"/>
              <a:t>arvestada</a:t>
            </a:r>
            <a:r>
              <a:rPr lang="en-US" sz="1600" dirty="0"/>
              <a:t> </a:t>
            </a:r>
            <a:r>
              <a:rPr lang="en-US" sz="1600" dirty="0" err="1"/>
              <a:t>libisevat</a:t>
            </a:r>
            <a:r>
              <a:rPr lang="en-US" sz="1600" dirty="0"/>
              <a:t> </a:t>
            </a:r>
            <a:r>
              <a:rPr lang="en-US" sz="1600" dirty="0" err="1"/>
              <a:t>maksimaalset</a:t>
            </a:r>
            <a:r>
              <a:rPr lang="en-US" sz="1600" dirty="0"/>
              <a:t> </a:t>
            </a:r>
            <a:r>
              <a:rPr lang="en-US" sz="1600" dirty="0" err="1"/>
              <a:t>tundi</a:t>
            </a:r>
            <a:r>
              <a:rPr lang="en-US" sz="1600" dirty="0"/>
              <a:t>. </a:t>
            </a:r>
            <a:r>
              <a:rPr lang="en-US" sz="1600" dirty="0" err="1"/>
              <a:t>Tavaliselt</a:t>
            </a:r>
            <a:r>
              <a:rPr lang="en-US" sz="1600" dirty="0"/>
              <a:t> </a:t>
            </a:r>
            <a:r>
              <a:rPr lang="en-US" sz="1600" dirty="0" err="1"/>
              <a:t>piisab</a:t>
            </a:r>
            <a:r>
              <a:rPr lang="en-US" sz="1600" dirty="0"/>
              <a:t> </a:t>
            </a:r>
            <a:r>
              <a:rPr lang="en-US" sz="1600" dirty="0" err="1"/>
              <a:t>kahetunnisest</a:t>
            </a:r>
            <a:r>
              <a:rPr lang="en-US" sz="1600" dirty="0"/>
              <a:t> </a:t>
            </a:r>
            <a:r>
              <a:rPr lang="en-US" sz="1600" dirty="0" err="1"/>
              <a:t>loendusest</a:t>
            </a:r>
            <a:r>
              <a:rPr lang="en-US" sz="1600" dirty="0"/>
              <a:t> </a:t>
            </a:r>
            <a:r>
              <a:rPr lang="en-US" sz="1600" dirty="0" err="1"/>
              <a:t>hommikul</a:t>
            </a:r>
            <a:r>
              <a:rPr lang="en-US" sz="1600" dirty="0"/>
              <a:t> ja </a:t>
            </a:r>
            <a:r>
              <a:rPr lang="en-US" sz="1600" dirty="0" err="1"/>
              <a:t>kahetunnisest</a:t>
            </a:r>
            <a:r>
              <a:rPr lang="en-US" sz="1600" dirty="0"/>
              <a:t> </a:t>
            </a:r>
            <a:r>
              <a:rPr lang="en-US" sz="1600" dirty="0" err="1"/>
              <a:t>õhtul</a:t>
            </a:r>
            <a:endParaRPr lang="en-US" sz="1600" dirty="0"/>
          </a:p>
          <a:p>
            <a:r>
              <a:rPr lang="en-US" dirty="0" err="1"/>
              <a:t>Loendus</a:t>
            </a:r>
            <a:r>
              <a:rPr lang="en-US" dirty="0"/>
              <a:t> </a:t>
            </a:r>
            <a:r>
              <a:rPr lang="en-US" dirty="0" err="1"/>
              <a:t>koormuse</a:t>
            </a:r>
            <a:r>
              <a:rPr lang="en-US" dirty="0"/>
              <a:t> </a:t>
            </a:r>
            <a:r>
              <a:rPr lang="en-US" dirty="0" err="1"/>
              <a:t>leidmiseks</a:t>
            </a:r>
            <a:r>
              <a:rPr lang="en-US" dirty="0"/>
              <a:t> </a:t>
            </a:r>
            <a:r>
              <a:rPr lang="en-US" dirty="0" err="1"/>
              <a:t>katendi</a:t>
            </a:r>
            <a:r>
              <a:rPr lang="en-US" dirty="0"/>
              <a:t> </a:t>
            </a:r>
            <a:r>
              <a:rPr lang="en-US" dirty="0" err="1"/>
              <a:t>jaoks</a:t>
            </a:r>
            <a:r>
              <a:rPr lang="en-US" dirty="0"/>
              <a:t> – </a:t>
            </a:r>
            <a:r>
              <a:rPr lang="en-US" dirty="0" err="1"/>
              <a:t>ainult</a:t>
            </a:r>
            <a:r>
              <a:rPr lang="en-US" dirty="0"/>
              <a:t> </a:t>
            </a:r>
            <a:r>
              <a:rPr lang="en-US" dirty="0" err="1"/>
              <a:t>nädalane</a:t>
            </a:r>
            <a:r>
              <a:rPr lang="en-US" dirty="0"/>
              <a:t> </a:t>
            </a:r>
            <a:r>
              <a:rPr lang="en-US" dirty="0" err="1"/>
              <a:t>automaatloendus</a:t>
            </a:r>
            <a:r>
              <a:rPr lang="en-US" dirty="0"/>
              <a:t>, </a:t>
            </a:r>
            <a:r>
              <a:rPr lang="en-US" dirty="0" err="1"/>
              <a:t>tulemus</a:t>
            </a:r>
            <a:r>
              <a:rPr lang="en-US" dirty="0"/>
              <a:t> </a:t>
            </a:r>
            <a:r>
              <a:rPr lang="en-US" dirty="0" err="1"/>
              <a:t>taandada</a:t>
            </a:r>
            <a:r>
              <a:rPr lang="en-US" dirty="0"/>
              <a:t> </a:t>
            </a:r>
            <a:r>
              <a:rPr lang="en-US" dirty="0" err="1"/>
              <a:t>aastakeskmisele</a:t>
            </a:r>
            <a:endParaRPr lang="en-US" dirty="0"/>
          </a:p>
          <a:p>
            <a:r>
              <a:rPr lang="en-US" dirty="0" err="1"/>
              <a:t>Kõigil</a:t>
            </a:r>
            <a:r>
              <a:rPr lang="en-US" dirty="0"/>
              <a:t> </a:t>
            </a:r>
            <a:r>
              <a:rPr lang="en-US" dirty="0" err="1"/>
              <a:t>juhtudel</a:t>
            </a:r>
            <a:r>
              <a:rPr lang="en-US" dirty="0"/>
              <a:t> </a:t>
            </a:r>
            <a:r>
              <a:rPr lang="en-US" dirty="0" err="1"/>
              <a:t>tuvastatud</a:t>
            </a:r>
            <a:r>
              <a:rPr lang="en-US" dirty="0"/>
              <a:t> “</a:t>
            </a:r>
            <a:r>
              <a:rPr lang="en-US" dirty="0" err="1"/>
              <a:t>tänase</a:t>
            </a:r>
            <a:r>
              <a:rPr lang="en-US" dirty="0"/>
              <a:t>” </a:t>
            </a:r>
            <a:r>
              <a:rPr lang="en-US" dirty="0" err="1"/>
              <a:t>tulemuse</a:t>
            </a:r>
            <a:r>
              <a:rPr lang="en-US" dirty="0"/>
              <a:t> </a:t>
            </a:r>
            <a:r>
              <a:rPr lang="en-US" dirty="0" err="1"/>
              <a:t>baasilt</a:t>
            </a:r>
            <a:r>
              <a:rPr lang="en-US" dirty="0"/>
              <a:t> </a:t>
            </a:r>
            <a:r>
              <a:rPr lang="en-US" dirty="0" err="1"/>
              <a:t>prognoosida</a:t>
            </a:r>
            <a:r>
              <a:rPr lang="en-US" dirty="0"/>
              <a:t> </a:t>
            </a:r>
            <a:r>
              <a:rPr lang="en-US" dirty="0" err="1"/>
              <a:t>tulevik</a:t>
            </a:r>
            <a:r>
              <a:rPr lang="en-US" dirty="0"/>
              <a:t> 20…50 </a:t>
            </a:r>
            <a:r>
              <a:rPr lang="en-US" dirty="0" err="1"/>
              <a:t>aastaks</a:t>
            </a:r>
            <a:endParaRPr lang="en-US" dirty="0"/>
          </a:p>
        </p:txBody>
      </p:sp>
    </p:spTree>
    <p:extLst>
      <p:ext uri="{BB962C8B-B14F-4D97-AF65-F5344CB8AC3E}">
        <p14:creationId xmlns:p14="http://schemas.microsoft.com/office/powerpoint/2010/main" val="27356888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B161DF-ABDC-3195-32B0-FE8DECE22AE0}"/>
              </a:ext>
            </a:extLst>
          </p:cNvPr>
          <p:cNvSpPr>
            <a:spLocks noGrp="1"/>
          </p:cNvSpPr>
          <p:nvPr>
            <p:ph type="body" sz="quarter" idx="13"/>
          </p:nvPr>
        </p:nvSpPr>
        <p:spPr/>
        <p:txBody>
          <a:bodyPr/>
          <a:lstStyle/>
          <a:p>
            <a:r>
              <a:rPr lang="en-US" dirty="0" err="1"/>
              <a:t>Liiklusprognoos</a:t>
            </a:r>
            <a:endParaRPr lang="en-US" dirty="0"/>
          </a:p>
        </p:txBody>
      </p:sp>
      <p:sp>
        <p:nvSpPr>
          <p:cNvPr id="3" name="Text Placeholder 2">
            <a:extLst>
              <a:ext uri="{FF2B5EF4-FFF2-40B4-BE49-F238E27FC236}">
                <a16:creationId xmlns:a16="http://schemas.microsoft.com/office/drawing/2014/main" id="{9843F3D3-B01D-922C-E57E-E8219954D6E6}"/>
              </a:ext>
            </a:extLst>
          </p:cNvPr>
          <p:cNvSpPr>
            <a:spLocks noGrp="1"/>
          </p:cNvSpPr>
          <p:nvPr>
            <p:ph type="body" sz="quarter" idx="14"/>
          </p:nvPr>
        </p:nvSpPr>
        <p:spPr>
          <a:xfrm>
            <a:off x="220133" y="1137709"/>
            <a:ext cx="10694542" cy="4140200"/>
          </a:xfrm>
        </p:spPr>
        <p:txBody>
          <a:bodyPr/>
          <a:lstStyle/>
          <a:p>
            <a:r>
              <a:rPr lang="en-US" dirty="0" err="1"/>
              <a:t>Aegrida</a:t>
            </a:r>
            <a:r>
              <a:rPr lang="en-US" dirty="0"/>
              <a:t>, </a:t>
            </a:r>
            <a:r>
              <a:rPr lang="en-US" dirty="0" err="1"/>
              <a:t>Exceli</a:t>
            </a:r>
            <a:r>
              <a:rPr lang="en-US" dirty="0"/>
              <a:t> </a:t>
            </a:r>
            <a:r>
              <a:rPr lang="en-US" dirty="0" err="1"/>
              <a:t>ekstrapoleerimine</a:t>
            </a:r>
            <a:r>
              <a:rPr lang="en-US" dirty="0"/>
              <a:t> (AKÖL </a:t>
            </a:r>
            <a:r>
              <a:rPr lang="en-US" dirty="0" err="1"/>
              <a:t>ainult</a:t>
            </a:r>
            <a:r>
              <a:rPr lang="en-US" dirty="0"/>
              <a:t>)</a:t>
            </a:r>
          </a:p>
          <a:p>
            <a:r>
              <a:rPr lang="en-US" dirty="0" err="1"/>
              <a:t>Üksik</a:t>
            </a:r>
            <a:r>
              <a:rPr lang="en-US" dirty="0"/>
              <a:t> </a:t>
            </a:r>
            <a:r>
              <a:rPr lang="en-US" dirty="0" err="1"/>
              <a:t>aasta</a:t>
            </a:r>
            <a:r>
              <a:rPr lang="en-US" dirty="0"/>
              <a:t>, </a:t>
            </a:r>
            <a:r>
              <a:rPr lang="en-US" dirty="0" err="1"/>
              <a:t>baasprognoosi</a:t>
            </a:r>
            <a:r>
              <a:rPr lang="en-US" dirty="0"/>
              <a:t> excel </a:t>
            </a:r>
            <a:r>
              <a:rPr lang="en-US" dirty="0" err="1"/>
              <a:t>ainult</a:t>
            </a:r>
            <a:r>
              <a:rPr lang="en-US" dirty="0"/>
              <a:t> </a:t>
            </a:r>
            <a:r>
              <a:rPr lang="en-US" dirty="0" err="1"/>
              <a:t>üldosaga</a:t>
            </a:r>
            <a:r>
              <a:rPr lang="en-US" dirty="0"/>
              <a:t> </a:t>
            </a:r>
          </a:p>
          <a:p>
            <a:pPr lvl="1"/>
            <a:r>
              <a:rPr lang="en-US" dirty="0">
                <a:hlinkClick r:id="rId2"/>
              </a:rPr>
              <a:t>https://transpordiamet.ee/sites/default/files/documents/2021-11/lisa5-ristloike-prognoos_naidis.xlsx</a:t>
            </a:r>
            <a:endParaRPr lang="en-US" dirty="0"/>
          </a:p>
          <a:p>
            <a:r>
              <a:rPr lang="en-US" dirty="0" err="1"/>
              <a:t>Peidame</a:t>
            </a:r>
            <a:r>
              <a:rPr lang="en-US" dirty="0"/>
              <a:t> </a:t>
            </a:r>
            <a:r>
              <a:rPr lang="en-US" dirty="0" err="1"/>
              <a:t>liigsed</a:t>
            </a:r>
            <a:r>
              <a:rPr lang="en-US" dirty="0"/>
              <a:t> read ja </a:t>
            </a:r>
            <a:r>
              <a:rPr lang="en-US" dirty="0" err="1"/>
              <a:t>täidame</a:t>
            </a:r>
            <a:r>
              <a:rPr lang="en-US" dirty="0"/>
              <a:t> sisu</a:t>
            </a:r>
          </a:p>
          <a:p>
            <a:r>
              <a:rPr lang="en-US" dirty="0" err="1"/>
              <a:t>Universaalsel</a:t>
            </a:r>
            <a:r>
              <a:rPr lang="en-US" dirty="0"/>
              <a:t> </a:t>
            </a:r>
            <a:r>
              <a:rPr lang="en-US" dirty="0" err="1"/>
              <a:t>juhul</a:t>
            </a:r>
            <a:r>
              <a:rPr lang="en-US" dirty="0"/>
              <a:t> </a:t>
            </a:r>
            <a:r>
              <a:rPr lang="en-US" dirty="0" err="1"/>
              <a:t>saame</a:t>
            </a:r>
            <a:r>
              <a:rPr lang="en-US" dirty="0"/>
              <a:t> </a:t>
            </a:r>
            <a:r>
              <a:rPr lang="en-US" dirty="0" err="1"/>
              <a:t>alused</a:t>
            </a:r>
            <a:r>
              <a:rPr lang="en-US" dirty="0"/>
              <a:t> </a:t>
            </a:r>
            <a:r>
              <a:rPr lang="en-US" dirty="0" err="1"/>
              <a:t>koormusarvutuseks</a:t>
            </a:r>
            <a:r>
              <a:rPr lang="en-US" dirty="0"/>
              <a:t>, </a:t>
            </a:r>
            <a:r>
              <a:rPr lang="en-US" dirty="0" err="1"/>
              <a:t>kasutades</a:t>
            </a:r>
            <a:r>
              <a:rPr lang="en-US" dirty="0"/>
              <a:t> VAAB-AR </a:t>
            </a:r>
            <a:r>
              <a:rPr lang="en-US" dirty="0" err="1"/>
              <a:t>numbreid</a:t>
            </a:r>
            <a:r>
              <a:rPr lang="en-US" dirty="0"/>
              <a:t> </a:t>
            </a:r>
            <a:r>
              <a:rPr lang="en-US" dirty="0" err="1"/>
              <a:t>loendusaastal</a:t>
            </a:r>
            <a:r>
              <a:rPr lang="en-US" dirty="0"/>
              <a:t> (2024) ja </a:t>
            </a:r>
            <a:r>
              <a:rPr lang="en-US" dirty="0" err="1"/>
              <a:t>sihtaastal</a:t>
            </a:r>
            <a:r>
              <a:rPr lang="en-US" dirty="0"/>
              <a:t> (2047) ja </a:t>
            </a:r>
            <a:r>
              <a:rPr lang="en-US" dirty="0" err="1"/>
              <a:t>vastavaid</a:t>
            </a:r>
            <a:r>
              <a:rPr lang="en-US" dirty="0"/>
              <a:t> </a:t>
            </a:r>
            <a:r>
              <a:rPr lang="en-US" dirty="0" err="1"/>
              <a:t>siirdetegureid</a:t>
            </a:r>
            <a:endParaRPr lang="en-US" dirty="0"/>
          </a:p>
        </p:txBody>
      </p:sp>
      <p:pic>
        <p:nvPicPr>
          <p:cNvPr id="5" name="Picture 4">
            <a:extLst>
              <a:ext uri="{FF2B5EF4-FFF2-40B4-BE49-F238E27FC236}">
                <a16:creationId xmlns:a16="http://schemas.microsoft.com/office/drawing/2014/main" id="{761AA0CD-DF4C-ECBE-267A-BCD02A7F05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96" y="3346424"/>
            <a:ext cx="8915400" cy="3511576"/>
          </a:xfrm>
          <a:prstGeom prst="rect">
            <a:avLst/>
          </a:prstGeom>
        </p:spPr>
      </p:pic>
    </p:spTree>
    <p:extLst>
      <p:ext uri="{BB962C8B-B14F-4D97-AF65-F5344CB8AC3E}">
        <p14:creationId xmlns:p14="http://schemas.microsoft.com/office/powerpoint/2010/main" val="37693535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EBAA6-8647-0852-4F86-BBCE608319F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DD13741-FA5B-149B-F362-8D6AAF0A67B6}"/>
              </a:ext>
            </a:extLst>
          </p:cNvPr>
          <p:cNvGrpSpPr/>
          <p:nvPr/>
        </p:nvGrpSpPr>
        <p:grpSpPr>
          <a:xfrm>
            <a:off x="-1" y="1958640"/>
            <a:ext cx="12192000" cy="4899360"/>
            <a:chOff x="-1" y="1958640"/>
            <a:chExt cx="12192000" cy="4899360"/>
          </a:xfrm>
        </p:grpSpPr>
        <p:sp>
          <p:nvSpPr>
            <p:cNvPr id="10" name="Freeform 9">
              <a:extLst>
                <a:ext uri="{FF2B5EF4-FFF2-40B4-BE49-F238E27FC236}">
                  <a16:creationId xmlns:a16="http://schemas.microsoft.com/office/drawing/2014/main" id="{BD970850-3AED-0AF8-255E-96BC87A7508A}"/>
                </a:ext>
              </a:extLst>
            </p:cNvPr>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2D41469E-A7BF-E0E4-44AE-C4468740FA84}"/>
                </a:ext>
              </a:extLst>
            </p:cNvPr>
            <p:cNvPicPr>
              <a:picLocks noChangeAspect="1"/>
            </p:cNvPicPr>
            <p:nvPr/>
          </p:nvPicPr>
          <p:blipFill>
            <a:blip r:embed="rId2"/>
            <a:stretch>
              <a:fillRect/>
            </a:stretch>
          </p:blipFill>
          <p:spPr>
            <a:xfrm>
              <a:off x="8677555" y="1958640"/>
              <a:ext cx="2447645" cy="1370681"/>
            </a:xfrm>
            <a:prstGeom prst="rect">
              <a:avLst/>
            </a:prstGeom>
          </p:spPr>
        </p:pic>
      </p:grpSp>
      <p:sp>
        <p:nvSpPr>
          <p:cNvPr id="9" name="Teksti kohatäide 4">
            <a:extLst>
              <a:ext uri="{FF2B5EF4-FFF2-40B4-BE49-F238E27FC236}">
                <a16:creationId xmlns:a16="http://schemas.microsoft.com/office/drawing/2014/main" id="{0F81DB62-83F3-DCF2-5B89-59F4E992D882}"/>
              </a:ext>
            </a:extLst>
          </p:cNvPr>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err="1">
                <a:solidFill>
                  <a:schemeClr val="tx2"/>
                </a:solidFill>
                <a:latin typeface="+mj-lt"/>
              </a:rPr>
              <a:t>Liikluskorraldus</a:t>
            </a:r>
            <a:r>
              <a:rPr lang="en-US" altLang="en-US" sz="2900" dirty="0">
                <a:solidFill>
                  <a:schemeClr val="tx2"/>
                </a:solidFill>
                <a:latin typeface="+mj-lt"/>
              </a:rPr>
              <a:t>. TP3 17.09</a:t>
            </a:r>
            <a:endParaRPr lang="en-US" altLang="en-US" sz="2900" dirty="0">
              <a:solidFill>
                <a:schemeClr val="accent1"/>
              </a:solidFill>
              <a:latin typeface="+mn-lt"/>
            </a:endParaRPr>
          </a:p>
        </p:txBody>
      </p:sp>
      <p:pic>
        <p:nvPicPr>
          <p:cNvPr id="1026" name="Picture 2" descr="Road &amp; Highway Design – D8 CONSULTANTS LTD. (D8CL)">
            <a:extLst>
              <a:ext uri="{FF2B5EF4-FFF2-40B4-BE49-F238E27FC236}">
                <a16:creationId xmlns:a16="http://schemas.microsoft.com/office/drawing/2014/main" id="{7E110AF8-3CC8-8634-F95F-15EED5490C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9321"/>
            <a:ext cx="5825068" cy="3885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n aerial view of a road and fields&#10;&#10;AI-generated content may be incorrect.">
            <a:extLst>
              <a:ext uri="{FF2B5EF4-FFF2-40B4-BE49-F238E27FC236}">
                <a16:creationId xmlns:a16="http://schemas.microsoft.com/office/drawing/2014/main" id="{FACB504D-02A7-E175-7042-A48F6CDCC8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678" y="-11183"/>
            <a:ext cx="3962322" cy="3885276"/>
          </a:xfrm>
          <a:prstGeom prst="rect">
            <a:avLst/>
          </a:prstGeom>
        </p:spPr>
      </p:pic>
      <p:pic>
        <p:nvPicPr>
          <p:cNvPr id="7" name="Picture 6" descr="A sign on a pole&#10;&#10;AI-generated content may be incorrect.">
            <a:extLst>
              <a:ext uri="{FF2B5EF4-FFF2-40B4-BE49-F238E27FC236}">
                <a16:creationId xmlns:a16="http://schemas.microsoft.com/office/drawing/2014/main" id="{515D9249-B65C-AB3C-88D9-4498A9E60B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9357" y="-11183"/>
            <a:ext cx="2871717" cy="3827137"/>
          </a:xfrm>
          <a:prstGeom prst="rect">
            <a:avLst/>
          </a:prstGeom>
        </p:spPr>
      </p:pic>
      <p:pic>
        <p:nvPicPr>
          <p:cNvPr id="11" name="Picture 10" descr="A crosswalk in a street&#10;&#10;AI-generated content may be incorrect.">
            <a:extLst>
              <a:ext uri="{FF2B5EF4-FFF2-40B4-BE49-F238E27FC236}">
                <a16:creationId xmlns:a16="http://schemas.microsoft.com/office/drawing/2014/main" id="{8A81C646-86CA-A7F4-ACF4-732EEE0A8F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69449" y="3415392"/>
            <a:ext cx="2622550" cy="3496733"/>
          </a:xfrm>
          <a:prstGeom prst="rect">
            <a:avLst/>
          </a:prstGeom>
        </p:spPr>
      </p:pic>
    </p:spTree>
    <p:extLst>
      <p:ext uri="{BB962C8B-B14F-4D97-AF65-F5344CB8AC3E}">
        <p14:creationId xmlns:p14="http://schemas.microsoft.com/office/powerpoint/2010/main" val="26268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A3BFB-42C5-13BB-FC35-167A71DDCFDB}"/>
              </a:ext>
            </a:extLst>
          </p:cNvPr>
          <p:cNvSpPr>
            <a:spLocks noGrp="1"/>
          </p:cNvSpPr>
          <p:nvPr>
            <p:ph type="title"/>
          </p:nvPr>
        </p:nvSpPr>
        <p:spPr/>
        <p:txBody>
          <a:bodyPr/>
          <a:lstStyle/>
          <a:p>
            <a:r>
              <a:rPr lang="en-US" sz="3600" dirty="0" err="1"/>
              <a:t>Arvamuse</a:t>
            </a:r>
            <a:r>
              <a:rPr lang="en-US" sz="3600" dirty="0"/>
              <a:t> </a:t>
            </a:r>
            <a:r>
              <a:rPr lang="en-US" sz="3600" dirty="0" err="1"/>
              <a:t>ulatus</a:t>
            </a:r>
            <a:r>
              <a:rPr lang="en-US" sz="3600" dirty="0"/>
              <a:t> (</a:t>
            </a:r>
            <a:r>
              <a:rPr lang="en-US" sz="3600" dirty="0" err="1"/>
              <a:t>ekspertiis</a:t>
            </a:r>
            <a:r>
              <a:rPr lang="en-US" sz="3600" dirty="0"/>
              <a:t> ja audit)</a:t>
            </a:r>
          </a:p>
        </p:txBody>
      </p:sp>
      <p:sp>
        <p:nvSpPr>
          <p:cNvPr id="3" name="Content Placeholder 2">
            <a:extLst>
              <a:ext uri="{FF2B5EF4-FFF2-40B4-BE49-F238E27FC236}">
                <a16:creationId xmlns:a16="http://schemas.microsoft.com/office/drawing/2014/main" id="{0ECEAAA1-CC35-0863-D27E-DB054DAA1126}"/>
              </a:ext>
            </a:extLst>
          </p:cNvPr>
          <p:cNvSpPr>
            <a:spLocks noGrp="1"/>
          </p:cNvSpPr>
          <p:nvPr>
            <p:ph idx="1"/>
          </p:nvPr>
        </p:nvSpPr>
        <p:spPr>
          <a:xfrm>
            <a:off x="656206" y="1677458"/>
            <a:ext cx="11319894" cy="4351338"/>
          </a:xfrm>
        </p:spPr>
        <p:txBody>
          <a:bodyPr>
            <a:normAutofit fontScale="85000" lnSpcReduction="10000"/>
          </a:bodyPr>
          <a:lstStyle/>
          <a:p>
            <a:pPr>
              <a:lnSpc>
                <a:spcPct val="110000"/>
              </a:lnSpc>
            </a:pPr>
            <a:r>
              <a:rPr lang="en-US" sz="2000" b="1" dirty="0" err="1"/>
              <a:t>Ekspertiis</a:t>
            </a:r>
            <a:r>
              <a:rPr lang="en-US" sz="2000" b="1" dirty="0"/>
              <a:t>, audit ja </a:t>
            </a:r>
            <a:r>
              <a:rPr lang="en-US" sz="2000" b="1" dirty="0" err="1"/>
              <a:t>ekspertarvamus</a:t>
            </a:r>
            <a:r>
              <a:rPr lang="en-US" sz="2000" b="1" dirty="0"/>
              <a:t> </a:t>
            </a:r>
            <a:r>
              <a:rPr lang="en-US" sz="2000" dirty="0"/>
              <a:t>– </a:t>
            </a:r>
            <a:r>
              <a:rPr lang="en-US" sz="1900" dirty="0" err="1"/>
              <a:t>arvata</a:t>
            </a:r>
            <a:r>
              <a:rPr lang="en-US" sz="1900" dirty="0"/>
              <a:t> </a:t>
            </a:r>
            <a:r>
              <a:rPr lang="en-US" sz="1900" dirty="0" err="1"/>
              <a:t>võib</a:t>
            </a:r>
            <a:r>
              <a:rPr lang="en-US" sz="1900" dirty="0"/>
              <a:t> </a:t>
            </a:r>
            <a:r>
              <a:rPr lang="en-US" sz="1900" dirty="0" err="1"/>
              <a:t>igaüks</a:t>
            </a:r>
            <a:r>
              <a:rPr lang="en-US" sz="1900" dirty="0"/>
              <a:t> </a:t>
            </a:r>
            <a:r>
              <a:rPr lang="en-US" sz="1900" dirty="0" err="1"/>
              <a:t>midaiganes</a:t>
            </a:r>
            <a:r>
              <a:rPr lang="en-US" sz="1900" dirty="0"/>
              <a:t>, </a:t>
            </a:r>
            <a:r>
              <a:rPr lang="en-US" sz="1900" dirty="0" err="1"/>
              <a:t>eksperdiks</a:t>
            </a:r>
            <a:r>
              <a:rPr lang="en-US" sz="1900" dirty="0"/>
              <a:t> </a:t>
            </a:r>
            <a:r>
              <a:rPr lang="en-US" sz="1900" dirty="0" err="1"/>
              <a:t>teeb</a:t>
            </a:r>
            <a:r>
              <a:rPr lang="en-US" sz="1900" dirty="0"/>
              <a:t> ka </a:t>
            </a:r>
            <a:r>
              <a:rPr lang="en-US" sz="1900" dirty="0" err="1"/>
              <a:t>guugel</a:t>
            </a:r>
            <a:r>
              <a:rPr lang="en-US" sz="1900" dirty="0"/>
              <a:t>/AI</a:t>
            </a:r>
            <a:endParaRPr lang="en-US" sz="2000" dirty="0"/>
          </a:p>
          <a:p>
            <a:pPr>
              <a:lnSpc>
                <a:spcPct val="110000"/>
              </a:lnSpc>
            </a:pPr>
            <a:r>
              <a:rPr lang="en-US" sz="2000" b="1" dirty="0" err="1"/>
              <a:t>Liiklusohutuse</a:t>
            </a:r>
            <a:r>
              <a:rPr lang="en-US" sz="2000" b="1" dirty="0"/>
              <a:t>, tee </a:t>
            </a:r>
            <a:r>
              <a:rPr lang="en-US" sz="2000" b="1" dirty="0" err="1"/>
              <a:t>või</a:t>
            </a:r>
            <a:r>
              <a:rPr lang="en-US" sz="2000" b="1" dirty="0"/>
              <a:t> </a:t>
            </a:r>
            <a:r>
              <a:rPr lang="en-US" sz="2000" b="1" dirty="0" err="1"/>
              <a:t>silla</a:t>
            </a:r>
            <a:r>
              <a:rPr lang="en-US" sz="2000" b="1" dirty="0"/>
              <a:t> </a:t>
            </a:r>
            <a:r>
              <a:rPr lang="en-US" sz="2000" b="1" dirty="0" err="1">
                <a:highlight>
                  <a:srgbClr val="FFFF00"/>
                </a:highlight>
              </a:rPr>
              <a:t>audiitor</a:t>
            </a:r>
            <a:r>
              <a:rPr lang="en-US" sz="2000" b="1" dirty="0"/>
              <a:t> </a:t>
            </a:r>
            <a:r>
              <a:rPr lang="en-US" sz="2000" dirty="0" err="1"/>
              <a:t>esitab</a:t>
            </a:r>
            <a:r>
              <a:rPr lang="en-US" sz="2000" dirty="0"/>
              <a:t> </a:t>
            </a:r>
            <a:r>
              <a:rPr lang="en-US" sz="2000" dirty="0" err="1"/>
              <a:t>rajatise</a:t>
            </a:r>
            <a:r>
              <a:rPr lang="en-US" sz="2000" dirty="0"/>
              <a:t> </a:t>
            </a:r>
            <a:r>
              <a:rPr lang="en-US" sz="2000" dirty="0" err="1"/>
              <a:t>omanikule</a:t>
            </a:r>
            <a:r>
              <a:rPr lang="en-US" sz="2000" dirty="0"/>
              <a:t> (</a:t>
            </a:r>
            <a:r>
              <a:rPr lang="en-US" sz="2000" dirty="0" err="1"/>
              <a:t>tellijale</a:t>
            </a:r>
            <a:r>
              <a:rPr lang="en-US" sz="2000" dirty="0"/>
              <a:t>) </a:t>
            </a:r>
            <a:r>
              <a:rPr lang="en-US" sz="2000" dirty="0" err="1"/>
              <a:t>hinnangu</a:t>
            </a:r>
            <a:r>
              <a:rPr lang="en-US" sz="2000" dirty="0"/>
              <a:t>, mis </a:t>
            </a:r>
            <a:r>
              <a:rPr lang="en-US" sz="2000" dirty="0" err="1"/>
              <a:t>tugineb</a:t>
            </a:r>
            <a:r>
              <a:rPr lang="en-US" sz="2000" dirty="0"/>
              <a:t> </a:t>
            </a:r>
            <a:r>
              <a:rPr lang="en-US" sz="2000" dirty="0" err="1">
                <a:highlight>
                  <a:srgbClr val="FFFF00"/>
                </a:highlight>
              </a:rPr>
              <a:t>audiitori</a:t>
            </a:r>
            <a:r>
              <a:rPr lang="en-US" sz="2000" dirty="0">
                <a:highlight>
                  <a:srgbClr val="FFFF00"/>
                </a:highlight>
              </a:rPr>
              <a:t> </a:t>
            </a:r>
            <a:r>
              <a:rPr lang="en-US" sz="2000" dirty="0" err="1">
                <a:highlight>
                  <a:srgbClr val="FFFF00"/>
                </a:highlight>
              </a:rPr>
              <a:t>parimal</a:t>
            </a:r>
            <a:r>
              <a:rPr lang="en-US" sz="2000" dirty="0">
                <a:highlight>
                  <a:srgbClr val="FFFF00"/>
                </a:highlight>
              </a:rPr>
              <a:t> </a:t>
            </a:r>
            <a:r>
              <a:rPr lang="en-US" sz="2000" dirty="0" err="1">
                <a:highlight>
                  <a:srgbClr val="FFFF00"/>
                </a:highlight>
              </a:rPr>
              <a:t>teadmisel</a:t>
            </a:r>
            <a:r>
              <a:rPr lang="en-US" sz="2000" dirty="0">
                <a:highlight>
                  <a:srgbClr val="FFFF00"/>
                </a:highlight>
              </a:rPr>
              <a:t> ja </a:t>
            </a:r>
            <a:r>
              <a:rPr lang="en-US" sz="2000" dirty="0" err="1">
                <a:highlight>
                  <a:srgbClr val="FFFF00"/>
                </a:highlight>
              </a:rPr>
              <a:t>isiklikul</a:t>
            </a:r>
            <a:r>
              <a:rPr lang="en-US" sz="2000" dirty="0">
                <a:highlight>
                  <a:srgbClr val="FFFF00"/>
                </a:highlight>
              </a:rPr>
              <a:t> </a:t>
            </a:r>
            <a:r>
              <a:rPr lang="en-US" sz="2000" dirty="0" err="1">
                <a:highlight>
                  <a:srgbClr val="FFFF00"/>
                </a:highlight>
              </a:rPr>
              <a:t>arvamusel</a:t>
            </a:r>
            <a:endParaRPr lang="en-US" sz="2000" dirty="0">
              <a:highlight>
                <a:srgbClr val="FFFF00"/>
              </a:highlight>
            </a:endParaRPr>
          </a:p>
          <a:p>
            <a:pPr lvl="1">
              <a:lnSpc>
                <a:spcPct val="110000"/>
              </a:lnSpc>
            </a:pPr>
            <a:r>
              <a:rPr lang="en-US" sz="1600" b="1" dirty="0"/>
              <a:t>Audit</a:t>
            </a:r>
            <a:r>
              <a:rPr lang="en-US" sz="1600" dirty="0"/>
              <a:t> </a:t>
            </a:r>
            <a:r>
              <a:rPr lang="en-US" sz="1400" dirty="0" err="1"/>
              <a:t>ei</a:t>
            </a:r>
            <a:r>
              <a:rPr lang="en-US" sz="1400" dirty="0"/>
              <a:t> ole </a:t>
            </a:r>
            <a:r>
              <a:rPr lang="en-US" sz="1400" dirty="0" err="1"/>
              <a:t>dokumendi</a:t>
            </a:r>
            <a:r>
              <a:rPr lang="en-US" sz="1400" dirty="0"/>
              <a:t> (</a:t>
            </a:r>
            <a:r>
              <a:rPr lang="en-US" sz="1400" dirty="0" err="1"/>
              <a:t>projekti</a:t>
            </a:r>
            <a:r>
              <a:rPr lang="en-US" sz="1400" dirty="0"/>
              <a:t>) </a:t>
            </a:r>
            <a:r>
              <a:rPr lang="en-US" sz="1400" dirty="0" err="1"/>
              <a:t>või</a:t>
            </a:r>
            <a:r>
              <a:rPr lang="en-US" sz="1400" dirty="0"/>
              <a:t> </a:t>
            </a:r>
            <a:r>
              <a:rPr lang="en-US" sz="1400" dirty="0" err="1"/>
              <a:t>objekti</a:t>
            </a:r>
            <a:r>
              <a:rPr lang="en-US" sz="1400" dirty="0"/>
              <a:t> </a:t>
            </a:r>
            <a:r>
              <a:rPr lang="en-US" sz="1400" dirty="0" err="1"/>
              <a:t>normidele</a:t>
            </a:r>
            <a:r>
              <a:rPr lang="en-US" sz="1400" dirty="0"/>
              <a:t> </a:t>
            </a:r>
            <a:r>
              <a:rPr lang="en-US" sz="1400" dirty="0" err="1"/>
              <a:t>vastavuse</a:t>
            </a:r>
            <a:r>
              <a:rPr lang="en-US" sz="1400" dirty="0"/>
              <a:t> </a:t>
            </a:r>
            <a:r>
              <a:rPr lang="en-US" sz="1400" dirty="0" err="1"/>
              <a:t>kontroll</a:t>
            </a:r>
            <a:r>
              <a:rPr lang="en-US" sz="1400" dirty="0"/>
              <a:t>, </a:t>
            </a:r>
            <a:r>
              <a:rPr lang="en-US" sz="1400" dirty="0" err="1"/>
              <a:t>kuigi</a:t>
            </a:r>
            <a:r>
              <a:rPr lang="en-US" sz="1400" dirty="0"/>
              <a:t> </a:t>
            </a:r>
            <a:r>
              <a:rPr lang="en-US" sz="1400" dirty="0" err="1"/>
              <a:t>auditiaruandes</a:t>
            </a:r>
            <a:r>
              <a:rPr lang="en-US" sz="1400" dirty="0"/>
              <a:t> </a:t>
            </a:r>
            <a:r>
              <a:rPr lang="en-US" sz="1400" dirty="0" err="1"/>
              <a:t>võivad</a:t>
            </a:r>
            <a:r>
              <a:rPr lang="en-US" sz="1400" dirty="0"/>
              <a:t> </a:t>
            </a:r>
            <a:r>
              <a:rPr lang="en-US" sz="1400" dirty="0" err="1"/>
              <a:t>sisalduda</a:t>
            </a:r>
            <a:r>
              <a:rPr lang="en-US" sz="1400" dirty="0"/>
              <a:t> ka </a:t>
            </a:r>
            <a:r>
              <a:rPr lang="en-US" sz="1400" dirty="0" err="1"/>
              <a:t>viited</a:t>
            </a:r>
            <a:r>
              <a:rPr lang="en-US" sz="1400" dirty="0"/>
              <a:t> </a:t>
            </a:r>
            <a:r>
              <a:rPr lang="en-US" sz="1400" dirty="0" err="1"/>
              <a:t>nõuetele</a:t>
            </a:r>
            <a:r>
              <a:rPr lang="en-US" sz="1400" dirty="0"/>
              <a:t> </a:t>
            </a:r>
            <a:r>
              <a:rPr lang="en-US" sz="1400" dirty="0" err="1"/>
              <a:t>mittevastavusele</a:t>
            </a:r>
            <a:r>
              <a:rPr lang="en-US" sz="1400" dirty="0"/>
              <a:t>. </a:t>
            </a:r>
            <a:r>
              <a:rPr lang="en-US" sz="1600" dirty="0" err="1"/>
              <a:t>Põhieesmärgiks</a:t>
            </a:r>
            <a:r>
              <a:rPr lang="en-US" sz="1600" dirty="0"/>
              <a:t> on </a:t>
            </a:r>
            <a:r>
              <a:rPr lang="en-US" sz="1600" dirty="0" err="1"/>
              <a:t>ohutus</a:t>
            </a:r>
            <a:r>
              <a:rPr lang="en-US" sz="1600" dirty="0"/>
              <a:t>, </a:t>
            </a:r>
            <a:r>
              <a:rPr lang="en-US" sz="1600" dirty="0" err="1"/>
              <a:t>mida</a:t>
            </a:r>
            <a:r>
              <a:rPr lang="en-US" sz="1600" dirty="0"/>
              <a:t> </a:t>
            </a:r>
            <a:r>
              <a:rPr lang="en-US" sz="1600" dirty="0" err="1"/>
              <a:t>audiitor</a:t>
            </a:r>
            <a:r>
              <a:rPr lang="en-US" sz="1600" dirty="0"/>
              <a:t> </a:t>
            </a:r>
            <a:r>
              <a:rPr lang="en-US" sz="1600" dirty="0" err="1"/>
              <a:t>hindab</a:t>
            </a:r>
            <a:r>
              <a:rPr lang="en-US" sz="1600" dirty="0"/>
              <a:t> </a:t>
            </a:r>
            <a:r>
              <a:rPr lang="en-US" sz="1600" dirty="0" err="1"/>
              <a:t>tuginedes</a:t>
            </a:r>
            <a:r>
              <a:rPr lang="en-US" sz="1600" dirty="0"/>
              <a:t> </a:t>
            </a:r>
            <a:r>
              <a:rPr lang="en-US" sz="1600" dirty="0" err="1"/>
              <a:t>teadmistele</a:t>
            </a:r>
            <a:r>
              <a:rPr lang="en-US" sz="1600" dirty="0"/>
              <a:t> ja </a:t>
            </a:r>
            <a:r>
              <a:rPr lang="en-US" sz="1600" dirty="0" err="1"/>
              <a:t>kogemustele</a:t>
            </a:r>
            <a:endParaRPr lang="en-US" sz="1600" dirty="0"/>
          </a:p>
          <a:p>
            <a:pPr lvl="2">
              <a:lnSpc>
                <a:spcPct val="110000"/>
              </a:lnSpc>
            </a:pPr>
            <a:r>
              <a:rPr lang="en-US" sz="1400" dirty="0" err="1"/>
              <a:t>Hoone</a:t>
            </a:r>
            <a:r>
              <a:rPr lang="en-US" sz="1400" dirty="0"/>
              <a:t> audit on </a:t>
            </a:r>
            <a:r>
              <a:rPr lang="en-US" sz="1400" dirty="0" err="1"/>
              <a:t>loodud</a:t>
            </a:r>
            <a:r>
              <a:rPr lang="en-US" sz="1400" dirty="0"/>
              <a:t> </a:t>
            </a:r>
            <a:r>
              <a:rPr lang="en-US" sz="1400" dirty="0" err="1"/>
              <a:t>eelkõige</a:t>
            </a:r>
            <a:r>
              <a:rPr lang="en-US" sz="1400" dirty="0"/>
              <a:t> </a:t>
            </a:r>
            <a:r>
              <a:rPr lang="en-US" sz="1400" dirty="0" err="1"/>
              <a:t>puuduliku</a:t>
            </a:r>
            <a:r>
              <a:rPr lang="en-US" sz="1400" dirty="0"/>
              <a:t> </a:t>
            </a:r>
            <a:r>
              <a:rPr lang="en-US" sz="1400" dirty="0" err="1"/>
              <a:t>dokumentatsiooniga</a:t>
            </a:r>
            <a:r>
              <a:rPr lang="en-US" sz="1400" dirty="0"/>
              <a:t> </a:t>
            </a:r>
            <a:r>
              <a:rPr lang="en-US" sz="1400" dirty="0" err="1"/>
              <a:t>objektide</a:t>
            </a:r>
            <a:r>
              <a:rPr lang="en-US" sz="1400" dirty="0"/>
              <a:t> </a:t>
            </a:r>
            <a:r>
              <a:rPr lang="en-US" sz="1400" dirty="0" err="1"/>
              <a:t>kandmiseks</a:t>
            </a:r>
            <a:r>
              <a:rPr lang="en-US" sz="1400" dirty="0"/>
              <a:t> </a:t>
            </a:r>
            <a:r>
              <a:rPr lang="en-US" sz="1400" dirty="0" err="1"/>
              <a:t>ehitusregistrisse</a:t>
            </a:r>
            <a:r>
              <a:rPr lang="en-US" sz="1400" dirty="0"/>
              <a:t>, </a:t>
            </a:r>
            <a:r>
              <a:rPr lang="en-US" sz="1400" dirty="0" err="1"/>
              <a:t>silla</a:t>
            </a:r>
            <a:r>
              <a:rPr lang="en-US" sz="1400" dirty="0"/>
              <a:t> </a:t>
            </a:r>
            <a:r>
              <a:rPr lang="en-US" sz="1400" dirty="0" err="1"/>
              <a:t>auditi</a:t>
            </a:r>
            <a:r>
              <a:rPr lang="en-US" sz="1400" dirty="0"/>
              <a:t> </a:t>
            </a:r>
            <a:r>
              <a:rPr lang="en-US" sz="1400" dirty="0" err="1"/>
              <a:t>eesmärk</a:t>
            </a:r>
            <a:r>
              <a:rPr lang="en-US" sz="1400" dirty="0"/>
              <a:t> on </a:t>
            </a:r>
            <a:r>
              <a:rPr lang="en-US" sz="1400" dirty="0" err="1"/>
              <a:t>tehnilise</a:t>
            </a:r>
            <a:r>
              <a:rPr lang="en-US" sz="1400" dirty="0"/>
              <a:t> </a:t>
            </a:r>
            <a:r>
              <a:rPr lang="en-US" sz="1400" dirty="0" err="1"/>
              <a:t>seisundi</a:t>
            </a:r>
            <a:r>
              <a:rPr lang="en-US" sz="1400" dirty="0"/>
              <a:t> ja </a:t>
            </a:r>
            <a:r>
              <a:rPr lang="en-US" sz="1400" dirty="0" err="1"/>
              <a:t>ohutuse</a:t>
            </a:r>
            <a:r>
              <a:rPr lang="en-US" sz="1400" dirty="0"/>
              <a:t> </a:t>
            </a:r>
            <a:r>
              <a:rPr lang="en-US" sz="1400" dirty="0" err="1"/>
              <a:t>hindamine</a:t>
            </a:r>
            <a:endParaRPr lang="en-US" sz="1400" dirty="0"/>
          </a:p>
          <a:p>
            <a:pPr>
              <a:lnSpc>
                <a:spcPct val="110000"/>
              </a:lnSpc>
            </a:pPr>
            <a:r>
              <a:rPr lang="en-US" sz="2000" b="1" dirty="0" err="1">
                <a:highlight>
                  <a:srgbClr val="FFFF00"/>
                </a:highlight>
              </a:rPr>
              <a:t>Ekspertiisi</a:t>
            </a:r>
            <a:r>
              <a:rPr lang="en-US" sz="2000" dirty="0">
                <a:highlight>
                  <a:srgbClr val="FFFF00"/>
                </a:highlight>
              </a:rPr>
              <a:t> </a:t>
            </a:r>
            <a:r>
              <a:rPr lang="en-US" sz="2000" dirty="0" err="1">
                <a:highlight>
                  <a:srgbClr val="FFFF00"/>
                </a:highlight>
              </a:rPr>
              <a:t>ülesanne</a:t>
            </a:r>
            <a:r>
              <a:rPr lang="en-US" sz="2000" dirty="0">
                <a:highlight>
                  <a:srgbClr val="FFFF00"/>
                </a:highlight>
              </a:rPr>
              <a:t> on </a:t>
            </a:r>
            <a:r>
              <a:rPr lang="en-US" sz="2000" dirty="0" err="1">
                <a:highlight>
                  <a:srgbClr val="FFFF00"/>
                </a:highlight>
              </a:rPr>
              <a:t>hinnata</a:t>
            </a:r>
            <a:r>
              <a:rPr lang="en-US" sz="2000" dirty="0">
                <a:highlight>
                  <a:srgbClr val="FFFF00"/>
                </a:highlight>
              </a:rPr>
              <a:t> </a:t>
            </a:r>
            <a:r>
              <a:rPr lang="en-US" sz="2000" dirty="0" err="1">
                <a:highlight>
                  <a:srgbClr val="FFFF00"/>
                </a:highlight>
              </a:rPr>
              <a:t>projekti</a:t>
            </a:r>
            <a:r>
              <a:rPr lang="en-US" sz="2000" dirty="0">
                <a:highlight>
                  <a:srgbClr val="FFFF00"/>
                </a:highlight>
              </a:rPr>
              <a:t> </a:t>
            </a:r>
            <a:r>
              <a:rPr lang="en-US" sz="2000" dirty="0" err="1">
                <a:highlight>
                  <a:srgbClr val="FFFF00"/>
                </a:highlight>
              </a:rPr>
              <a:t>normitehnilist</a:t>
            </a:r>
            <a:r>
              <a:rPr lang="en-US" sz="2000" dirty="0">
                <a:highlight>
                  <a:srgbClr val="FFFF00"/>
                </a:highlight>
              </a:rPr>
              <a:t> </a:t>
            </a:r>
            <a:r>
              <a:rPr lang="en-US" sz="2000" dirty="0" err="1">
                <a:highlight>
                  <a:srgbClr val="FFFF00"/>
                </a:highlight>
              </a:rPr>
              <a:t>vastavust</a:t>
            </a:r>
            <a:endParaRPr lang="en-US" sz="2000" dirty="0">
              <a:highlight>
                <a:srgbClr val="FFFF00"/>
              </a:highlight>
            </a:endParaRPr>
          </a:p>
          <a:p>
            <a:pPr lvl="1">
              <a:lnSpc>
                <a:spcPct val="110000"/>
              </a:lnSpc>
            </a:pPr>
            <a:r>
              <a:rPr lang="en-US" sz="1600" dirty="0"/>
              <a:t> </a:t>
            </a:r>
            <a:r>
              <a:rPr lang="en-US" sz="1400" dirty="0" err="1"/>
              <a:t>ekspert</a:t>
            </a:r>
            <a:r>
              <a:rPr lang="en-US" sz="1400" dirty="0"/>
              <a:t> </a:t>
            </a:r>
            <a:r>
              <a:rPr lang="en-US" sz="1400" dirty="0" err="1"/>
              <a:t>võib</a:t>
            </a:r>
            <a:r>
              <a:rPr lang="en-US" sz="1400" dirty="0"/>
              <a:t> </a:t>
            </a:r>
            <a:r>
              <a:rPr lang="en-US" sz="1400" dirty="0" err="1"/>
              <a:t>ekspertiisiaktis</a:t>
            </a:r>
            <a:r>
              <a:rPr lang="en-US" sz="1400" dirty="0"/>
              <a:t> </a:t>
            </a:r>
            <a:r>
              <a:rPr lang="en-US" sz="1400" dirty="0" err="1"/>
              <a:t>lisada</a:t>
            </a:r>
            <a:r>
              <a:rPr lang="en-US" sz="1400" dirty="0"/>
              <a:t> ka </a:t>
            </a:r>
            <a:r>
              <a:rPr lang="en-US" sz="1400" dirty="0" err="1"/>
              <a:t>isikliku</a:t>
            </a:r>
            <a:r>
              <a:rPr lang="en-US" sz="1400" dirty="0"/>
              <a:t> </a:t>
            </a:r>
            <a:r>
              <a:rPr lang="en-US" sz="1400" dirty="0" err="1"/>
              <a:t>arvamuse</a:t>
            </a:r>
            <a:r>
              <a:rPr lang="en-US" sz="1400" dirty="0"/>
              <a:t>, mis </a:t>
            </a:r>
            <a:r>
              <a:rPr lang="en-US" sz="1400" dirty="0" err="1"/>
              <a:t>ei</a:t>
            </a:r>
            <a:r>
              <a:rPr lang="en-US" sz="1400" dirty="0"/>
              <a:t> </a:t>
            </a:r>
            <a:r>
              <a:rPr lang="en-US" sz="1400" dirty="0" err="1"/>
              <a:t>pruugi</a:t>
            </a:r>
            <a:r>
              <a:rPr lang="en-US" sz="1400" dirty="0"/>
              <a:t> </a:t>
            </a:r>
            <a:r>
              <a:rPr lang="en-US" sz="1400" dirty="0" err="1"/>
              <a:t>tugineda</a:t>
            </a:r>
            <a:r>
              <a:rPr lang="en-US" sz="1400" dirty="0"/>
              <a:t> </a:t>
            </a:r>
            <a:r>
              <a:rPr lang="en-US" sz="1400" dirty="0" err="1"/>
              <a:t>otseselt</a:t>
            </a:r>
            <a:r>
              <a:rPr lang="en-US" sz="1400" dirty="0"/>
              <a:t> </a:t>
            </a:r>
            <a:r>
              <a:rPr lang="en-US" sz="1400" dirty="0" err="1"/>
              <a:t>normitehnilisele</a:t>
            </a:r>
            <a:r>
              <a:rPr lang="en-US" sz="1400" dirty="0"/>
              <a:t> </a:t>
            </a:r>
            <a:r>
              <a:rPr lang="en-US" sz="1400" dirty="0" err="1"/>
              <a:t>nõudele</a:t>
            </a:r>
            <a:endParaRPr lang="en-US" sz="1400" dirty="0"/>
          </a:p>
          <a:p>
            <a:pPr>
              <a:lnSpc>
                <a:spcPct val="110000"/>
              </a:lnSpc>
            </a:pPr>
            <a:r>
              <a:rPr lang="en-US" sz="2000" b="1" dirty="0" err="1">
                <a:highlight>
                  <a:srgbClr val="FFFF00"/>
                </a:highlight>
              </a:rPr>
              <a:t>Tellija</a:t>
            </a:r>
            <a:r>
              <a:rPr lang="en-US" sz="2000" b="1" dirty="0">
                <a:highlight>
                  <a:srgbClr val="FFFF00"/>
                </a:highlight>
              </a:rPr>
              <a:t>/</a:t>
            </a:r>
            <a:r>
              <a:rPr lang="en-US" sz="2000" b="1" dirty="0" err="1">
                <a:highlight>
                  <a:srgbClr val="FFFF00"/>
                </a:highlight>
              </a:rPr>
              <a:t>omanik</a:t>
            </a:r>
            <a:r>
              <a:rPr lang="en-US" sz="2000" b="1" dirty="0">
                <a:highlight>
                  <a:srgbClr val="FFFF00"/>
                </a:highlight>
              </a:rPr>
              <a:t> </a:t>
            </a:r>
            <a:r>
              <a:rPr lang="en-US" sz="2000" dirty="0" err="1">
                <a:highlight>
                  <a:srgbClr val="FFFF00"/>
                </a:highlight>
              </a:rPr>
              <a:t>otsustab</a:t>
            </a:r>
            <a:r>
              <a:rPr lang="en-US" sz="2000" dirty="0">
                <a:highlight>
                  <a:srgbClr val="FFFF00"/>
                </a:highlight>
              </a:rPr>
              <a:t> </a:t>
            </a:r>
            <a:r>
              <a:rPr lang="en-US" sz="1800" dirty="0"/>
              <a:t>kas ja </a:t>
            </a:r>
            <a:r>
              <a:rPr lang="en-US" sz="1800" dirty="0" err="1"/>
              <a:t>kui</a:t>
            </a:r>
            <a:r>
              <a:rPr lang="en-US" sz="1800" dirty="0"/>
              <a:t> </a:t>
            </a:r>
            <a:r>
              <a:rPr lang="en-US" sz="1800" dirty="0" err="1"/>
              <a:t>suures</a:t>
            </a:r>
            <a:r>
              <a:rPr lang="en-US" sz="1800" dirty="0"/>
              <a:t> </a:t>
            </a:r>
            <a:r>
              <a:rPr lang="en-US" sz="1800" dirty="0" err="1"/>
              <a:t>ulatuses</a:t>
            </a:r>
            <a:r>
              <a:rPr lang="en-US" sz="1800" dirty="0"/>
              <a:t> </a:t>
            </a:r>
            <a:r>
              <a:rPr lang="en-US" sz="1800" dirty="0" err="1"/>
              <a:t>audiitori</a:t>
            </a:r>
            <a:r>
              <a:rPr lang="en-US" sz="1800" dirty="0"/>
              <a:t>/</a:t>
            </a:r>
            <a:r>
              <a:rPr lang="en-US" sz="1800" dirty="0" err="1"/>
              <a:t>eksperdi</a:t>
            </a:r>
            <a:r>
              <a:rPr lang="en-US" sz="1800" dirty="0"/>
              <a:t> </a:t>
            </a:r>
            <a:r>
              <a:rPr lang="en-US" sz="1800" dirty="0" err="1"/>
              <a:t>arvamust</a:t>
            </a:r>
            <a:r>
              <a:rPr lang="en-US" sz="1800" dirty="0"/>
              <a:t> </a:t>
            </a:r>
            <a:r>
              <a:rPr lang="en-US" sz="1800" dirty="0" err="1"/>
              <a:t>arvestada</a:t>
            </a:r>
            <a:r>
              <a:rPr lang="en-US" sz="1800" dirty="0"/>
              <a:t>, KUID </a:t>
            </a:r>
            <a:r>
              <a:rPr lang="en-US" sz="1800" dirty="0" err="1"/>
              <a:t>dokumenteerib</a:t>
            </a:r>
            <a:r>
              <a:rPr lang="en-US" sz="1800" dirty="0"/>
              <a:t> </a:t>
            </a:r>
            <a:r>
              <a:rPr lang="en-US" sz="1800" dirty="0" err="1"/>
              <a:t>oma</a:t>
            </a:r>
            <a:r>
              <a:rPr lang="en-US" sz="1800" dirty="0"/>
              <a:t> </a:t>
            </a:r>
            <a:r>
              <a:rPr lang="en-US" sz="1800" dirty="0" err="1"/>
              <a:t>otsuse</a:t>
            </a:r>
            <a:r>
              <a:rPr lang="en-US" sz="1800" dirty="0"/>
              <a:t> </a:t>
            </a:r>
            <a:r>
              <a:rPr lang="en-US" sz="1800" dirty="0" err="1"/>
              <a:t>koos</a:t>
            </a:r>
            <a:r>
              <a:rPr lang="en-US" sz="1800" dirty="0"/>
              <a:t> </a:t>
            </a:r>
            <a:r>
              <a:rPr lang="en-US" sz="1800" dirty="0" err="1"/>
              <a:t>põhjendustega</a:t>
            </a:r>
            <a:endParaRPr lang="en-US" sz="2000" dirty="0"/>
          </a:p>
          <a:p>
            <a:pPr lvl="1">
              <a:lnSpc>
                <a:spcPct val="110000"/>
              </a:lnSpc>
            </a:pPr>
            <a:r>
              <a:rPr lang="en-US" sz="1800" dirty="0" err="1"/>
              <a:t>Projekteerimisel</a:t>
            </a:r>
            <a:r>
              <a:rPr lang="en-US" sz="1800" dirty="0"/>
              <a:t> </a:t>
            </a:r>
            <a:r>
              <a:rPr lang="en-US" sz="1800" dirty="0" err="1"/>
              <a:t>esitab</a:t>
            </a:r>
            <a:r>
              <a:rPr lang="en-US" sz="1800" dirty="0"/>
              <a:t> </a:t>
            </a:r>
            <a:r>
              <a:rPr lang="en-US" sz="1800" dirty="0" err="1"/>
              <a:t>tellija</a:t>
            </a:r>
            <a:r>
              <a:rPr lang="en-US" sz="1800" dirty="0"/>
              <a:t> </a:t>
            </a:r>
            <a:r>
              <a:rPr lang="en-US" sz="1800" dirty="0" err="1"/>
              <a:t>ekspertiisi</a:t>
            </a:r>
            <a:r>
              <a:rPr lang="en-US" sz="1800" dirty="0"/>
              <a:t> ja </a:t>
            </a:r>
            <a:r>
              <a:rPr lang="en-US" sz="1800" dirty="0" err="1"/>
              <a:t>auditi</a:t>
            </a:r>
            <a:r>
              <a:rPr lang="en-US" sz="1800" dirty="0"/>
              <a:t> </a:t>
            </a:r>
            <a:r>
              <a:rPr lang="en-US" sz="1800" dirty="0" err="1"/>
              <a:t>aruande</a:t>
            </a:r>
            <a:r>
              <a:rPr lang="en-US" sz="1800" dirty="0"/>
              <a:t> </a:t>
            </a:r>
            <a:r>
              <a:rPr lang="en-US" sz="1800" dirty="0" err="1"/>
              <a:t>projekteerijale</a:t>
            </a:r>
            <a:r>
              <a:rPr lang="en-US" sz="1800" dirty="0"/>
              <a:t>, </a:t>
            </a:r>
            <a:r>
              <a:rPr lang="en-US" sz="1800" dirty="0" err="1"/>
              <a:t>kes</a:t>
            </a:r>
            <a:r>
              <a:rPr lang="en-US" sz="1800" dirty="0"/>
              <a:t> </a:t>
            </a:r>
            <a:r>
              <a:rPr lang="en-US" sz="1800" dirty="0" err="1"/>
              <a:t>hindab</a:t>
            </a:r>
            <a:r>
              <a:rPr lang="en-US" sz="1800" dirty="0"/>
              <a:t> </a:t>
            </a:r>
            <a:r>
              <a:rPr lang="en-US" sz="1800" dirty="0" err="1"/>
              <a:t>soovitatud</a:t>
            </a:r>
            <a:r>
              <a:rPr lang="en-US" sz="1800" dirty="0"/>
              <a:t> </a:t>
            </a:r>
            <a:r>
              <a:rPr lang="en-US" sz="1800" dirty="0" err="1"/>
              <a:t>muudatuste</a:t>
            </a:r>
            <a:r>
              <a:rPr lang="en-US" sz="1800" dirty="0"/>
              <a:t> </a:t>
            </a:r>
            <a:r>
              <a:rPr lang="en-US" sz="1800" dirty="0" err="1"/>
              <a:t>vajalikkust</a:t>
            </a:r>
            <a:r>
              <a:rPr lang="en-US" sz="1800" dirty="0"/>
              <a:t> ja </a:t>
            </a:r>
            <a:r>
              <a:rPr lang="en-US" sz="1800" dirty="0" err="1"/>
              <a:t>tehnilist</a:t>
            </a:r>
            <a:r>
              <a:rPr lang="en-US" sz="1800" dirty="0"/>
              <a:t> </a:t>
            </a:r>
            <a:r>
              <a:rPr lang="en-US" sz="1800" dirty="0" err="1"/>
              <a:t>võimalikkust</a:t>
            </a:r>
            <a:endParaRPr lang="en-US" sz="1800" dirty="0"/>
          </a:p>
          <a:p>
            <a:pPr lvl="1">
              <a:lnSpc>
                <a:spcPct val="110000"/>
              </a:lnSpc>
            </a:pPr>
            <a:r>
              <a:rPr lang="en-US" sz="1800" dirty="0"/>
              <a:t>KAHJUKS </a:t>
            </a:r>
            <a:r>
              <a:rPr lang="en-US" sz="1800" dirty="0" err="1"/>
              <a:t>ei</a:t>
            </a:r>
            <a:r>
              <a:rPr lang="en-US" sz="1800" dirty="0"/>
              <a:t> ole </a:t>
            </a:r>
            <a:r>
              <a:rPr lang="en-US" sz="1800" dirty="0" err="1"/>
              <a:t>teede</a:t>
            </a:r>
            <a:r>
              <a:rPr lang="en-US" sz="1800" dirty="0"/>
              <a:t>/</a:t>
            </a:r>
            <a:r>
              <a:rPr lang="en-US" sz="1800" dirty="0" err="1"/>
              <a:t>sildade</a:t>
            </a:r>
            <a:r>
              <a:rPr lang="en-US" sz="1800" dirty="0"/>
              <a:t> </a:t>
            </a:r>
            <a:r>
              <a:rPr lang="en-US" sz="1800" dirty="0" err="1"/>
              <a:t>ekspertiisi</a:t>
            </a:r>
            <a:r>
              <a:rPr lang="en-US" sz="1800" dirty="0"/>
              <a:t> ja </a:t>
            </a:r>
            <a:r>
              <a:rPr lang="en-US" sz="1800" dirty="0" err="1"/>
              <a:t>auditi</a:t>
            </a:r>
            <a:r>
              <a:rPr lang="en-US" sz="1800" dirty="0"/>
              <a:t> </a:t>
            </a:r>
            <a:r>
              <a:rPr lang="en-US" sz="1800" dirty="0" err="1"/>
              <a:t>aruanded</a:t>
            </a:r>
            <a:r>
              <a:rPr lang="en-US" sz="1800" dirty="0"/>
              <a:t> </a:t>
            </a:r>
            <a:r>
              <a:rPr lang="en-US" sz="1800" dirty="0" err="1"/>
              <a:t>veebist</a:t>
            </a:r>
            <a:r>
              <a:rPr lang="en-US" sz="1800" dirty="0"/>
              <a:t> </a:t>
            </a:r>
            <a:r>
              <a:rPr lang="en-US" sz="1800" dirty="0" err="1"/>
              <a:t>otse</a:t>
            </a:r>
            <a:r>
              <a:rPr lang="en-US" sz="1800" dirty="0"/>
              <a:t> </a:t>
            </a:r>
            <a:r>
              <a:rPr lang="en-US" sz="1800" dirty="0" err="1"/>
              <a:t>leitavad</a:t>
            </a:r>
            <a:r>
              <a:rPr lang="en-US" sz="1800" dirty="0"/>
              <a:t>, </a:t>
            </a:r>
            <a:r>
              <a:rPr lang="en-US" sz="1800" dirty="0" err="1"/>
              <a:t>nendega</a:t>
            </a:r>
            <a:r>
              <a:rPr lang="en-US" sz="1800" dirty="0"/>
              <a:t> </a:t>
            </a:r>
            <a:r>
              <a:rPr lang="en-US" sz="1800" dirty="0" err="1"/>
              <a:t>saab</a:t>
            </a:r>
            <a:r>
              <a:rPr lang="en-US" sz="1800" dirty="0"/>
              <a:t> </a:t>
            </a:r>
            <a:r>
              <a:rPr lang="en-US" sz="1800" dirty="0" err="1"/>
              <a:t>tutvuda</a:t>
            </a:r>
            <a:r>
              <a:rPr lang="en-US" sz="1800" dirty="0"/>
              <a:t> </a:t>
            </a:r>
            <a:r>
              <a:rPr lang="en-US" sz="1800" dirty="0" err="1"/>
              <a:t>kohapeal</a:t>
            </a:r>
            <a:r>
              <a:rPr lang="en-US" sz="1800" dirty="0"/>
              <a:t>, </a:t>
            </a:r>
            <a:r>
              <a:rPr lang="en-US" sz="1800" dirty="0" err="1"/>
              <a:t>kuigi</a:t>
            </a:r>
            <a:r>
              <a:rPr lang="en-US" sz="1800" dirty="0"/>
              <a:t> </a:t>
            </a:r>
            <a:r>
              <a:rPr lang="en-US" sz="1800" dirty="0" err="1"/>
              <a:t>tegemist</a:t>
            </a:r>
            <a:r>
              <a:rPr lang="en-US" sz="1800" dirty="0"/>
              <a:t> on </a:t>
            </a:r>
            <a:r>
              <a:rPr lang="en-US" sz="1800" dirty="0" err="1"/>
              <a:t>digitaalsete</a:t>
            </a:r>
            <a:r>
              <a:rPr lang="en-US" sz="1800" dirty="0"/>
              <a:t> </a:t>
            </a:r>
            <a:r>
              <a:rPr lang="en-US" sz="1800" dirty="0" err="1"/>
              <a:t>dokumentidega</a:t>
            </a:r>
            <a:endParaRPr lang="en-US" sz="1800" dirty="0"/>
          </a:p>
        </p:txBody>
      </p:sp>
      <p:sp>
        <p:nvSpPr>
          <p:cNvPr id="4" name="Slide Number Placeholder 3">
            <a:extLst>
              <a:ext uri="{FF2B5EF4-FFF2-40B4-BE49-F238E27FC236}">
                <a16:creationId xmlns:a16="http://schemas.microsoft.com/office/drawing/2014/main" id="{08D0F76D-D1B7-0398-1A70-41D834F396B7}"/>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1164362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CEB698-B00A-CB25-B365-32954428481F}"/>
              </a:ext>
            </a:extLst>
          </p:cNvPr>
          <p:cNvSpPr>
            <a:spLocks noGrp="1"/>
          </p:cNvSpPr>
          <p:nvPr>
            <p:ph type="body" sz="quarter" idx="13"/>
          </p:nvPr>
        </p:nvSpPr>
        <p:spPr/>
        <p:txBody>
          <a:bodyPr/>
          <a:lstStyle/>
          <a:p>
            <a:r>
              <a:rPr lang="en-US" dirty="0"/>
              <a:t>Tee </a:t>
            </a:r>
            <a:r>
              <a:rPr lang="en-US" dirty="0" err="1"/>
              <a:t>laius</a:t>
            </a:r>
            <a:r>
              <a:rPr lang="en-US" dirty="0"/>
              <a:t> ja </a:t>
            </a:r>
            <a:r>
              <a:rPr lang="en-US" dirty="0" err="1"/>
              <a:t>sõiduradade</a:t>
            </a:r>
            <a:r>
              <a:rPr lang="en-US" dirty="0"/>
              <a:t> </a:t>
            </a:r>
            <a:r>
              <a:rPr lang="en-US" dirty="0" err="1"/>
              <a:t>arv</a:t>
            </a:r>
            <a:endParaRPr lang="en-US" dirty="0"/>
          </a:p>
        </p:txBody>
      </p:sp>
      <p:sp>
        <p:nvSpPr>
          <p:cNvPr id="3" name="Text Placeholder 2">
            <a:extLst>
              <a:ext uri="{FF2B5EF4-FFF2-40B4-BE49-F238E27FC236}">
                <a16:creationId xmlns:a16="http://schemas.microsoft.com/office/drawing/2014/main" id="{29AEFD38-FCD8-B4DC-5026-D8A86E69200F}"/>
              </a:ext>
            </a:extLst>
          </p:cNvPr>
          <p:cNvSpPr>
            <a:spLocks noGrp="1"/>
          </p:cNvSpPr>
          <p:nvPr>
            <p:ph type="body" sz="quarter" idx="14"/>
          </p:nvPr>
        </p:nvSpPr>
        <p:spPr>
          <a:xfrm>
            <a:off x="2205566" y="1658410"/>
            <a:ext cx="8802242" cy="4140200"/>
          </a:xfrm>
        </p:spPr>
        <p:txBody>
          <a:bodyPr/>
          <a:lstStyle/>
          <a:p>
            <a:r>
              <a:rPr lang="en-US" altLang="en-US" dirty="0" err="1"/>
              <a:t>Kahesuunaline</a:t>
            </a:r>
            <a:r>
              <a:rPr lang="en-US" altLang="en-US" dirty="0"/>
              <a:t> tee </a:t>
            </a:r>
            <a:r>
              <a:rPr lang="en-US" altLang="en-US" dirty="0" err="1"/>
              <a:t>kavandatakse</a:t>
            </a:r>
            <a:r>
              <a:rPr lang="en-US" altLang="en-US" dirty="0"/>
              <a:t> </a:t>
            </a:r>
            <a:r>
              <a:rPr lang="en-US" altLang="en-US" dirty="0" err="1"/>
              <a:t>vähemalt</a:t>
            </a:r>
            <a:r>
              <a:rPr lang="en-US" altLang="en-US" dirty="0"/>
              <a:t>: </a:t>
            </a:r>
          </a:p>
          <a:p>
            <a:r>
              <a:rPr lang="en-US" altLang="en-US" dirty="0"/>
              <a:t>1) 2+2 </a:t>
            </a:r>
            <a:r>
              <a:rPr lang="en-US" altLang="en-US" dirty="0" err="1"/>
              <a:t>ristlõikega</a:t>
            </a:r>
            <a:r>
              <a:rPr lang="en-US" altLang="en-US" dirty="0"/>
              <a:t>, </a:t>
            </a:r>
            <a:r>
              <a:rPr lang="en-US" altLang="en-US" dirty="0" err="1"/>
              <a:t>kui</a:t>
            </a:r>
            <a:r>
              <a:rPr lang="en-US" altLang="en-US" dirty="0"/>
              <a:t> </a:t>
            </a:r>
            <a:r>
              <a:rPr lang="en-US" altLang="en-US" dirty="0" err="1"/>
              <a:t>liiklussagedus</a:t>
            </a:r>
            <a:r>
              <a:rPr lang="en-US" altLang="en-US" dirty="0"/>
              <a:t> on </a:t>
            </a:r>
            <a:r>
              <a:rPr lang="en-US" altLang="en-US" dirty="0" err="1"/>
              <a:t>üle</a:t>
            </a:r>
            <a:r>
              <a:rPr lang="en-US" altLang="en-US" dirty="0"/>
              <a:t> 14 500 </a:t>
            </a:r>
            <a:r>
              <a:rPr lang="en-US" altLang="en-US" dirty="0" err="1"/>
              <a:t>sõiduki</a:t>
            </a:r>
            <a:r>
              <a:rPr lang="en-US" altLang="en-US" dirty="0"/>
              <a:t> </a:t>
            </a:r>
            <a:r>
              <a:rPr lang="en-US" altLang="en-US" dirty="0" err="1"/>
              <a:t>ööpäevas</a:t>
            </a:r>
            <a:r>
              <a:rPr lang="en-US" altLang="en-US" dirty="0"/>
              <a:t>; </a:t>
            </a:r>
          </a:p>
          <a:p>
            <a:r>
              <a:rPr lang="en-US" altLang="en-US" dirty="0"/>
              <a:t>2) 2+1 </a:t>
            </a:r>
            <a:r>
              <a:rPr lang="en-US" altLang="en-US" dirty="0" err="1"/>
              <a:t>ristlõikega</a:t>
            </a:r>
            <a:r>
              <a:rPr lang="en-US" altLang="en-US" dirty="0"/>
              <a:t>, </a:t>
            </a:r>
            <a:r>
              <a:rPr lang="en-US" altLang="en-US" dirty="0" err="1"/>
              <a:t>kui</a:t>
            </a:r>
            <a:r>
              <a:rPr lang="en-US" altLang="en-US" dirty="0"/>
              <a:t> </a:t>
            </a:r>
            <a:r>
              <a:rPr lang="en-US" altLang="en-US" dirty="0" err="1"/>
              <a:t>liiklussagedus</a:t>
            </a:r>
            <a:r>
              <a:rPr lang="en-US" altLang="en-US" dirty="0"/>
              <a:t> on </a:t>
            </a:r>
            <a:r>
              <a:rPr lang="en-US" altLang="en-US" dirty="0" err="1"/>
              <a:t>üle</a:t>
            </a:r>
            <a:r>
              <a:rPr lang="en-US" altLang="en-US" dirty="0"/>
              <a:t> 10 000 </a:t>
            </a:r>
            <a:r>
              <a:rPr lang="en-US" altLang="en-US" dirty="0" err="1"/>
              <a:t>sõiduki</a:t>
            </a:r>
            <a:r>
              <a:rPr lang="en-US" altLang="en-US" dirty="0"/>
              <a:t> </a:t>
            </a:r>
            <a:r>
              <a:rPr lang="en-US" altLang="en-US" dirty="0" err="1"/>
              <a:t>ööpäevas</a:t>
            </a:r>
            <a:r>
              <a:rPr lang="en-US" altLang="en-US" dirty="0"/>
              <a:t>; </a:t>
            </a:r>
          </a:p>
          <a:p>
            <a:r>
              <a:rPr lang="en-US" altLang="en-US" dirty="0"/>
              <a:t>3) 1+1 </a:t>
            </a:r>
            <a:r>
              <a:rPr lang="en-US" altLang="en-US" dirty="0" err="1"/>
              <a:t>ristlõikega</a:t>
            </a:r>
            <a:r>
              <a:rPr lang="en-US" altLang="en-US" dirty="0"/>
              <a:t>, </a:t>
            </a:r>
            <a:r>
              <a:rPr lang="en-US" altLang="en-US" dirty="0" err="1"/>
              <a:t>kui</a:t>
            </a:r>
            <a:r>
              <a:rPr lang="en-US" altLang="en-US" dirty="0"/>
              <a:t> </a:t>
            </a:r>
            <a:r>
              <a:rPr lang="en-US" altLang="en-US" dirty="0" err="1"/>
              <a:t>liiklussagedus</a:t>
            </a:r>
            <a:r>
              <a:rPr lang="en-US" altLang="en-US" dirty="0"/>
              <a:t> on </a:t>
            </a:r>
            <a:r>
              <a:rPr lang="en-US" altLang="en-US" dirty="0" err="1"/>
              <a:t>üle</a:t>
            </a:r>
            <a:r>
              <a:rPr lang="en-US" altLang="en-US" dirty="0"/>
              <a:t> 500 </a:t>
            </a:r>
            <a:r>
              <a:rPr lang="en-US" altLang="en-US" dirty="0" err="1"/>
              <a:t>sõiduki</a:t>
            </a:r>
            <a:r>
              <a:rPr lang="en-US" altLang="en-US" dirty="0"/>
              <a:t> </a:t>
            </a:r>
            <a:r>
              <a:rPr lang="en-US" altLang="en-US" dirty="0" err="1"/>
              <a:t>ööpäevas</a:t>
            </a:r>
            <a:r>
              <a:rPr lang="en-US" altLang="en-US" dirty="0"/>
              <a:t>. </a:t>
            </a:r>
          </a:p>
          <a:p>
            <a:endParaRPr lang="en-US" dirty="0"/>
          </a:p>
          <a:p>
            <a:r>
              <a:rPr lang="en-US" dirty="0"/>
              <a:t>KUID – </a:t>
            </a:r>
            <a:r>
              <a:rPr lang="en-US" dirty="0" err="1"/>
              <a:t>siin</a:t>
            </a:r>
            <a:r>
              <a:rPr lang="en-US" dirty="0"/>
              <a:t> pole </a:t>
            </a:r>
            <a:r>
              <a:rPr lang="en-US" dirty="0" err="1"/>
              <a:t>öeldud</a:t>
            </a:r>
            <a:r>
              <a:rPr lang="en-US" dirty="0"/>
              <a:t>, MILLAL see </a:t>
            </a:r>
            <a:r>
              <a:rPr lang="en-US" dirty="0" err="1"/>
              <a:t>liiklussagedus</a:t>
            </a:r>
            <a:r>
              <a:rPr lang="en-US" dirty="0"/>
              <a:t> </a:t>
            </a:r>
            <a:r>
              <a:rPr lang="en-US" dirty="0" err="1"/>
              <a:t>nii</a:t>
            </a:r>
            <a:r>
              <a:rPr lang="en-US" dirty="0"/>
              <a:t> </a:t>
            </a:r>
            <a:r>
              <a:rPr lang="en-US" dirty="0" err="1"/>
              <a:t>kõrge</a:t>
            </a:r>
            <a:r>
              <a:rPr lang="en-US" dirty="0"/>
              <a:t> peaks </a:t>
            </a:r>
            <a:r>
              <a:rPr lang="en-US" dirty="0" err="1"/>
              <a:t>olema</a:t>
            </a:r>
            <a:endParaRPr lang="en-US" dirty="0"/>
          </a:p>
          <a:p>
            <a:endParaRPr lang="en-US" dirty="0"/>
          </a:p>
          <a:p>
            <a:r>
              <a:rPr lang="en-US" dirty="0" err="1"/>
              <a:t>Soome</a:t>
            </a:r>
            <a:r>
              <a:rPr lang="en-US" dirty="0"/>
              <a:t> </a:t>
            </a:r>
            <a:r>
              <a:rPr lang="en-US" dirty="0" err="1"/>
              <a:t>reglemendis</a:t>
            </a:r>
            <a:r>
              <a:rPr lang="en-US" dirty="0"/>
              <a:t> on:</a:t>
            </a:r>
          </a:p>
          <a:p>
            <a:endParaRPr lang="en-US" dirty="0"/>
          </a:p>
        </p:txBody>
      </p:sp>
      <p:pic>
        <p:nvPicPr>
          <p:cNvPr id="4" name="Picture 3">
            <a:extLst>
              <a:ext uri="{FF2B5EF4-FFF2-40B4-BE49-F238E27FC236}">
                <a16:creationId xmlns:a16="http://schemas.microsoft.com/office/drawing/2014/main" id="{D77A0D89-EB90-2A3E-6AF5-4F01C68F4B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3169" y="4055323"/>
            <a:ext cx="5499904" cy="2654510"/>
          </a:xfrm>
          <a:prstGeom prst="rect">
            <a:avLst/>
          </a:prstGeom>
        </p:spPr>
      </p:pic>
    </p:spTree>
    <p:extLst>
      <p:ext uri="{BB962C8B-B14F-4D97-AF65-F5344CB8AC3E}">
        <p14:creationId xmlns:p14="http://schemas.microsoft.com/office/powerpoint/2010/main" val="19684696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E6433-3B7B-6147-8988-EBCE9B54A077}"/>
              </a:ext>
            </a:extLst>
          </p:cNvPr>
          <p:cNvSpPr>
            <a:spLocks noGrp="1"/>
          </p:cNvSpPr>
          <p:nvPr>
            <p:ph type="body" sz="quarter" idx="13"/>
          </p:nvPr>
        </p:nvSpPr>
        <p:spPr/>
        <p:txBody>
          <a:bodyPr/>
          <a:lstStyle/>
          <a:p>
            <a:r>
              <a:rPr lang="en-US" dirty="0" err="1"/>
              <a:t>Linnaliikluskorralduse</a:t>
            </a:r>
            <a:r>
              <a:rPr lang="en-US" dirty="0"/>
              <a:t> </a:t>
            </a:r>
            <a:r>
              <a:rPr lang="en-US" dirty="0" err="1"/>
              <a:t>põhimõtteid</a:t>
            </a:r>
            <a:endParaRPr lang="en-US" dirty="0"/>
          </a:p>
        </p:txBody>
      </p:sp>
      <p:sp>
        <p:nvSpPr>
          <p:cNvPr id="3" name="Text Placeholder 2">
            <a:extLst>
              <a:ext uri="{FF2B5EF4-FFF2-40B4-BE49-F238E27FC236}">
                <a16:creationId xmlns:a16="http://schemas.microsoft.com/office/drawing/2014/main" id="{79839745-C42D-F3EB-AE5E-17520ED4FD62}"/>
              </a:ext>
            </a:extLst>
          </p:cNvPr>
          <p:cNvSpPr>
            <a:spLocks noGrp="1"/>
          </p:cNvSpPr>
          <p:nvPr>
            <p:ph type="body" sz="quarter" idx="14"/>
          </p:nvPr>
        </p:nvSpPr>
        <p:spPr>
          <a:xfrm>
            <a:off x="622215" y="1544109"/>
            <a:ext cx="10494517" cy="4140200"/>
          </a:xfrm>
        </p:spPr>
        <p:txBody>
          <a:bodyPr/>
          <a:lstStyle/>
          <a:p>
            <a:r>
              <a:rPr lang="en-US" dirty="0"/>
              <a:t>ERALDAMINE – </a:t>
            </a:r>
            <a:r>
              <a:rPr lang="en-US" dirty="0" err="1"/>
              <a:t>läbiv</a:t>
            </a:r>
            <a:r>
              <a:rPr lang="en-US" dirty="0"/>
              <a:t> vs </a:t>
            </a:r>
            <a:r>
              <a:rPr lang="en-US" dirty="0" err="1"/>
              <a:t>kohalik</a:t>
            </a:r>
            <a:r>
              <a:rPr lang="en-US" dirty="0"/>
              <a:t> </a:t>
            </a:r>
            <a:r>
              <a:rPr lang="en-US" dirty="0" err="1"/>
              <a:t>liiklus</a:t>
            </a:r>
            <a:r>
              <a:rPr lang="en-US" dirty="0"/>
              <a:t>; auto vs </a:t>
            </a:r>
            <a:r>
              <a:rPr lang="en-US" dirty="0" err="1"/>
              <a:t>kergliiklus</a:t>
            </a:r>
            <a:r>
              <a:rPr lang="en-US" dirty="0"/>
              <a:t>; </a:t>
            </a:r>
            <a:r>
              <a:rPr lang="en-US" dirty="0" err="1"/>
              <a:t>samaliigilised</a:t>
            </a:r>
            <a:r>
              <a:rPr lang="en-US" dirty="0"/>
              <a:t> </a:t>
            </a:r>
            <a:r>
              <a:rPr lang="en-US" dirty="0" err="1"/>
              <a:t>liiklusvood</a:t>
            </a:r>
            <a:endParaRPr lang="en-US" dirty="0"/>
          </a:p>
          <a:p>
            <a:pPr lvl="1"/>
            <a:r>
              <a:rPr lang="en-US" dirty="0" err="1"/>
              <a:t>Ruumiline</a:t>
            </a:r>
            <a:r>
              <a:rPr lang="en-US" dirty="0"/>
              <a:t> = </a:t>
            </a:r>
            <a:r>
              <a:rPr lang="en-US" dirty="0" err="1"/>
              <a:t>eritasandisõlmed</a:t>
            </a:r>
            <a:r>
              <a:rPr lang="en-US" dirty="0"/>
              <a:t>, </a:t>
            </a:r>
            <a:r>
              <a:rPr lang="en-US" dirty="0" err="1"/>
              <a:t>sillad</a:t>
            </a:r>
            <a:r>
              <a:rPr lang="en-US" dirty="0"/>
              <a:t>/</a:t>
            </a:r>
            <a:r>
              <a:rPr lang="en-US" dirty="0" err="1"/>
              <a:t>tunnelid</a:t>
            </a:r>
            <a:endParaRPr lang="en-US" dirty="0"/>
          </a:p>
          <a:p>
            <a:pPr lvl="1"/>
            <a:r>
              <a:rPr lang="en-US" dirty="0" err="1"/>
              <a:t>Ajaline</a:t>
            </a:r>
            <a:r>
              <a:rPr lang="en-US" dirty="0"/>
              <a:t> = </a:t>
            </a:r>
            <a:r>
              <a:rPr lang="en-US" dirty="0" err="1"/>
              <a:t>foor</a:t>
            </a:r>
            <a:endParaRPr lang="en-US" dirty="0"/>
          </a:p>
          <a:p>
            <a:pPr lvl="1"/>
            <a:r>
              <a:rPr lang="en-US" dirty="0" err="1"/>
              <a:t>Kooseksisteerimine</a:t>
            </a:r>
            <a:r>
              <a:rPr lang="en-US" dirty="0"/>
              <a:t> – </a:t>
            </a:r>
            <a:r>
              <a:rPr lang="en-US" dirty="0" err="1"/>
              <a:t>samatasandiristmikud</a:t>
            </a:r>
            <a:r>
              <a:rPr lang="en-US" dirty="0"/>
              <a:t>, </a:t>
            </a:r>
            <a:r>
              <a:rPr lang="en-US" dirty="0" err="1"/>
              <a:t>rahustatud</a:t>
            </a:r>
            <a:r>
              <a:rPr lang="en-US" dirty="0"/>
              <a:t> </a:t>
            </a:r>
            <a:r>
              <a:rPr lang="en-US" dirty="0" err="1"/>
              <a:t>liiklus</a:t>
            </a:r>
            <a:r>
              <a:rPr lang="en-US" dirty="0"/>
              <a:t>, </a:t>
            </a:r>
            <a:r>
              <a:rPr lang="en-US" dirty="0" err="1"/>
              <a:t>elamualad</a:t>
            </a:r>
            <a:endParaRPr lang="en-US" dirty="0"/>
          </a:p>
          <a:p>
            <a:r>
              <a:rPr lang="en-US" dirty="0"/>
              <a:t>Linna/</a:t>
            </a:r>
            <a:r>
              <a:rPr lang="en-US" dirty="0" err="1"/>
              <a:t>asulat</a:t>
            </a:r>
            <a:r>
              <a:rPr lang="en-US" dirty="0"/>
              <a:t> </a:t>
            </a:r>
            <a:r>
              <a:rPr lang="en-US" dirty="0" err="1"/>
              <a:t>läbiv</a:t>
            </a:r>
            <a:r>
              <a:rPr lang="en-US" dirty="0"/>
              <a:t> </a:t>
            </a:r>
            <a:r>
              <a:rPr lang="en-US" dirty="0" err="1"/>
              <a:t>liiklus</a:t>
            </a:r>
            <a:r>
              <a:rPr lang="en-US" dirty="0"/>
              <a:t> </a:t>
            </a:r>
            <a:r>
              <a:rPr lang="en-US" dirty="0" err="1"/>
              <a:t>juhtida</a:t>
            </a:r>
            <a:r>
              <a:rPr lang="en-US" dirty="0"/>
              <a:t> </a:t>
            </a:r>
            <a:r>
              <a:rPr lang="en-US" dirty="0" err="1"/>
              <a:t>üldjuhul</a:t>
            </a:r>
            <a:r>
              <a:rPr lang="en-US" dirty="0"/>
              <a:t> </a:t>
            </a:r>
            <a:r>
              <a:rPr lang="en-US" dirty="0" err="1"/>
              <a:t>linnast</a:t>
            </a:r>
            <a:r>
              <a:rPr lang="en-US" dirty="0"/>
              <a:t> </a:t>
            </a:r>
            <a:r>
              <a:rPr lang="en-US" dirty="0" err="1"/>
              <a:t>mööda</a:t>
            </a:r>
            <a:r>
              <a:rPr lang="en-US" dirty="0"/>
              <a:t>, </a:t>
            </a:r>
            <a:r>
              <a:rPr lang="en-US" dirty="0" err="1"/>
              <a:t>hinnates</a:t>
            </a:r>
            <a:r>
              <a:rPr lang="en-US" dirty="0"/>
              <a:t> ka </a:t>
            </a:r>
            <a:r>
              <a:rPr lang="en-US" dirty="0" err="1"/>
              <a:t>selle</a:t>
            </a:r>
            <a:r>
              <a:rPr lang="en-US" dirty="0"/>
              <a:t> </a:t>
            </a:r>
            <a:r>
              <a:rPr lang="en-US" dirty="0" err="1"/>
              <a:t>vajadust</a:t>
            </a:r>
            <a:r>
              <a:rPr lang="en-US" dirty="0"/>
              <a:t> ja </a:t>
            </a:r>
            <a:r>
              <a:rPr lang="en-US" dirty="0" err="1"/>
              <a:t>eeldatavat</a:t>
            </a:r>
            <a:r>
              <a:rPr lang="en-US" dirty="0"/>
              <a:t> </a:t>
            </a:r>
            <a:r>
              <a:rPr lang="en-US" dirty="0" err="1"/>
              <a:t>mõju</a:t>
            </a:r>
            <a:r>
              <a:rPr lang="en-US" dirty="0"/>
              <a:t> (</a:t>
            </a:r>
            <a:r>
              <a:rPr lang="en-US" dirty="0" err="1"/>
              <a:t>näited</a:t>
            </a:r>
            <a:r>
              <a:rPr lang="en-US" dirty="0"/>
              <a:t>: </a:t>
            </a:r>
            <a:r>
              <a:rPr lang="en-US" dirty="0" err="1"/>
              <a:t>Mäo</a:t>
            </a:r>
            <a:r>
              <a:rPr lang="en-US" dirty="0"/>
              <a:t>, Kose, Anna, </a:t>
            </a:r>
            <a:r>
              <a:rPr lang="en-US" dirty="0" err="1"/>
              <a:t>Viitna</a:t>
            </a:r>
            <a:r>
              <a:rPr lang="en-US" dirty="0"/>
              <a:t>)</a:t>
            </a:r>
          </a:p>
          <a:p>
            <a:r>
              <a:rPr lang="en-US" dirty="0" err="1"/>
              <a:t>Magistraaltänavate</a:t>
            </a:r>
            <a:r>
              <a:rPr lang="en-US" dirty="0"/>
              <a:t> </a:t>
            </a:r>
            <a:r>
              <a:rPr lang="en-US" dirty="0" err="1"/>
              <a:t>võrgustik</a:t>
            </a:r>
            <a:r>
              <a:rPr lang="en-US" dirty="0"/>
              <a:t> </a:t>
            </a:r>
            <a:r>
              <a:rPr lang="en-US" dirty="0" err="1"/>
              <a:t>peab</a:t>
            </a:r>
            <a:r>
              <a:rPr lang="en-US" dirty="0"/>
              <a:t> </a:t>
            </a:r>
            <a:r>
              <a:rPr lang="en-US" dirty="0" err="1"/>
              <a:t>olema</a:t>
            </a:r>
            <a:r>
              <a:rPr lang="en-US" dirty="0"/>
              <a:t> </a:t>
            </a:r>
            <a:r>
              <a:rPr lang="en-US" dirty="0" err="1"/>
              <a:t>pidev</a:t>
            </a:r>
            <a:r>
              <a:rPr lang="en-US" dirty="0"/>
              <a:t> ja </a:t>
            </a:r>
            <a:r>
              <a:rPr lang="en-US" dirty="0" err="1"/>
              <a:t>eesmärgiks</a:t>
            </a:r>
            <a:r>
              <a:rPr lang="en-US" dirty="0"/>
              <a:t> on </a:t>
            </a:r>
            <a:r>
              <a:rPr lang="en-US" dirty="0" err="1"/>
              <a:t>läbivliiklus</a:t>
            </a:r>
            <a:r>
              <a:rPr lang="en-US" dirty="0"/>
              <a:t> </a:t>
            </a:r>
            <a:r>
              <a:rPr lang="en-US" dirty="0" err="1"/>
              <a:t>juhtida</a:t>
            </a:r>
            <a:r>
              <a:rPr lang="en-US" dirty="0"/>
              <a:t> </a:t>
            </a:r>
            <a:r>
              <a:rPr lang="en-US" dirty="0" err="1"/>
              <a:t>elamualadest</a:t>
            </a:r>
            <a:r>
              <a:rPr lang="en-US" dirty="0"/>
              <a:t> </a:t>
            </a:r>
            <a:r>
              <a:rPr lang="en-US" dirty="0" err="1"/>
              <a:t>mööda</a:t>
            </a:r>
            <a:endParaRPr lang="en-US" dirty="0"/>
          </a:p>
          <a:p>
            <a:r>
              <a:rPr lang="en-US" dirty="0" err="1"/>
              <a:t>Tupikteed</a:t>
            </a:r>
            <a:r>
              <a:rPr lang="en-US" dirty="0"/>
              <a:t> on </a:t>
            </a:r>
            <a:r>
              <a:rPr lang="en-US" dirty="0" err="1"/>
              <a:t>võimalikud</a:t>
            </a:r>
            <a:r>
              <a:rPr lang="en-US" dirty="0"/>
              <a:t> </a:t>
            </a:r>
            <a:r>
              <a:rPr lang="en-US" dirty="0" err="1"/>
              <a:t>kõrvaltänavatel</a:t>
            </a:r>
            <a:r>
              <a:rPr lang="en-US" dirty="0"/>
              <a:t>, </a:t>
            </a:r>
            <a:r>
              <a:rPr lang="en-US" dirty="0" err="1"/>
              <a:t>kuni</a:t>
            </a:r>
            <a:r>
              <a:rPr lang="en-US" dirty="0"/>
              <a:t> 150 m</a:t>
            </a:r>
          </a:p>
          <a:p>
            <a:pPr lvl="1"/>
            <a:r>
              <a:rPr lang="en-US" dirty="0" err="1"/>
              <a:t>Päästeteenistus</a:t>
            </a:r>
            <a:r>
              <a:rPr lang="en-US" dirty="0"/>
              <a:t> </a:t>
            </a:r>
            <a:r>
              <a:rPr lang="en-US" dirty="0" err="1"/>
              <a:t>nõuab</a:t>
            </a:r>
            <a:r>
              <a:rPr lang="en-US" dirty="0"/>
              <a:t> </a:t>
            </a:r>
            <a:r>
              <a:rPr lang="en-US" dirty="0" err="1"/>
              <a:t>ümberpöördevõimalust</a:t>
            </a:r>
            <a:endParaRPr lang="en-US" dirty="0"/>
          </a:p>
          <a:p>
            <a:endParaRPr lang="en-US" dirty="0"/>
          </a:p>
        </p:txBody>
      </p:sp>
      <p:pic>
        <p:nvPicPr>
          <p:cNvPr id="5" name="Picture 4">
            <a:extLst>
              <a:ext uri="{FF2B5EF4-FFF2-40B4-BE49-F238E27FC236}">
                <a16:creationId xmlns:a16="http://schemas.microsoft.com/office/drawing/2014/main" id="{912B04B1-7C17-7A89-66BC-2902901228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64400" y="3844342"/>
            <a:ext cx="4643966" cy="2836637"/>
          </a:xfrm>
          <a:prstGeom prst="rect">
            <a:avLst/>
          </a:prstGeom>
        </p:spPr>
      </p:pic>
    </p:spTree>
    <p:extLst>
      <p:ext uri="{BB962C8B-B14F-4D97-AF65-F5344CB8AC3E}">
        <p14:creationId xmlns:p14="http://schemas.microsoft.com/office/powerpoint/2010/main" val="39442954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9E53CB-29CB-9D2C-780A-F8D132D7092B}"/>
              </a:ext>
            </a:extLst>
          </p:cNvPr>
          <p:cNvSpPr>
            <a:spLocks noGrp="1"/>
          </p:cNvSpPr>
          <p:nvPr>
            <p:ph type="body" sz="quarter" idx="13"/>
          </p:nvPr>
        </p:nvSpPr>
        <p:spPr/>
        <p:txBody>
          <a:bodyPr/>
          <a:lstStyle/>
          <a:p>
            <a:r>
              <a:rPr lang="en-US" dirty="0" err="1"/>
              <a:t>Liiklussõlmed</a:t>
            </a:r>
            <a:r>
              <a:rPr lang="en-US" dirty="0"/>
              <a:t> ja </a:t>
            </a:r>
            <a:r>
              <a:rPr lang="en-US" dirty="0" err="1"/>
              <a:t>risted</a:t>
            </a:r>
            <a:r>
              <a:rPr lang="en-US" dirty="0"/>
              <a:t>  </a:t>
            </a:r>
            <a:r>
              <a:rPr lang="en-US" dirty="0" err="1"/>
              <a:t>ning</a:t>
            </a:r>
            <a:endParaRPr lang="en-US" dirty="0"/>
          </a:p>
          <a:p>
            <a:r>
              <a:rPr lang="en-US" dirty="0" err="1"/>
              <a:t>ristmikud</a:t>
            </a:r>
            <a:endParaRPr lang="en-US" dirty="0"/>
          </a:p>
        </p:txBody>
      </p:sp>
      <p:sp>
        <p:nvSpPr>
          <p:cNvPr id="3" name="Text Placeholder 2">
            <a:extLst>
              <a:ext uri="{FF2B5EF4-FFF2-40B4-BE49-F238E27FC236}">
                <a16:creationId xmlns:a16="http://schemas.microsoft.com/office/drawing/2014/main" id="{A0F6CF9C-1B72-2D5D-036D-8A3AF306CEEC}"/>
              </a:ext>
            </a:extLst>
          </p:cNvPr>
          <p:cNvSpPr>
            <a:spLocks noGrp="1"/>
          </p:cNvSpPr>
          <p:nvPr>
            <p:ph type="body" sz="quarter" idx="14"/>
          </p:nvPr>
        </p:nvSpPr>
        <p:spPr>
          <a:xfrm>
            <a:off x="5286102" y="1628776"/>
            <a:ext cx="2412275" cy="4140200"/>
          </a:xfrm>
        </p:spPr>
        <p:txBody>
          <a:bodyPr/>
          <a:lstStyle/>
          <a:p>
            <a:r>
              <a:rPr lang="en-US" dirty="0" err="1"/>
              <a:t>Eritasand</a:t>
            </a:r>
            <a:r>
              <a:rPr lang="en-US" dirty="0"/>
              <a:t>:</a:t>
            </a:r>
          </a:p>
          <a:p>
            <a:pPr lvl="1"/>
            <a:r>
              <a:rPr lang="en-US" dirty="0"/>
              <a:t>110+</a:t>
            </a:r>
          </a:p>
          <a:p>
            <a:pPr lvl="1"/>
            <a:r>
              <a:rPr lang="en-US" dirty="0"/>
              <a:t>Põhi: 14500+</a:t>
            </a:r>
          </a:p>
          <a:p>
            <a:pPr lvl="1"/>
            <a:endParaRPr lang="en-US" dirty="0"/>
          </a:p>
          <a:p>
            <a:r>
              <a:rPr lang="en-US" dirty="0"/>
              <a:t>5+ </a:t>
            </a:r>
            <a:r>
              <a:rPr lang="en-US" dirty="0" err="1"/>
              <a:t>haru</a:t>
            </a:r>
            <a:r>
              <a:rPr lang="en-US" dirty="0"/>
              <a:t> </a:t>
            </a:r>
            <a:r>
              <a:rPr lang="en-US" dirty="0" err="1"/>
              <a:t>võib</a:t>
            </a:r>
            <a:r>
              <a:rPr lang="en-US" dirty="0"/>
              <a:t> </a:t>
            </a:r>
            <a:r>
              <a:rPr lang="en-US" dirty="0" err="1"/>
              <a:t>vaid</a:t>
            </a:r>
            <a:r>
              <a:rPr lang="en-US" dirty="0"/>
              <a:t> </a:t>
            </a:r>
            <a:r>
              <a:rPr lang="en-US" dirty="0" err="1"/>
              <a:t>ringil</a:t>
            </a:r>
            <a:endParaRPr lang="en-US" dirty="0"/>
          </a:p>
          <a:p>
            <a:pPr lvl="1"/>
            <a:r>
              <a:rPr lang="en-US" dirty="0" err="1"/>
              <a:t>Teised</a:t>
            </a:r>
            <a:r>
              <a:rPr lang="en-US" dirty="0"/>
              <a:t> </a:t>
            </a:r>
            <a:r>
              <a:rPr lang="en-US" dirty="0" err="1"/>
              <a:t>tuleb</a:t>
            </a:r>
            <a:r>
              <a:rPr lang="en-US" dirty="0"/>
              <a:t> </a:t>
            </a:r>
            <a:r>
              <a:rPr lang="en-US" dirty="0" err="1"/>
              <a:t>lahutada</a:t>
            </a:r>
            <a:endParaRPr lang="en-US" dirty="0"/>
          </a:p>
          <a:p>
            <a:pPr lvl="1"/>
            <a:r>
              <a:rPr lang="en-US" dirty="0" err="1"/>
              <a:t>Lõikumine</a:t>
            </a:r>
            <a:r>
              <a:rPr lang="en-US" dirty="0"/>
              <a:t> 90±20°</a:t>
            </a:r>
          </a:p>
        </p:txBody>
      </p:sp>
      <p:pic>
        <p:nvPicPr>
          <p:cNvPr id="5" name="Picture 4">
            <a:extLst>
              <a:ext uri="{FF2B5EF4-FFF2-40B4-BE49-F238E27FC236}">
                <a16:creationId xmlns:a16="http://schemas.microsoft.com/office/drawing/2014/main" id="{EE417D1D-0404-7FCA-E639-99810602C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34" y="1441269"/>
            <a:ext cx="5140113" cy="5338354"/>
          </a:xfrm>
          <a:prstGeom prst="rect">
            <a:avLst/>
          </a:prstGeom>
        </p:spPr>
      </p:pic>
      <p:pic>
        <p:nvPicPr>
          <p:cNvPr id="7" name="Picture 6">
            <a:extLst>
              <a:ext uri="{FF2B5EF4-FFF2-40B4-BE49-F238E27FC236}">
                <a16:creationId xmlns:a16="http://schemas.microsoft.com/office/drawing/2014/main" id="{7860B070-1352-C6DE-4055-F6987B2A7E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0750" y="0"/>
            <a:ext cx="4500113" cy="6858000"/>
          </a:xfrm>
          <a:prstGeom prst="rect">
            <a:avLst/>
          </a:prstGeom>
        </p:spPr>
      </p:pic>
    </p:spTree>
    <p:extLst>
      <p:ext uri="{BB962C8B-B14F-4D97-AF65-F5344CB8AC3E}">
        <p14:creationId xmlns:p14="http://schemas.microsoft.com/office/powerpoint/2010/main" val="18371377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26A51-71BD-55F8-EFA2-C0D9DA6A03B4}"/>
              </a:ext>
            </a:extLst>
          </p:cNvPr>
          <p:cNvSpPr>
            <a:spLocks noGrp="1"/>
          </p:cNvSpPr>
          <p:nvPr>
            <p:ph type="body" sz="quarter" idx="13"/>
          </p:nvPr>
        </p:nvSpPr>
        <p:spPr/>
        <p:txBody>
          <a:bodyPr/>
          <a:lstStyle/>
          <a:p>
            <a:r>
              <a:rPr lang="en-US" dirty="0" err="1"/>
              <a:t>Ristmikud</a:t>
            </a:r>
            <a:endParaRPr lang="en-US" dirty="0"/>
          </a:p>
        </p:txBody>
      </p:sp>
      <p:sp>
        <p:nvSpPr>
          <p:cNvPr id="3" name="Text Placeholder 2">
            <a:extLst>
              <a:ext uri="{FF2B5EF4-FFF2-40B4-BE49-F238E27FC236}">
                <a16:creationId xmlns:a16="http://schemas.microsoft.com/office/drawing/2014/main" id="{E288F1D8-C0DE-E0ED-A6C8-03A57F87B2D6}"/>
              </a:ext>
            </a:extLst>
          </p:cNvPr>
          <p:cNvSpPr>
            <a:spLocks noGrp="1"/>
          </p:cNvSpPr>
          <p:nvPr>
            <p:ph type="body" sz="quarter" idx="14"/>
          </p:nvPr>
        </p:nvSpPr>
        <p:spPr>
          <a:xfrm>
            <a:off x="479424" y="1554753"/>
            <a:ext cx="4101592" cy="4140200"/>
          </a:xfrm>
        </p:spPr>
        <p:txBody>
          <a:bodyPr/>
          <a:lstStyle/>
          <a:p>
            <a:r>
              <a:rPr lang="en-US" dirty="0"/>
              <a:t>110+ - </a:t>
            </a:r>
            <a:r>
              <a:rPr lang="en-US" dirty="0" err="1"/>
              <a:t>sõlmede</a:t>
            </a:r>
            <a:r>
              <a:rPr lang="en-US" dirty="0"/>
              <a:t> </a:t>
            </a:r>
            <a:r>
              <a:rPr lang="en-US" dirty="0" err="1"/>
              <a:t>vahe</a:t>
            </a:r>
            <a:r>
              <a:rPr lang="en-US" dirty="0"/>
              <a:t> 5+ km</a:t>
            </a:r>
          </a:p>
          <a:p>
            <a:pPr lvl="1"/>
            <a:r>
              <a:rPr lang="en-US" dirty="0" err="1"/>
              <a:t>V.a.</a:t>
            </a:r>
            <a:r>
              <a:rPr lang="en-US" dirty="0"/>
              <a:t> </a:t>
            </a:r>
            <a:r>
              <a:rPr lang="en-US" dirty="0" err="1"/>
              <a:t>kui</a:t>
            </a:r>
            <a:r>
              <a:rPr lang="en-US" dirty="0"/>
              <a:t> on </a:t>
            </a:r>
            <a:r>
              <a:rPr lang="en-US" dirty="0" err="1"/>
              <a:t>vaja</a:t>
            </a:r>
            <a:r>
              <a:rPr lang="en-US" dirty="0"/>
              <a:t> </a:t>
            </a:r>
            <a:r>
              <a:rPr lang="en-US" dirty="0" err="1"/>
              <a:t>säilitada</a:t>
            </a:r>
            <a:r>
              <a:rPr lang="en-US" dirty="0"/>
              <a:t> </a:t>
            </a:r>
            <a:r>
              <a:rPr lang="en-US" dirty="0" err="1"/>
              <a:t>riiklikult</a:t>
            </a:r>
            <a:r>
              <a:rPr lang="en-US" dirty="0"/>
              <a:t> </a:t>
            </a:r>
            <a:r>
              <a:rPr lang="en-US" dirty="0" err="1"/>
              <a:t>olulised</a:t>
            </a:r>
            <a:r>
              <a:rPr lang="en-US" dirty="0"/>
              <a:t> </a:t>
            </a:r>
            <a:r>
              <a:rPr lang="en-US" dirty="0" err="1"/>
              <a:t>ühendused</a:t>
            </a:r>
            <a:endParaRPr lang="en-US" dirty="0"/>
          </a:p>
          <a:p>
            <a:pPr lvl="1"/>
            <a:r>
              <a:rPr lang="en-US" dirty="0" err="1"/>
              <a:t>Suundristmik</a:t>
            </a:r>
            <a:r>
              <a:rPr lang="en-US" dirty="0"/>
              <a:t> 2+ km </a:t>
            </a:r>
            <a:r>
              <a:rPr lang="en-US" dirty="0" err="1"/>
              <a:t>teisest</a:t>
            </a:r>
            <a:r>
              <a:rPr lang="en-US" dirty="0"/>
              <a:t> SR-</a:t>
            </a:r>
            <a:r>
              <a:rPr lang="en-US" dirty="0" err="1"/>
              <a:t>st</a:t>
            </a:r>
            <a:r>
              <a:rPr lang="en-US" dirty="0"/>
              <a:t> </a:t>
            </a:r>
            <a:r>
              <a:rPr lang="en-US" dirty="0" err="1"/>
              <a:t>või</a:t>
            </a:r>
            <a:r>
              <a:rPr lang="en-US" dirty="0"/>
              <a:t> </a:t>
            </a:r>
            <a:r>
              <a:rPr lang="en-US" dirty="0" err="1"/>
              <a:t>sõlmest</a:t>
            </a:r>
            <a:endParaRPr lang="en-US" dirty="0"/>
          </a:p>
          <a:p>
            <a:pPr lvl="1"/>
            <a:r>
              <a:rPr lang="en-US" dirty="0" err="1"/>
              <a:t>Nõuded</a:t>
            </a:r>
            <a:r>
              <a:rPr lang="en-US" dirty="0"/>
              <a:t> </a:t>
            </a:r>
            <a:r>
              <a:rPr lang="en-US" dirty="0" err="1"/>
              <a:t>ei</a:t>
            </a:r>
            <a:r>
              <a:rPr lang="en-US" dirty="0"/>
              <a:t> </a:t>
            </a:r>
            <a:r>
              <a:rPr lang="en-US" dirty="0" err="1"/>
              <a:t>kehti</a:t>
            </a:r>
            <a:r>
              <a:rPr lang="en-US" dirty="0"/>
              <a:t> </a:t>
            </a:r>
            <a:r>
              <a:rPr lang="en-US" dirty="0" err="1"/>
              <a:t>sõlmesiseste</a:t>
            </a:r>
            <a:r>
              <a:rPr lang="en-US" dirty="0"/>
              <a:t> </a:t>
            </a:r>
            <a:r>
              <a:rPr lang="en-US" dirty="0" err="1"/>
              <a:t>ristmike</a:t>
            </a:r>
            <a:r>
              <a:rPr lang="en-US" dirty="0"/>
              <a:t> </a:t>
            </a:r>
            <a:r>
              <a:rPr lang="en-US" dirty="0" err="1"/>
              <a:t>vahekaugusele</a:t>
            </a:r>
            <a:endParaRPr lang="en-US" dirty="0"/>
          </a:p>
          <a:p>
            <a:r>
              <a:rPr lang="en-US" dirty="0" err="1"/>
              <a:t>Vahekaugused</a:t>
            </a:r>
            <a:r>
              <a:rPr lang="en-US" dirty="0"/>
              <a:t> </a:t>
            </a:r>
            <a:r>
              <a:rPr lang="en-US" dirty="0" err="1"/>
              <a:t>äärmistest</a:t>
            </a:r>
            <a:r>
              <a:rPr lang="en-US" dirty="0"/>
              <a:t> </a:t>
            </a:r>
            <a:r>
              <a:rPr lang="en-US" dirty="0" err="1"/>
              <a:t>geomeetriaelementidest</a:t>
            </a:r>
            <a:endParaRPr lang="en-US" dirty="0"/>
          </a:p>
        </p:txBody>
      </p:sp>
      <p:pic>
        <p:nvPicPr>
          <p:cNvPr id="5" name="Picture 4">
            <a:extLst>
              <a:ext uri="{FF2B5EF4-FFF2-40B4-BE49-F238E27FC236}">
                <a16:creationId xmlns:a16="http://schemas.microsoft.com/office/drawing/2014/main" id="{BE01E713-486D-E83C-A0F0-1BC6C8212EF2}"/>
              </a:ext>
            </a:extLst>
          </p:cNvPr>
          <p:cNvPicPr>
            <a:picLocks noChangeAspect="1"/>
          </p:cNvPicPr>
          <p:nvPr/>
        </p:nvPicPr>
        <p:blipFill>
          <a:blip r:embed="rId2"/>
          <a:stretch>
            <a:fillRect/>
          </a:stretch>
        </p:blipFill>
        <p:spPr>
          <a:xfrm>
            <a:off x="4581016" y="0"/>
            <a:ext cx="7558424" cy="6858000"/>
          </a:xfrm>
          <a:prstGeom prst="rect">
            <a:avLst/>
          </a:prstGeom>
        </p:spPr>
      </p:pic>
    </p:spTree>
    <p:extLst>
      <p:ext uri="{BB962C8B-B14F-4D97-AF65-F5344CB8AC3E}">
        <p14:creationId xmlns:p14="http://schemas.microsoft.com/office/powerpoint/2010/main" val="18831528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55A14B-AFD2-CCA8-A31D-D0AB83D792C3}"/>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64E4982C-A3C1-15DE-3795-3F7E58F13F49}"/>
              </a:ext>
            </a:extLst>
          </p:cNvPr>
          <p:cNvSpPr>
            <a:spLocks noGrp="1"/>
          </p:cNvSpPr>
          <p:nvPr>
            <p:ph type="body" sz="quarter" idx="14"/>
          </p:nvPr>
        </p:nvSpPr>
        <p:spPr>
          <a:xfrm>
            <a:off x="479424" y="1728924"/>
            <a:ext cx="5381264" cy="4140200"/>
          </a:xfrm>
        </p:spPr>
        <p:txBody>
          <a:bodyPr/>
          <a:lstStyle/>
          <a:p>
            <a:r>
              <a:rPr lang="en-US" dirty="0" err="1"/>
              <a:t>Summaarne</a:t>
            </a:r>
            <a:r>
              <a:rPr lang="en-US" dirty="0"/>
              <a:t> </a:t>
            </a:r>
            <a:r>
              <a:rPr lang="en-US" dirty="0" err="1"/>
              <a:t>kalle</a:t>
            </a:r>
            <a:r>
              <a:rPr lang="en-US" dirty="0"/>
              <a:t> </a:t>
            </a:r>
            <a:r>
              <a:rPr lang="en-US" dirty="0" err="1"/>
              <a:t>ristmikul</a:t>
            </a:r>
            <a:r>
              <a:rPr lang="en-US" dirty="0"/>
              <a:t> 0,5…6,0%</a:t>
            </a:r>
          </a:p>
          <a:p>
            <a:r>
              <a:rPr lang="en-US" dirty="0"/>
              <a:t>20 m </a:t>
            </a:r>
            <a:r>
              <a:rPr lang="en-US" dirty="0" err="1"/>
              <a:t>enne</a:t>
            </a:r>
            <a:r>
              <a:rPr lang="en-US" dirty="0"/>
              <a:t> </a:t>
            </a:r>
            <a:r>
              <a:rPr lang="en-US" dirty="0" err="1"/>
              <a:t>sirglõik</a:t>
            </a:r>
            <a:endParaRPr lang="en-US" dirty="0"/>
          </a:p>
          <a:p>
            <a:pPr lvl="1"/>
            <a:r>
              <a:rPr lang="en-US" dirty="0" err="1"/>
              <a:t>V.a.</a:t>
            </a:r>
            <a:r>
              <a:rPr lang="en-US" dirty="0"/>
              <a:t> </a:t>
            </a:r>
            <a:r>
              <a:rPr lang="en-US" dirty="0" err="1"/>
              <a:t>kinnistule</a:t>
            </a:r>
            <a:r>
              <a:rPr lang="en-US" dirty="0"/>
              <a:t> </a:t>
            </a:r>
            <a:r>
              <a:rPr lang="en-US" dirty="0" err="1"/>
              <a:t>juurdepääs</a:t>
            </a:r>
            <a:endParaRPr lang="en-US" dirty="0"/>
          </a:p>
          <a:p>
            <a:r>
              <a:rPr lang="en-US" dirty="0" err="1"/>
              <a:t>Ristmikuga</a:t>
            </a:r>
            <a:r>
              <a:rPr lang="en-US" dirty="0"/>
              <a:t> </a:t>
            </a:r>
            <a:r>
              <a:rPr lang="en-US" dirty="0" err="1"/>
              <a:t>külgnevate</a:t>
            </a:r>
            <a:r>
              <a:rPr lang="en-US" dirty="0"/>
              <a:t> </a:t>
            </a:r>
            <a:r>
              <a:rPr lang="en-US" dirty="0" err="1"/>
              <a:t>alade</a:t>
            </a:r>
            <a:r>
              <a:rPr lang="en-US" dirty="0"/>
              <a:t> </a:t>
            </a:r>
            <a:r>
              <a:rPr lang="en-US" dirty="0" err="1"/>
              <a:t>sadevesi</a:t>
            </a:r>
            <a:r>
              <a:rPr lang="en-US" dirty="0"/>
              <a:t> </a:t>
            </a:r>
            <a:r>
              <a:rPr lang="en-US" dirty="0" err="1"/>
              <a:t>juhitakse</a:t>
            </a:r>
            <a:r>
              <a:rPr lang="en-US" dirty="0"/>
              <a:t> </a:t>
            </a:r>
            <a:r>
              <a:rPr lang="en-US" dirty="0" err="1"/>
              <a:t>eemale</a:t>
            </a:r>
            <a:endParaRPr lang="en-US" dirty="0"/>
          </a:p>
          <a:p>
            <a:r>
              <a:rPr lang="en-US" dirty="0" err="1"/>
              <a:t>Tugipeenar</a:t>
            </a:r>
            <a:r>
              <a:rPr lang="en-US" dirty="0"/>
              <a:t> on ALATI </a:t>
            </a:r>
            <a:r>
              <a:rPr lang="en-US" dirty="0" err="1"/>
              <a:t>kaldega</a:t>
            </a:r>
            <a:r>
              <a:rPr lang="en-US" dirty="0"/>
              <a:t> </a:t>
            </a:r>
            <a:r>
              <a:rPr lang="en-US" dirty="0" err="1"/>
              <a:t>teest</a:t>
            </a:r>
            <a:r>
              <a:rPr lang="en-US" dirty="0"/>
              <a:t> </a:t>
            </a:r>
            <a:r>
              <a:rPr lang="en-US" dirty="0" err="1"/>
              <a:t>eemale</a:t>
            </a:r>
            <a:endParaRPr lang="en-US" dirty="0"/>
          </a:p>
        </p:txBody>
      </p:sp>
      <p:pic>
        <p:nvPicPr>
          <p:cNvPr id="5" name="Picture 4">
            <a:extLst>
              <a:ext uri="{FF2B5EF4-FFF2-40B4-BE49-F238E27FC236}">
                <a16:creationId xmlns:a16="http://schemas.microsoft.com/office/drawing/2014/main" id="{F8AB3575-91EE-E89E-3E42-962E00A4BDDE}"/>
              </a:ext>
            </a:extLst>
          </p:cNvPr>
          <p:cNvPicPr>
            <a:picLocks noChangeAspect="1"/>
          </p:cNvPicPr>
          <p:nvPr/>
        </p:nvPicPr>
        <p:blipFill>
          <a:blip r:embed="rId2"/>
          <a:stretch>
            <a:fillRect/>
          </a:stretch>
        </p:blipFill>
        <p:spPr>
          <a:xfrm>
            <a:off x="5860688" y="0"/>
            <a:ext cx="6366326" cy="6858000"/>
          </a:xfrm>
          <a:prstGeom prst="rect">
            <a:avLst/>
          </a:prstGeom>
        </p:spPr>
      </p:pic>
    </p:spTree>
    <p:extLst>
      <p:ext uri="{BB962C8B-B14F-4D97-AF65-F5344CB8AC3E}">
        <p14:creationId xmlns:p14="http://schemas.microsoft.com/office/powerpoint/2010/main" val="15565119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1EB51E-27D0-33AC-8F01-22DBE406A2A8}"/>
              </a:ext>
            </a:extLst>
          </p:cNvPr>
          <p:cNvSpPr>
            <a:spLocks noGrp="1"/>
          </p:cNvSpPr>
          <p:nvPr>
            <p:ph type="body" sz="quarter" idx="13"/>
          </p:nvPr>
        </p:nvSpPr>
        <p:spPr/>
        <p:txBody>
          <a:bodyPr/>
          <a:lstStyle/>
          <a:p>
            <a:r>
              <a:rPr lang="en-US" dirty="0" err="1"/>
              <a:t>Nähtavuskolmnurgad</a:t>
            </a:r>
            <a:endParaRPr lang="en-US" dirty="0"/>
          </a:p>
        </p:txBody>
      </p:sp>
      <p:pic>
        <p:nvPicPr>
          <p:cNvPr id="5" name="Picture 4">
            <a:extLst>
              <a:ext uri="{FF2B5EF4-FFF2-40B4-BE49-F238E27FC236}">
                <a16:creationId xmlns:a16="http://schemas.microsoft.com/office/drawing/2014/main" id="{250DE6B5-A76C-8ED5-2C4B-F4395F7506CF}"/>
              </a:ext>
            </a:extLst>
          </p:cNvPr>
          <p:cNvPicPr>
            <a:picLocks noChangeAspect="1"/>
          </p:cNvPicPr>
          <p:nvPr/>
        </p:nvPicPr>
        <p:blipFill>
          <a:blip r:embed="rId2"/>
          <a:stretch>
            <a:fillRect/>
          </a:stretch>
        </p:blipFill>
        <p:spPr>
          <a:xfrm>
            <a:off x="6337301" y="449499"/>
            <a:ext cx="5551174" cy="2940041"/>
          </a:xfrm>
          <a:prstGeom prst="rect">
            <a:avLst/>
          </a:prstGeom>
        </p:spPr>
      </p:pic>
      <p:pic>
        <p:nvPicPr>
          <p:cNvPr id="7" name="Picture 6">
            <a:extLst>
              <a:ext uri="{FF2B5EF4-FFF2-40B4-BE49-F238E27FC236}">
                <a16:creationId xmlns:a16="http://schemas.microsoft.com/office/drawing/2014/main" id="{1EACA33A-86AB-0E4A-A5AF-57DB1393DC58}"/>
              </a:ext>
            </a:extLst>
          </p:cNvPr>
          <p:cNvPicPr>
            <a:picLocks noChangeAspect="1"/>
          </p:cNvPicPr>
          <p:nvPr/>
        </p:nvPicPr>
        <p:blipFill>
          <a:blip r:embed="rId3"/>
          <a:stretch>
            <a:fillRect/>
          </a:stretch>
        </p:blipFill>
        <p:spPr>
          <a:xfrm>
            <a:off x="6267244" y="3703245"/>
            <a:ext cx="5660553" cy="1690021"/>
          </a:xfrm>
          <a:prstGeom prst="rect">
            <a:avLst/>
          </a:prstGeom>
        </p:spPr>
      </p:pic>
      <p:pic>
        <p:nvPicPr>
          <p:cNvPr id="9" name="Picture 8">
            <a:extLst>
              <a:ext uri="{FF2B5EF4-FFF2-40B4-BE49-F238E27FC236}">
                <a16:creationId xmlns:a16="http://schemas.microsoft.com/office/drawing/2014/main" id="{D7DC3051-7BF4-40B2-DB6D-BD2C3FA23D05}"/>
              </a:ext>
            </a:extLst>
          </p:cNvPr>
          <p:cNvPicPr>
            <a:picLocks noChangeAspect="1"/>
          </p:cNvPicPr>
          <p:nvPr/>
        </p:nvPicPr>
        <p:blipFill>
          <a:blip r:embed="rId4"/>
          <a:stretch>
            <a:fillRect/>
          </a:stretch>
        </p:blipFill>
        <p:spPr>
          <a:xfrm>
            <a:off x="303526" y="1160399"/>
            <a:ext cx="5518754" cy="5579533"/>
          </a:xfrm>
          <a:prstGeom prst="rect">
            <a:avLst/>
          </a:prstGeom>
        </p:spPr>
      </p:pic>
      <p:sp>
        <p:nvSpPr>
          <p:cNvPr id="10" name="TextBox 9">
            <a:extLst>
              <a:ext uri="{FF2B5EF4-FFF2-40B4-BE49-F238E27FC236}">
                <a16:creationId xmlns:a16="http://schemas.microsoft.com/office/drawing/2014/main" id="{235CFEBD-B154-B504-FFE4-F1CFE79C4EE2}"/>
              </a:ext>
            </a:extLst>
          </p:cNvPr>
          <p:cNvSpPr txBox="1"/>
          <p:nvPr/>
        </p:nvSpPr>
        <p:spPr>
          <a:xfrm>
            <a:off x="6096000" y="5617759"/>
            <a:ext cx="5514523" cy="923330"/>
          </a:xfrm>
          <a:prstGeom prst="rect">
            <a:avLst/>
          </a:prstGeom>
          <a:noFill/>
        </p:spPr>
        <p:txBody>
          <a:bodyPr wrap="none" rtlCol="0">
            <a:spAutoFit/>
          </a:bodyPr>
          <a:lstStyle/>
          <a:p>
            <a:r>
              <a:rPr lang="en-US" dirty="0"/>
              <a:t>Ei </a:t>
            </a:r>
            <a:r>
              <a:rPr lang="en-US" dirty="0" err="1"/>
              <a:t>kehti</a:t>
            </a:r>
            <a:r>
              <a:rPr lang="en-US" dirty="0"/>
              <a:t> </a:t>
            </a:r>
            <a:r>
              <a:rPr lang="en-US" dirty="0" err="1"/>
              <a:t>ringil</a:t>
            </a:r>
            <a:r>
              <a:rPr lang="en-US" dirty="0"/>
              <a:t>, </a:t>
            </a:r>
            <a:r>
              <a:rPr lang="en-US" dirty="0" err="1"/>
              <a:t>suundristmikul</a:t>
            </a:r>
            <a:r>
              <a:rPr lang="en-US" dirty="0"/>
              <a:t> </a:t>
            </a:r>
            <a:r>
              <a:rPr lang="en-US" dirty="0" err="1"/>
              <a:t>ega</a:t>
            </a:r>
            <a:r>
              <a:rPr lang="en-US" dirty="0"/>
              <a:t> </a:t>
            </a:r>
            <a:r>
              <a:rPr lang="en-US" dirty="0" err="1"/>
              <a:t>liiklussõlme</a:t>
            </a:r>
            <a:r>
              <a:rPr lang="en-US" dirty="0"/>
              <a:t> </a:t>
            </a:r>
            <a:r>
              <a:rPr lang="en-US" dirty="0" err="1"/>
              <a:t>liitumisalas</a:t>
            </a:r>
            <a:endParaRPr lang="en-US" dirty="0"/>
          </a:p>
          <a:p>
            <a:r>
              <a:rPr lang="en-US" dirty="0"/>
              <a:t>Kui </a:t>
            </a:r>
            <a:r>
              <a:rPr lang="en-US" dirty="0" err="1"/>
              <a:t>liituval</a:t>
            </a:r>
            <a:r>
              <a:rPr lang="en-US" dirty="0"/>
              <a:t> teel on </a:t>
            </a:r>
            <a:r>
              <a:rPr lang="en-US" dirty="0" err="1"/>
              <a:t>alla</a:t>
            </a:r>
            <a:r>
              <a:rPr lang="en-US" dirty="0"/>
              <a:t> 100 </a:t>
            </a:r>
            <a:r>
              <a:rPr lang="en-US" dirty="0" err="1"/>
              <a:t>sõiduki</a:t>
            </a:r>
            <a:r>
              <a:rPr lang="en-US" dirty="0"/>
              <a:t> </a:t>
            </a:r>
            <a:r>
              <a:rPr lang="en-US" dirty="0" err="1"/>
              <a:t>ööpäevas</a:t>
            </a:r>
            <a:r>
              <a:rPr lang="en-US" dirty="0"/>
              <a:t>, </a:t>
            </a:r>
          </a:p>
          <a:p>
            <a:r>
              <a:rPr lang="en-US" dirty="0"/>
              <a:t>pole </a:t>
            </a:r>
            <a:r>
              <a:rPr lang="en-US" dirty="0" err="1"/>
              <a:t>peatumisnähtavuse</a:t>
            </a:r>
            <a:r>
              <a:rPr lang="en-US" dirty="0"/>
              <a:t> </a:t>
            </a:r>
            <a:r>
              <a:rPr lang="en-US" dirty="0" err="1"/>
              <a:t>tagamise</a:t>
            </a:r>
            <a:r>
              <a:rPr lang="en-US" dirty="0"/>
              <a:t> </a:t>
            </a:r>
            <a:r>
              <a:rPr lang="en-US" dirty="0" err="1"/>
              <a:t>nõuet</a:t>
            </a:r>
            <a:endParaRPr lang="en-US" dirty="0"/>
          </a:p>
        </p:txBody>
      </p:sp>
    </p:spTree>
    <p:extLst>
      <p:ext uri="{BB962C8B-B14F-4D97-AF65-F5344CB8AC3E}">
        <p14:creationId xmlns:p14="http://schemas.microsoft.com/office/powerpoint/2010/main" val="713164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373988-D34F-3D02-7FE4-A71B22E65777}"/>
              </a:ext>
            </a:extLst>
          </p:cNvPr>
          <p:cNvSpPr>
            <a:spLocks noGrp="1"/>
          </p:cNvSpPr>
          <p:nvPr>
            <p:ph type="body" sz="quarter" idx="13"/>
          </p:nvPr>
        </p:nvSpPr>
        <p:spPr/>
        <p:txBody>
          <a:bodyPr/>
          <a:lstStyle/>
          <a:p>
            <a:r>
              <a:rPr lang="en-US" dirty="0" err="1"/>
              <a:t>Ringid</a:t>
            </a:r>
            <a:r>
              <a:rPr lang="en-US" dirty="0"/>
              <a:t>; </a:t>
            </a:r>
            <a:r>
              <a:rPr lang="en-US" dirty="0" err="1"/>
              <a:t>suundristmikud</a:t>
            </a:r>
            <a:r>
              <a:rPr lang="en-US" dirty="0"/>
              <a:t>/</a:t>
            </a:r>
            <a:r>
              <a:rPr lang="en-US" dirty="0" err="1"/>
              <a:t>rambid</a:t>
            </a:r>
            <a:endParaRPr lang="en-US" dirty="0"/>
          </a:p>
        </p:txBody>
      </p:sp>
      <p:sp>
        <p:nvSpPr>
          <p:cNvPr id="3" name="Text Placeholder 2">
            <a:extLst>
              <a:ext uri="{FF2B5EF4-FFF2-40B4-BE49-F238E27FC236}">
                <a16:creationId xmlns:a16="http://schemas.microsoft.com/office/drawing/2014/main" id="{40CAE8D4-6A3E-03DB-1C3D-F55704CE1702}"/>
              </a:ext>
            </a:extLst>
          </p:cNvPr>
          <p:cNvSpPr>
            <a:spLocks noGrp="1"/>
          </p:cNvSpPr>
          <p:nvPr>
            <p:ph type="body" sz="quarter" idx="14"/>
          </p:nvPr>
        </p:nvSpPr>
        <p:spPr>
          <a:xfrm>
            <a:off x="5211650" y="2404532"/>
            <a:ext cx="6827950" cy="3364443"/>
          </a:xfrm>
        </p:spPr>
        <p:txBody>
          <a:bodyPr/>
          <a:lstStyle/>
          <a:p>
            <a:r>
              <a:rPr lang="en-US" dirty="0"/>
              <a:t>RINGIL: Kui </a:t>
            </a:r>
            <a:r>
              <a:rPr lang="en-US" dirty="0" err="1"/>
              <a:t>kesksaare</a:t>
            </a:r>
            <a:r>
              <a:rPr lang="en-US" dirty="0"/>
              <a:t> </a:t>
            </a:r>
            <a:r>
              <a:rPr lang="en-US" dirty="0" err="1"/>
              <a:t>diameeter</a:t>
            </a:r>
            <a:r>
              <a:rPr lang="en-US" dirty="0"/>
              <a:t> on </a:t>
            </a:r>
            <a:r>
              <a:rPr lang="en-US" dirty="0" err="1"/>
              <a:t>kuni</a:t>
            </a:r>
            <a:r>
              <a:rPr lang="en-US" dirty="0"/>
              <a:t> 12 m, </a:t>
            </a:r>
            <a:r>
              <a:rPr lang="en-US" dirty="0" err="1"/>
              <a:t>tuleb</a:t>
            </a:r>
            <a:r>
              <a:rPr lang="en-US" dirty="0"/>
              <a:t> </a:t>
            </a:r>
            <a:r>
              <a:rPr lang="en-US" dirty="0" err="1"/>
              <a:t>tagada</a:t>
            </a:r>
            <a:r>
              <a:rPr lang="en-US" dirty="0"/>
              <a:t> </a:t>
            </a:r>
            <a:r>
              <a:rPr lang="en-US" dirty="0" err="1"/>
              <a:t>nähtavus</a:t>
            </a:r>
            <a:r>
              <a:rPr lang="en-US" dirty="0"/>
              <a:t> </a:t>
            </a:r>
            <a:r>
              <a:rPr lang="en-US" dirty="0" err="1"/>
              <a:t>üle</a:t>
            </a:r>
            <a:r>
              <a:rPr lang="en-US" dirty="0"/>
              <a:t> </a:t>
            </a:r>
            <a:r>
              <a:rPr lang="en-US" dirty="0" err="1"/>
              <a:t>saare</a:t>
            </a:r>
            <a:r>
              <a:rPr lang="en-US" dirty="0"/>
              <a:t>, </a:t>
            </a:r>
            <a:r>
              <a:rPr lang="en-US" dirty="0" err="1"/>
              <a:t>kui</a:t>
            </a:r>
            <a:r>
              <a:rPr lang="en-US" dirty="0"/>
              <a:t> </a:t>
            </a:r>
            <a:r>
              <a:rPr lang="en-US" dirty="0" err="1"/>
              <a:t>üle</a:t>
            </a:r>
            <a:r>
              <a:rPr lang="en-US" dirty="0"/>
              <a:t> </a:t>
            </a:r>
            <a:r>
              <a:rPr lang="en-US" dirty="0" err="1"/>
              <a:t>selle</a:t>
            </a:r>
            <a:r>
              <a:rPr lang="en-US" dirty="0"/>
              <a:t>, </a:t>
            </a:r>
            <a:r>
              <a:rPr lang="en-US" dirty="0" err="1"/>
              <a:t>siis</a:t>
            </a:r>
            <a:r>
              <a:rPr lang="en-US" dirty="0"/>
              <a:t> </a:t>
            </a:r>
            <a:r>
              <a:rPr lang="en-US" dirty="0" err="1"/>
              <a:t>näitaja</a:t>
            </a:r>
            <a:r>
              <a:rPr lang="en-US" dirty="0"/>
              <a:t> n </a:t>
            </a:r>
            <a:r>
              <a:rPr lang="en-US" dirty="0" err="1"/>
              <a:t>järgi</a:t>
            </a:r>
            <a:r>
              <a:rPr lang="en-US" dirty="0"/>
              <a:t> – </a:t>
            </a:r>
            <a:r>
              <a:rPr lang="en-US" dirty="0" err="1"/>
              <a:t>vähemalt</a:t>
            </a:r>
            <a:r>
              <a:rPr lang="en-US" dirty="0"/>
              <a:t> 5,5 </a:t>
            </a:r>
            <a:r>
              <a:rPr lang="en-US" dirty="0" err="1"/>
              <a:t>meetrit</a:t>
            </a:r>
            <a:r>
              <a:rPr lang="en-US" dirty="0"/>
              <a:t> </a:t>
            </a:r>
            <a:r>
              <a:rPr lang="en-US" dirty="0" err="1"/>
              <a:t>saare</a:t>
            </a:r>
            <a:r>
              <a:rPr lang="en-US" dirty="0"/>
              <a:t> </a:t>
            </a:r>
            <a:r>
              <a:rPr lang="en-US" dirty="0" err="1"/>
              <a:t>sügavusse</a:t>
            </a:r>
            <a:r>
              <a:rPr lang="en-US" dirty="0"/>
              <a:t>.</a:t>
            </a:r>
          </a:p>
          <a:p>
            <a:r>
              <a:rPr lang="en-US" dirty="0" err="1"/>
              <a:t>Liiklejale</a:t>
            </a:r>
            <a:r>
              <a:rPr lang="en-US" dirty="0"/>
              <a:t> </a:t>
            </a:r>
            <a:r>
              <a:rPr lang="en-US" dirty="0" err="1"/>
              <a:t>tuleb</a:t>
            </a:r>
            <a:r>
              <a:rPr lang="en-US" dirty="0"/>
              <a:t> </a:t>
            </a:r>
            <a:r>
              <a:rPr lang="en-US" dirty="0" err="1"/>
              <a:t>selgelt</a:t>
            </a:r>
            <a:r>
              <a:rPr lang="en-US" dirty="0"/>
              <a:t> </a:t>
            </a:r>
            <a:r>
              <a:rPr lang="en-US" dirty="0" err="1"/>
              <a:t>näidata</a:t>
            </a:r>
            <a:r>
              <a:rPr lang="en-US" dirty="0"/>
              <a:t>, et OTSE </a:t>
            </a:r>
            <a:r>
              <a:rPr lang="en-US" dirty="0" err="1"/>
              <a:t>üle</a:t>
            </a:r>
            <a:r>
              <a:rPr lang="en-US" dirty="0"/>
              <a:t> </a:t>
            </a:r>
            <a:r>
              <a:rPr lang="en-US" dirty="0" err="1"/>
              <a:t>ei</a:t>
            </a:r>
            <a:r>
              <a:rPr lang="en-US" dirty="0"/>
              <a:t> </a:t>
            </a:r>
            <a:r>
              <a:rPr lang="en-US" dirty="0" err="1"/>
              <a:t>saa</a:t>
            </a:r>
            <a:r>
              <a:rPr lang="en-US" dirty="0"/>
              <a:t>; </a:t>
            </a:r>
            <a:r>
              <a:rPr lang="en-US" dirty="0" err="1"/>
              <a:t>valgustus</a:t>
            </a:r>
            <a:r>
              <a:rPr lang="en-US" dirty="0"/>
              <a:t> </a:t>
            </a:r>
            <a:r>
              <a:rPr lang="en-US" dirty="0" err="1"/>
              <a:t>ei</a:t>
            </a:r>
            <a:r>
              <a:rPr lang="en-US" dirty="0"/>
              <a:t> </a:t>
            </a:r>
            <a:r>
              <a:rPr lang="en-US" dirty="0" err="1"/>
              <a:t>tohiks</a:t>
            </a:r>
            <a:r>
              <a:rPr lang="en-US" dirty="0"/>
              <a:t> </a:t>
            </a:r>
            <a:r>
              <a:rPr lang="en-US" dirty="0" err="1"/>
              <a:t>kujuneda</a:t>
            </a:r>
            <a:r>
              <a:rPr lang="en-US" dirty="0"/>
              <a:t> </a:t>
            </a:r>
            <a:r>
              <a:rPr lang="en-US" dirty="0" err="1"/>
              <a:t>ühele</a:t>
            </a:r>
            <a:r>
              <a:rPr lang="en-US" dirty="0"/>
              <a:t> </a:t>
            </a:r>
            <a:r>
              <a:rPr lang="en-US" dirty="0" err="1"/>
              <a:t>sirgele</a:t>
            </a:r>
            <a:endParaRPr lang="en-US" dirty="0"/>
          </a:p>
        </p:txBody>
      </p:sp>
      <p:pic>
        <p:nvPicPr>
          <p:cNvPr id="5" name="Picture 4">
            <a:extLst>
              <a:ext uri="{FF2B5EF4-FFF2-40B4-BE49-F238E27FC236}">
                <a16:creationId xmlns:a16="http://schemas.microsoft.com/office/drawing/2014/main" id="{2E0A288C-5A3E-49A6-B1C8-7F6D6B8926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71" y="1368708"/>
            <a:ext cx="4899739" cy="5373381"/>
          </a:xfrm>
          <a:prstGeom prst="rect">
            <a:avLst/>
          </a:prstGeom>
        </p:spPr>
      </p:pic>
      <p:pic>
        <p:nvPicPr>
          <p:cNvPr id="7" name="Picture 6">
            <a:extLst>
              <a:ext uri="{FF2B5EF4-FFF2-40B4-BE49-F238E27FC236}">
                <a16:creationId xmlns:a16="http://schemas.microsoft.com/office/drawing/2014/main" id="{58F5C731-4941-15D9-EE19-7C5CACF7466C}"/>
              </a:ext>
            </a:extLst>
          </p:cNvPr>
          <p:cNvPicPr>
            <a:picLocks noChangeAspect="1"/>
          </p:cNvPicPr>
          <p:nvPr/>
        </p:nvPicPr>
        <p:blipFill>
          <a:blip r:embed="rId3"/>
          <a:stretch>
            <a:fillRect/>
          </a:stretch>
        </p:blipFill>
        <p:spPr>
          <a:xfrm>
            <a:off x="5164821" y="4276365"/>
            <a:ext cx="5906324" cy="2581635"/>
          </a:xfrm>
          <a:prstGeom prst="rect">
            <a:avLst/>
          </a:prstGeom>
        </p:spPr>
      </p:pic>
      <p:pic>
        <p:nvPicPr>
          <p:cNvPr id="8" name="Picture 7">
            <a:extLst>
              <a:ext uri="{FF2B5EF4-FFF2-40B4-BE49-F238E27FC236}">
                <a16:creationId xmlns:a16="http://schemas.microsoft.com/office/drawing/2014/main" id="{1DDA253C-23FD-63FA-9A87-905A4C313C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9945" y="19623"/>
            <a:ext cx="5262055" cy="1963966"/>
          </a:xfrm>
          <a:prstGeom prst="rect">
            <a:avLst/>
          </a:prstGeom>
        </p:spPr>
      </p:pic>
    </p:spTree>
    <p:extLst>
      <p:ext uri="{BB962C8B-B14F-4D97-AF65-F5344CB8AC3E}">
        <p14:creationId xmlns:p14="http://schemas.microsoft.com/office/powerpoint/2010/main" val="33445039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AED72E-7C82-DC65-5A05-61155690D1B0}"/>
              </a:ext>
            </a:extLst>
          </p:cNvPr>
          <p:cNvSpPr>
            <a:spLocks noGrp="1"/>
          </p:cNvSpPr>
          <p:nvPr>
            <p:ph type="body" sz="quarter" idx="13"/>
          </p:nvPr>
        </p:nvSpPr>
        <p:spPr/>
        <p:txBody>
          <a:bodyPr/>
          <a:lstStyle/>
          <a:p>
            <a:r>
              <a:rPr lang="en-US" dirty="0" err="1"/>
              <a:t>Möödumislaiend</a:t>
            </a:r>
            <a:endParaRPr lang="en-US" dirty="0"/>
          </a:p>
        </p:txBody>
      </p:sp>
      <p:sp>
        <p:nvSpPr>
          <p:cNvPr id="3" name="Text Placeholder 2">
            <a:extLst>
              <a:ext uri="{FF2B5EF4-FFF2-40B4-BE49-F238E27FC236}">
                <a16:creationId xmlns:a16="http://schemas.microsoft.com/office/drawing/2014/main" id="{74AA911E-1EEB-9417-C469-8E52FF12BBE5}"/>
              </a:ext>
            </a:extLst>
          </p:cNvPr>
          <p:cNvSpPr>
            <a:spLocks noGrp="1"/>
          </p:cNvSpPr>
          <p:nvPr>
            <p:ph type="body" sz="quarter" idx="14"/>
          </p:nvPr>
        </p:nvSpPr>
        <p:spPr>
          <a:xfrm>
            <a:off x="4360333" y="1628776"/>
            <a:ext cx="7624234" cy="4140200"/>
          </a:xfrm>
        </p:spPr>
        <p:txBody>
          <a:bodyPr/>
          <a:lstStyle/>
          <a:p>
            <a:r>
              <a:rPr lang="en-US" dirty="0"/>
              <a:t>E-</a:t>
            </a:r>
            <a:r>
              <a:rPr lang="en-US" dirty="0" err="1"/>
              <a:t>teede</a:t>
            </a:r>
            <a:r>
              <a:rPr lang="en-US" dirty="0"/>
              <a:t> ja TEN-T </a:t>
            </a:r>
            <a:r>
              <a:rPr lang="en-US" dirty="0" err="1"/>
              <a:t>teede</a:t>
            </a:r>
            <a:r>
              <a:rPr lang="en-US" dirty="0"/>
              <a:t> </a:t>
            </a:r>
            <a:r>
              <a:rPr lang="en-US" dirty="0" err="1"/>
              <a:t>ristmikele</a:t>
            </a:r>
            <a:r>
              <a:rPr lang="en-US" dirty="0"/>
              <a:t> </a:t>
            </a:r>
            <a:r>
              <a:rPr lang="en-US" dirty="0" err="1"/>
              <a:t>möödumislaiendeid</a:t>
            </a:r>
            <a:r>
              <a:rPr lang="en-US" dirty="0"/>
              <a:t> </a:t>
            </a:r>
            <a:r>
              <a:rPr lang="en-US" dirty="0" err="1"/>
              <a:t>ei</a:t>
            </a:r>
            <a:r>
              <a:rPr lang="en-US" dirty="0"/>
              <a:t> </a:t>
            </a:r>
            <a:r>
              <a:rPr lang="en-US" dirty="0" err="1"/>
              <a:t>tehta</a:t>
            </a:r>
            <a:endParaRPr lang="en-US" dirty="0"/>
          </a:p>
          <a:p>
            <a:r>
              <a:rPr lang="en-US" dirty="0" err="1"/>
              <a:t>Neljaharulisel</a:t>
            </a:r>
            <a:r>
              <a:rPr lang="en-US" dirty="0"/>
              <a:t> on </a:t>
            </a:r>
            <a:r>
              <a:rPr lang="en-US" dirty="0" err="1"/>
              <a:t>võimalik</a:t>
            </a:r>
            <a:r>
              <a:rPr lang="en-US" dirty="0"/>
              <a:t> </a:t>
            </a:r>
            <a:r>
              <a:rPr lang="en-US" dirty="0" err="1"/>
              <a:t>möödumislaiend</a:t>
            </a:r>
            <a:r>
              <a:rPr lang="en-US" dirty="0"/>
              <a:t> </a:t>
            </a:r>
            <a:r>
              <a:rPr lang="en-US" dirty="0" err="1"/>
              <a:t>vaid</a:t>
            </a:r>
            <a:r>
              <a:rPr lang="en-US" dirty="0"/>
              <a:t> </a:t>
            </a:r>
            <a:r>
              <a:rPr lang="en-US" dirty="0" err="1"/>
              <a:t>siis</a:t>
            </a:r>
            <a:r>
              <a:rPr lang="en-US" dirty="0"/>
              <a:t> </a:t>
            </a:r>
            <a:r>
              <a:rPr lang="en-US" dirty="0" err="1"/>
              <a:t>kui</a:t>
            </a:r>
            <a:r>
              <a:rPr lang="en-US" dirty="0"/>
              <a:t> </a:t>
            </a:r>
            <a:r>
              <a:rPr lang="en-US" dirty="0" err="1"/>
              <a:t>laiendi</a:t>
            </a:r>
            <a:r>
              <a:rPr lang="en-US" dirty="0"/>
              <a:t> </a:t>
            </a:r>
            <a:r>
              <a:rPr lang="en-US" dirty="0" err="1"/>
              <a:t>poolne</a:t>
            </a:r>
            <a:r>
              <a:rPr lang="en-US" dirty="0"/>
              <a:t> </a:t>
            </a:r>
            <a:r>
              <a:rPr lang="en-US" dirty="0" err="1"/>
              <a:t>haru</a:t>
            </a:r>
            <a:r>
              <a:rPr lang="en-US" dirty="0"/>
              <a:t> on </a:t>
            </a:r>
            <a:r>
              <a:rPr lang="en-US" dirty="0" err="1"/>
              <a:t>alla</a:t>
            </a:r>
            <a:r>
              <a:rPr lang="en-US" dirty="0"/>
              <a:t> 20 a/</a:t>
            </a:r>
            <a:r>
              <a:rPr lang="en-US" dirty="0" err="1"/>
              <a:t>ööp</a:t>
            </a:r>
            <a:endParaRPr lang="en-US" dirty="0"/>
          </a:p>
          <a:p>
            <a:r>
              <a:rPr lang="en-US" dirty="0" err="1"/>
              <a:t>Möödumislaiendi</a:t>
            </a:r>
            <a:r>
              <a:rPr lang="en-US" dirty="0"/>
              <a:t> </a:t>
            </a:r>
            <a:r>
              <a:rPr lang="en-US" dirty="0" err="1"/>
              <a:t>kohale</a:t>
            </a:r>
            <a:r>
              <a:rPr lang="en-US" dirty="0"/>
              <a:t> </a:t>
            </a:r>
            <a:r>
              <a:rPr lang="en-US" dirty="0" err="1"/>
              <a:t>ei</a:t>
            </a:r>
            <a:r>
              <a:rPr lang="en-US" dirty="0"/>
              <a:t> tohi </a:t>
            </a:r>
            <a:r>
              <a:rPr lang="en-US" dirty="0" err="1"/>
              <a:t>teha</a:t>
            </a:r>
            <a:r>
              <a:rPr lang="en-US" dirty="0"/>
              <a:t> </a:t>
            </a:r>
            <a:r>
              <a:rPr lang="en-US" dirty="0" err="1"/>
              <a:t>ristumist</a:t>
            </a:r>
            <a:r>
              <a:rPr lang="en-US" dirty="0"/>
              <a:t> </a:t>
            </a:r>
            <a:r>
              <a:rPr lang="en-US" dirty="0" err="1"/>
              <a:t>kergliiklusteega</a:t>
            </a:r>
            <a:endParaRPr lang="en-US" dirty="0"/>
          </a:p>
          <a:p>
            <a:r>
              <a:rPr lang="en-US" dirty="0" err="1"/>
              <a:t>Laiendi</a:t>
            </a:r>
            <a:r>
              <a:rPr lang="en-US" dirty="0"/>
              <a:t> </a:t>
            </a:r>
            <a:r>
              <a:rPr lang="en-US" dirty="0" err="1"/>
              <a:t>ulatuses</a:t>
            </a:r>
            <a:r>
              <a:rPr lang="en-US" dirty="0"/>
              <a:t> </a:t>
            </a:r>
            <a:r>
              <a:rPr lang="en-US" dirty="0" err="1"/>
              <a:t>ei</a:t>
            </a:r>
            <a:r>
              <a:rPr lang="en-US" dirty="0"/>
              <a:t> tohi </a:t>
            </a:r>
            <a:r>
              <a:rPr lang="en-US" dirty="0" err="1"/>
              <a:t>kindlustatud</a:t>
            </a:r>
            <a:r>
              <a:rPr lang="en-US" dirty="0"/>
              <a:t> </a:t>
            </a:r>
            <a:r>
              <a:rPr lang="en-US" dirty="0" err="1"/>
              <a:t>peenar</a:t>
            </a:r>
            <a:r>
              <a:rPr lang="en-US" dirty="0"/>
              <a:t> olla </a:t>
            </a:r>
            <a:r>
              <a:rPr lang="en-US" dirty="0" err="1"/>
              <a:t>kitsam</a:t>
            </a:r>
            <a:r>
              <a:rPr lang="en-US" dirty="0"/>
              <a:t> </a:t>
            </a:r>
            <a:r>
              <a:rPr lang="en-US" dirty="0" err="1"/>
              <a:t>kui</a:t>
            </a:r>
            <a:r>
              <a:rPr lang="en-US" dirty="0"/>
              <a:t> </a:t>
            </a:r>
            <a:r>
              <a:rPr lang="en-US" dirty="0" err="1"/>
              <a:t>enne</a:t>
            </a:r>
            <a:r>
              <a:rPr lang="en-US" dirty="0"/>
              <a:t> ja </a:t>
            </a:r>
            <a:r>
              <a:rPr lang="en-US" dirty="0" err="1"/>
              <a:t>pärast</a:t>
            </a:r>
            <a:r>
              <a:rPr lang="en-US" dirty="0"/>
              <a:t> </a:t>
            </a:r>
            <a:r>
              <a:rPr lang="en-US" dirty="0" err="1"/>
              <a:t>laiendit</a:t>
            </a:r>
            <a:endParaRPr lang="en-US" dirty="0"/>
          </a:p>
          <a:p>
            <a:endParaRPr lang="en-US" dirty="0"/>
          </a:p>
        </p:txBody>
      </p:sp>
      <p:pic>
        <p:nvPicPr>
          <p:cNvPr id="7" name="Picture 6">
            <a:extLst>
              <a:ext uri="{FF2B5EF4-FFF2-40B4-BE49-F238E27FC236}">
                <a16:creationId xmlns:a16="http://schemas.microsoft.com/office/drawing/2014/main" id="{C16625F8-0E4F-2A01-306D-243D7C0CDA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40" y="1295400"/>
            <a:ext cx="4609011" cy="5562600"/>
          </a:xfrm>
          <a:prstGeom prst="rect">
            <a:avLst/>
          </a:prstGeom>
        </p:spPr>
      </p:pic>
    </p:spTree>
    <p:extLst>
      <p:ext uri="{BB962C8B-B14F-4D97-AF65-F5344CB8AC3E}">
        <p14:creationId xmlns:p14="http://schemas.microsoft.com/office/powerpoint/2010/main" val="20469036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1E99D4-8B15-EDEC-0734-788BC793581D}"/>
              </a:ext>
            </a:extLst>
          </p:cNvPr>
          <p:cNvSpPr>
            <a:spLocks noGrp="1"/>
          </p:cNvSpPr>
          <p:nvPr>
            <p:ph type="body" sz="quarter" idx="13"/>
          </p:nvPr>
        </p:nvSpPr>
        <p:spPr>
          <a:xfrm>
            <a:off x="288924" y="295275"/>
            <a:ext cx="10494517" cy="810888"/>
          </a:xfrm>
        </p:spPr>
        <p:txBody>
          <a:bodyPr/>
          <a:lstStyle/>
          <a:p>
            <a:r>
              <a:rPr lang="en-US" dirty="0" err="1"/>
              <a:t>Vasakpööre</a:t>
            </a:r>
            <a:endParaRPr lang="en-US" dirty="0"/>
          </a:p>
          <a:p>
            <a:r>
              <a:rPr lang="en-US" sz="1100" dirty="0" err="1"/>
              <a:t>Keskpiirdega</a:t>
            </a:r>
            <a:r>
              <a:rPr lang="en-US" sz="1100" dirty="0"/>
              <a:t> </a:t>
            </a:r>
            <a:r>
              <a:rPr lang="en-US" sz="1100" dirty="0" err="1"/>
              <a:t>teedel</a:t>
            </a:r>
            <a:r>
              <a:rPr lang="en-US" sz="1100" dirty="0"/>
              <a:t> AINULT </a:t>
            </a:r>
            <a:r>
              <a:rPr lang="en-US" sz="1100" dirty="0" err="1"/>
              <a:t>siis</a:t>
            </a:r>
            <a:r>
              <a:rPr lang="en-US" sz="1100" dirty="0"/>
              <a:t> </a:t>
            </a:r>
            <a:r>
              <a:rPr lang="en-US" sz="1100" dirty="0" err="1"/>
              <a:t>kui</a:t>
            </a:r>
            <a:r>
              <a:rPr lang="en-US" sz="1100" dirty="0"/>
              <a:t> </a:t>
            </a:r>
            <a:r>
              <a:rPr lang="en-US" sz="1100" dirty="0" err="1"/>
              <a:t>ristuval</a:t>
            </a:r>
            <a:r>
              <a:rPr lang="en-US" sz="1100" dirty="0"/>
              <a:t> teel </a:t>
            </a:r>
            <a:r>
              <a:rPr lang="en-US" sz="1100" dirty="0" err="1"/>
              <a:t>alla</a:t>
            </a:r>
            <a:r>
              <a:rPr lang="en-US" sz="1100" dirty="0"/>
              <a:t> 100 a/</a:t>
            </a:r>
            <a:r>
              <a:rPr lang="en-US" sz="1100" dirty="0" err="1"/>
              <a:t>ööp</a:t>
            </a:r>
            <a:endParaRPr lang="en-US" sz="1100" dirty="0"/>
          </a:p>
        </p:txBody>
      </p:sp>
      <p:pic>
        <p:nvPicPr>
          <p:cNvPr id="5" name="Picture 4">
            <a:extLst>
              <a:ext uri="{FF2B5EF4-FFF2-40B4-BE49-F238E27FC236}">
                <a16:creationId xmlns:a16="http://schemas.microsoft.com/office/drawing/2014/main" id="{4C064812-46E8-FDE3-3D56-9291F79FA033}"/>
              </a:ext>
            </a:extLst>
          </p:cNvPr>
          <p:cNvPicPr>
            <a:picLocks noChangeAspect="1"/>
          </p:cNvPicPr>
          <p:nvPr/>
        </p:nvPicPr>
        <p:blipFill>
          <a:blip r:embed="rId2"/>
          <a:stretch>
            <a:fillRect/>
          </a:stretch>
        </p:blipFill>
        <p:spPr>
          <a:xfrm>
            <a:off x="5177366" y="2184521"/>
            <a:ext cx="6975619" cy="4517281"/>
          </a:xfrm>
          <a:prstGeom prst="rect">
            <a:avLst/>
          </a:prstGeom>
        </p:spPr>
      </p:pic>
      <p:pic>
        <p:nvPicPr>
          <p:cNvPr id="7" name="Picture 6">
            <a:extLst>
              <a:ext uri="{FF2B5EF4-FFF2-40B4-BE49-F238E27FC236}">
                <a16:creationId xmlns:a16="http://schemas.microsoft.com/office/drawing/2014/main" id="{B2A009CC-83EC-E3C0-7C16-DBE5168BDA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1133" y="109189"/>
            <a:ext cx="5089624" cy="2105866"/>
          </a:xfrm>
          <a:prstGeom prst="rect">
            <a:avLst/>
          </a:prstGeom>
        </p:spPr>
      </p:pic>
      <p:pic>
        <p:nvPicPr>
          <p:cNvPr id="9" name="Picture 8">
            <a:extLst>
              <a:ext uri="{FF2B5EF4-FFF2-40B4-BE49-F238E27FC236}">
                <a16:creationId xmlns:a16="http://schemas.microsoft.com/office/drawing/2014/main" id="{AB3187CD-676E-AD95-BD9D-5F9D3FF934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818" y="1017057"/>
            <a:ext cx="4485437" cy="5768976"/>
          </a:xfrm>
          <a:prstGeom prst="rect">
            <a:avLst/>
          </a:prstGeom>
        </p:spPr>
      </p:pic>
    </p:spTree>
    <p:extLst>
      <p:ext uri="{BB962C8B-B14F-4D97-AF65-F5344CB8AC3E}">
        <p14:creationId xmlns:p14="http://schemas.microsoft.com/office/powerpoint/2010/main" val="22992934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A9B83-F46F-94B0-A54B-084CED278476}"/>
              </a:ext>
            </a:extLst>
          </p:cNvPr>
          <p:cNvSpPr>
            <a:spLocks noGrp="1"/>
          </p:cNvSpPr>
          <p:nvPr>
            <p:ph type="body" sz="quarter" idx="13"/>
          </p:nvPr>
        </p:nvSpPr>
        <p:spPr>
          <a:xfrm>
            <a:off x="479425" y="539752"/>
            <a:ext cx="10494517" cy="810888"/>
          </a:xfrm>
        </p:spPr>
        <p:txBody>
          <a:bodyPr/>
          <a:lstStyle/>
          <a:p>
            <a:r>
              <a:rPr lang="en-US" dirty="0" err="1"/>
              <a:t>Parempööre</a:t>
            </a:r>
            <a:endParaRPr lang="en-US" dirty="0"/>
          </a:p>
        </p:txBody>
      </p:sp>
      <p:sp>
        <p:nvSpPr>
          <p:cNvPr id="3" name="Text Placeholder 2">
            <a:extLst>
              <a:ext uri="{FF2B5EF4-FFF2-40B4-BE49-F238E27FC236}">
                <a16:creationId xmlns:a16="http://schemas.microsoft.com/office/drawing/2014/main" id="{D5EA1629-1CF9-9CA4-17F8-3681D0BF2806}"/>
              </a:ext>
            </a:extLst>
          </p:cNvPr>
          <p:cNvSpPr>
            <a:spLocks noGrp="1"/>
          </p:cNvSpPr>
          <p:nvPr>
            <p:ph type="body" sz="quarter" idx="14"/>
          </p:nvPr>
        </p:nvSpPr>
        <p:spPr/>
        <p:txBody>
          <a:bodyPr/>
          <a:lstStyle/>
          <a:p>
            <a:endParaRPr lang="en-US" dirty="0"/>
          </a:p>
        </p:txBody>
      </p:sp>
      <p:pic>
        <p:nvPicPr>
          <p:cNvPr id="5" name="Picture 4">
            <a:extLst>
              <a:ext uri="{FF2B5EF4-FFF2-40B4-BE49-F238E27FC236}">
                <a16:creationId xmlns:a16="http://schemas.microsoft.com/office/drawing/2014/main" id="{E72E6EB2-CA85-8A98-61C0-509560F8D6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7729" y="0"/>
            <a:ext cx="4840941" cy="6858000"/>
          </a:xfrm>
          <a:prstGeom prst="rect">
            <a:avLst/>
          </a:prstGeom>
        </p:spPr>
      </p:pic>
      <p:pic>
        <p:nvPicPr>
          <p:cNvPr id="7" name="Picture 6">
            <a:extLst>
              <a:ext uri="{FF2B5EF4-FFF2-40B4-BE49-F238E27FC236}">
                <a16:creationId xmlns:a16="http://schemas.microsoft.com/office/drawing/2014/main" id="{87D3A184-B3CB-AEB4-8C23-E7739F6F1C2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146001" y="2253191"/>
            <a:ext cx="4102461" cy="4604809"/>
          </a:xfrm>
          <a:prstGeom prst="rect">
            <a:avLst/>
          </a:prstGeom>
        </p:spPr>
      </p:pic>
      <p:pic>
        <p:nvPicPr>
          <p:cNvPr id="9" name="Picture 8">
            <a:extLst>
              <a:ext uri="{FF2B5EF4-FFF2-40B4-BE49-F238E27FC236}">
                <a16:creationId xmlns:a16="http://schemas.microsoft.com/office/drawing/2014/main" id="{73D8111F-D264-AAB8-36FF-C55AD8A5A5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0467" y="1"/>
            <a:ext cx="3911780" cy="2295716"/>
          </a:xfrm>
          <a:prstGeom prst="rect">
            <a:avLst/>
          </a:prstGeom>
        </p:spPr>
      </p:pic>
      <p:pic>
        <p:nvPicPr>
          <p:cNvPr id="11" name="Picture 10">
            <a:extLst>
              <a:ext uri="{FF2B5EF4-FFF2-40B4-BE49-F238E27FC236}">
                <a16:creationId xmlns:a16="http://schemas.microsoft.com/office/drawing/2014/main" id="{11C45A7E-B9B1-AAA5-E0E8-435464D6BE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88" y="2253191"/>
            <a:ext cx="2977646" cy="1545948"/>
          </a:xfrm>
          <a:prstGeom prst="rect">
            <a:avLst/>
          </a:prstGeom>
        </p:spPr>
      </p:pic>
      <p:sp>
        <p:nvSpPr>
          <p:cNvPr id="12" name="TextBox 11">
            <a:extLst>
              <a:ext uri="{FF2B5EF4-FFF2-40B4-BE49-F238E27FC236}">
                <a16:creationId xmlns:a16="http://schemas.microsoft.com/office/drawing/2014/main" id="{B99AF582-530C-9945-978D-661DDE123ADC}"/>
              </a:ext>
            </a:extLst>
          </p:cNvPr>
          <p:cNvSpPr txBox="1"/>
          <p:nvPr/>
        </p:nvSpPr>
        <p:spPr>
          <a:xfrm>
            <a:off x="109088" y="4974167"/>
            <a:ext cx="2360070" cy="646331"/>
          </a:xfrm>
          <a:prstGeom prst="rect">
            <a:avLst/>
          </a:prstGeom>
          <a:noFill/>
        </p:spPr>
        <p:txBody>
          <a:bodyPr wrap="none" rtlCol="0">
            <a:spAutoFit/>
          </a:bodyPr>
          <a:lstStyle/>
          <a:p>
            <a:r>
              <a:rPr lang="en-US" dirty="0"/>
              <a:t>V60+ = J17 T25</a:t>
            </a:r>
          </a:p>
          <a:p>
            <a:r>
              <a:rPr lang="en-US" dirty="0"/>
              <a:t>V&gt;40 – </a:t>
            </a:r>
            <a:r>
              <a:rPr lang="en-US" dirty="0" err="1"/>
              <a:t>võrdne</a:t>
            </a:r>
            <a:r>
              <a:rPr lang="en-US" dirty="0"/>
              <a:t> </a:t>
            </a:r>
            <a:r>
              <a:rPr lang="en-US" dirty="0" err="1"/>
              <a:t>rambiga</a:t>
            </a:r>
            <a:endParaRPr lang="en-US" dirty="0"/>
          </a:p>
        </p:txBody>
      </p:sp>
    </p:spTree>
    <p:extLst>
      <p:ext uri="{BB962C8B-B14F-4D97-AF65-F5344CB8AC3E}">
        <p14:creationId xmlns:p14="http://schemas.microsoft.com/office/powerpoint/2010/main" val="745105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72B7D-EFD0-C209-0C64-E0ACACA4AFBC}"/>
              </a:ext>
            </a:extLst>
          </p:cNvPr>
          <p:cNvSpPr>
            <a:spLocks noGrp="1"/>
          </p:cNvSpPr>
          <p:nvPr>
            <p:ph type="title"/>
          </p:nvPr>
        </p:nvSpPr>
        <p:spPr/>
        <p:txBody>
          <a:bodyPr/>
          <a:lstStyle/>
          <a:p>
            <a:r>
              <a:rPr lang="en-US" dirty="0" err="1"/>
              <a:t>Projekteerija</a:t>
            </a:r>
            <a:r>
              <a:rPr lang="en-US" dirty="0"/>
              <a:t> </a:t>
            </a:r>
            <a:r>
              <a:rPr lang="en-US" dirty="0" err="1"/>
              <a:t>kutse</a:t>
            </a:r>
            <a:r>
              <a:rPr lang="en-US" dirty="0"/>
              <a:t> </a:t>
            </a:r>
            <a:r>
              <a:rPr lang="en-US" dirty="0" err="1"/>
              <a:t>ulatus</a:t>
            </a:r>
            <a:endParaRPr lang="en-US" dirty="0"/>
          </a:p>
        </p:txBody>
      </p:sp>
      <p:pic>
        <p:nvPicPr>
          <p:cNvPr id="5" name="Picture 4">
            <a:extLst>
              <a:ext uri="{FF2B5EF4-FFF2-40B4-BE49-F238E27FC236}">
                <a16:creationId xmlns:a16="http://schemas.microsoft.com/office/drawing/2014/main" id="{6434DE04-7E00-537C-5F42-4678B992E1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23" y="1783966"/>
            <a:ext cx="12192000" cy="744089"/>
          </a:xfrm>
          <a:prstGeom prst="rect">
            <a:avLst/>
          </a:prstGeom>
        </p:spPr>
      </p:pic>
      <p:pic>
        <p:nvPicPr>
          <p:cNvPr id="7" name="Picture 6">
            <a:extLst>
              <a:ext uri="{FF2B5EF4-FFF2-40B4-BE49-F238E27FC236}">
                <a16:creationId xmlns:a16="http://schemas.microsoft.com/office/drawing/2014/main" id="{0B12CE5E-EE2A-9C51-871C-4B90A4B7EE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23" y="2528055"/>
            <a:ext cx="12192000" cy="3768802"/>
          </a:xfrm>
          <a:prstGeom prst="rect">
            <a:avLst/>
          </a:prstGeom>
        </p:spPr>
      </p:pic>
    </p:spTree>
    <p:extLst>
      <p:ext uri="{BB962C8B-B14F-4D97-AF65-F5344CB8AC3E}">
        <p14:creationId xmlns:p14="http://schemas.microsoft.com/office/powerpoint/2010/main" val="3279860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1A2FD-F4E9-6183-DF89-0D6D86350BA8}"/>
              </a:ext>
            </a:extLst>
          </p:cNvPr>
          <p:cNvSpPr>
            <a:spLocks noGrp="1"/>
          </p:cNvSpPr>
          <p:nvPr>
            <p:ph type="body" sz="quarter" idx="13"/>
          </p:nvPr>
        </p:nvSpPr>
        <p:spPr/>
        <p:txBody>
          <a:bodyPr/>
          <a:lstStyle/>
          <a:p>
            <a:r>
              <a:rPr lang="en-US" dirty="0" err="1"/>
              <a:t>Nihutatud</a:t>
            </a:r>
            <a:r>
              <a:rPr lang="en-US" dirty="0"/>
              <a:t> </a:t>
            </a:r>
            <a:r>
              <a:rPr lang="en-US" dirty="0" err="1"/>
              <a:t>harud</a:t>
            </a:r>
            <a:endParaRPr lang="en-US" dirty="0"/>
          </a:p>
        </p:txBody>
      </p:sp>
      <p:sp>
        <p:nvSpPr>
          <p:cNvPr id="3" name="Text Placeholder 2">
            <a:extLst>
              <a:ext uri="{FF2B5EF4-FFF2-40B4-BE49-F238E27FC236}">
                <a16:creationId xmlns:a16="http://schemas.microsoft.com/office/drawing/2014/main" id="{5A95FAD9-E661-EBCC-D2F3-37530583B2D3}"/>
              </a:ext>
            </a:extLst>
          </p:cNvPr>
          <p:cNvSpPr>
            <a:spLocks noGrp="1"/>
          </p:cNvSpPr>
          <p:nvPr>
            <p:ph type="body" sz="quarter" idx="14"/>
          </p:nvPr>
        </p:nvSpPr>
        <p:spPr/>
        <p:txBody>
          <a:bodyPr/>
          <a:lstStyle/>
          <a:p>
            <a:r>
              <a:rPr lang="en-US" dirty="0" err="1"/>
              <a:t>Reeglina</a:t>
            </a:r>
            <a:r>
              <a:rPr lang="en-US" dirty="0"/>
              <a:t> </a:t>
            </a:r>
            <a:r>
              <a:rPr lang="en-US" dirty="0" err="1"/>
              <a:t>harude</a:t>
            </a:r>
            <a:r>
              <a:rPr lang="en-US" dirty="0"/>
              <a:t> </a:t>
            </a:r>
            <a:r>
              <a:rPr lang="en-US" dirty="0" err="1"/>
              <a:t>vahe</a:t>
            </a:r>
            <a:r>
              <a:rPr lang="en-US" dirty="0"/>
              <a:t> </a:t>
            </a:r>
            <a:r>
              <a:rPr lang="en-US" dirty="0" err="1"/>
              <a:t>vähemalt</a:t>
            </a:r>
            <a:r>
              <a:rPr lang="en-US" dirty="0"/>
              <a:t> 50 m</a:t>
            </a:r>
          </a:p>
          <a:p>
            <a:r>
              <a:rPr lang="en-US" dirty="0"/>
              <a:t>Erand -  </a:t>
            </a:r>
            <a:r>
              <a:rPr lang="en-US" dirty="0" err="1"/>
              <a:t>kui</a:t>
            </a:r>
            <a:r>
              <a:rPr lang="en-US" dirty="0"/>
              <a:t> </a:t>
            </a:r>
            <a:r>
              <a:rPr lang="en-US" dirty="0" err="1"/>
              <a:t>ristuval</a:t>
            </a:r>
            <a:r>
              <a:rPr lang="en-US" dirty="0"/>
              <a:t> teel </a:t>
            </a:r>
            <a:r>
              <a:rPr lang="en-US" dirty="0" err="1"/>
              <a:t>alla</a:t>
            </a:r>
            <a:r>
              <a:rPr lang="en-US" dirty="0"/>
              <a:t> 20 a/</a:t>
            </a:r>
            <a:r>
              <a:rPr lang="en-US" dirty="0" err="1"/>
              <a:t>ööp</a:t>
            </a:r>
            <a:r>
              <a:rPr lang="en-US" dirty="0"/>
              <a:t> – 10 m</a:t>
            </a:r>
          </a:p>
          <a:p>
            <a:r>
              <a:rPr lang="en-US" dirty="0" err="1"/>
              <a:t>Vasakpöörderada</a:t>
            </a:r>
            <a:r>
              <a:rPr lang="en-US" dirty="0"/>
              <a:t> </a:t>
            </a:r>
            <a:r>
              <a:rPr lang="en-US" dirty="0" err="1"/>
              <a:t>peab</a:t>
            </a:r>
            <a:r>
              <a:rPr lang="en-US" dirty="0"/>
              <a:t> </a:t>
            </a:r>
            <a:r>
              <a:rPr lang="en-US" dirty="0" err="1"/>
              <a:t>mahtuma</a:t>
            </a:r>
            <a:r>
              <a:rPr lang="en-US" dirty="0"/>
              <a:t> </a:t>
            </a:r>
            <a:r>
              <a:rPr lang="en-US" dirty="0" err="1"/>
              <a:t>harude</a:t>
            </a:r>
            <a:r>
              <a:rPr lang="en-US" dirty="0"/>
              <a:t> </a:t>
            </a:r>
            <a:r>
              <a:rPr lang="en-US" dirty="0" err="1"/>
              <a:t>vahele</a:t>
            </a:r>
            <a:r>
              <a:rPr lang="en-US" dirty="0"/>
              <a:t> (P-V </a:t>
            </a:r>
            <a:r>
              <a:rPr lang="en-US" dirty="0" err="1"/>
              <a:t>nihutus</a:t>
            </a:r>
            <a:r>
              <a:rPr lang="en-US" dirty="0"/>
              <a:t>)</a:t>
            </a:r>
          </a:p>
          <a:p>
            <a:r>
              <a:rPr lang="en-US" dirty="0" err="1"/>
              <a:t>Ristmike</a:t>
            </a:r>
            <a:r>
              <a:rPr lang="en-US" dirty="0"/>
              <a:t> </a:t>
            </a:r>
            <a:r>
              <a:rPr lang="en-US" dirty="0" err="1"/>
              <a:t>vahekauguse</a:t>
            </a:r>
            <a:r>
              <a:rPr lang="en-US" dirty="0"/>
              <a:t> </a:t>
            </a:r>
            <a:r>
              <a:rPr lang="en-US" dirty="0" err="1"/>
              <a:t>klausel</a:t>
            </a:r>
            <a:r>
              <a:rPr lang="en-US" dirty="0"/>
              <a:t> </a:t>
            </a:r>
            <a:r>
              <a:rPr lang="en-US" dirty="0" err="1"/>
              <a:t>ei</a:t>
            </a:r>
            <a:r>
              <a:rPr lang="en-US" dirty="0"/>
              <a:t> </a:t>
            </a:r>
            <a:r>
              <a:rPr lang="en-US" dirty="0" err="1"/>
              <a:t>rakendu</a:t>
            </a:r>
            <a:r>
              <a:rPr lang="en-US" dirty="0"/>
              <a:t> (</a:t>
            </a:r>
            <a:r>
              <a:rPr lang="en-US" dirty="0" err="1"/>
              <a:t>loetakse</a:t>
            </a:r>
            <a:r>
              <a:rPr lang="en-US" dirty="0"/>
              <a:t> </a:t>
            </a:r>
            <a:r>
              <a:rPr lang="en-US" dirty="0" err="1"/>
              <a:t>üheks</a:t>
            </a:r>
            <a:r>
              <a:rPr lang="en-US" dirty="0"/>
              <a:t> </a:t>
            </a:r>
            <a:r>
              <a:rPr lang="en-US" dirty="0" err="1"/>
              <a:t>ristmikuks</a:t>
            </a:r>
            <a:r>
              <a:rPr lang="en-US" dirty="0"/>
              <a:t>)</a:t>
            </a:r>
          </a:p>
        </p:txBody>
      </p:sp>
      <p:pic>
        <p:nvPicPr>
          <p:cNvPr id="5" name="Picture 4">
            <a:extLst>
              <a:ext uri="{FF2B5EF4-FFF2-40B4-BE49-F238E27FC236}">
                <a16:creationId xmlns:a16="http://schemas.microsoft.com/office/drawing/2014/main" id="{14BF10F7-0728-E4C1-3AAF-2BD5C7C087EC}"/>
              </a:ext>
            </a:extLst>
          </p:cNvPr>
          <p:cNvPicPr>
            <a:picLocks noChangeAspect="1"/>
          </p:cNvPicPr>
          <p:nvPr/>
        </p:nvPicPr>
        <p:blipFill>
          <a:blip r:embed="rId2"/>
          <a:stretch>
            <a:fillRect/>
          </a:stretch>
        </p:blipFill>
        <p:spPr>
          <a:xfrm>
            <a:off x="4376429" y="4220633"/>
            <a:ext cx="7446881" cy="2398400"/>
          </a:xfrm>
          <a:prstGeom prst="rect">
            <a:avLst/>
          </a:prstGeom>
        </p:spPr>
      </p:pic>
    </p:spTree>
    <p:extLst>
      <p:ext uri="{BB962C8B-B14F-4D97-AF65-F5344CB8AC3E}">
        <p14:creationId xmlns:p14="http://schemas.microsoft.com/office/powerpoint/2010/main" val="3482740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6E99C-30AF-7337-5F57-AE3DD47EF2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7167" y="4344804"/>
            <a:ext cx="4842538" cy="2460087"/>
          </a:xfrm>
          <a:prstGeom prst="rect">
            <a:avLst/>
          </a:prstGeom>
        </p:spPr>
      </p:pic>
      <p:sp>
        <p:nvSpPr>
          <p:cNvPr id="2" name="Text Placeholder 1">
            <a:extLst>
              <a:ext uri="{FF2B5EF4-FFF2-40B4-BE49-F238E27FC236}">
                <a16:creationId xmlns:a16="http://schemas.microsoft.com/office/drawing/2014/main" id="{90DB94C4-1ED4-3EE0-03F8-EE669AD4BD5E}"/>
              </a:ext>
            </a:extLst>
          </p:cNvPr>
          <p:cNvSpPr>
            <a:spLocks noGrp="1"/>
          </p:cNvSpPr>
          <p:nvPr>
            <p:ph type="body" sz="quarter" idx="13"/>
          </p:nvPr>
        </p:nvSpPr>
        <p:spPr/>
        <p:txBody>
          <a:bodyPr/>
          <a:lstStyle/>
          <a:p>
            <a:r>
              <a:rPr lang="en-US" dirty="0" err="1"/>
              <a:t>Kattemarkeering</a:t>
            </a:r>
            <a:r>
              <a:rPr lang="en-US" dirty="0"/>
              <a:t> ja </a:t>
            </a:r>
            <a:r>
              <a:rPr lang="en-US" dirty="0" err="1"/>
              <a:t>Tähispostid</a:t>
            </a:r>
            <a:endParaRPr lang="en-US" dirty="0"/>
          </a:p>
        </p:txBody>
      </p:sp>
      <p:sp>
        <p:nvSpPr>
          <p:cNvPr id="3" name="Text Placeholder 2">
            <a:extLst>
              <a:ext uri="{FF2B5EF4-FFF2-40B4-BE49-F238E27FC236}">
                <a16:creationId xmlns:a16="http://schemas.microsoft.com/office/drawing/2014/main" id="{AB6BA9C0-798F-9D8C-A51F-FAB3483D9245}"/>
              </a:ext>
            </a:extLst>
          </p:cNvPr>
          <p:cNvSpPr>
            <a:spLocks noGrp="1"/>
          </p:cNvSpPr>
          <p:nvPr>
            <p:ph type="body" sz="quarter" idx="14"/>
          </p:nvPr>
        </p:nvSpPr>
        <p:spPr>
          <a:xfrm>
            <a:off x="444499" y="1256242"/>
            <a:ext cx="11451168" cy="4140200"/>
          </a:xfrm>
        </p:spPr>
        <p:txBody>
          <a:bodyPr/>
          <a:lstStyle/>
          <a:p>
            <a:r>
              <a:rPr lang="en-US" dirty="0" err="1"/>
              <a:t>Kõigi</a:t>
            </a:r>
            <a:r>
              <a:rPr lang="en-US" dirty="0"/>
              <a:t> </a:t>
            </a:r>
            <a:r>
              <a:rPr lang="en-US" dirty="0" err="1"/>
              <a:t>põhi</a:t>
            </a:r>
            <a:r>
              <a:rPr lang="en-US" dirty="0"/>
              <a:t>- ja </a:t>
            </a:r>
            <a:r>
              <a:rPr lang="en-US" dirty="0" err="1"/>
              <a:t>tugimaanteede</a:t>
            </a:r>
            <a:r>
              <a:rPr lang="en-US" dirty="0"/>
              <a:t> </a:t>
            </a:r>
            <a:r>
              <a:rPr lang="en-US" dirty="0" err="1"/>
              <a:t>sõiduradade</a:t>
            </a:r>
            <a:r>
              <a:rPr lang="en-US" dirty="0"/>
              <a:t> </a:t>
            </a:r>
            <a:r>
              <a:rPr lang="en-US" dirty="0" err="1"/>
              <a:t>ääred</a:t>
            </a:r>
            <a:r>
              <a:rPr lang="en-US" dirty="0"/>
              <a:t> </a:t>
            </a:r>
            <a:r>
              <a:rPr lang="en-US" dirty="0" err="1"/>
              <a:t>markeeritakse</a:t>
            </a:r>
            <a:endParaRPr lang="en-US" dirty="0"/>
          </a:p>
          <a:p>
            <a:pPr lvl="1"/>
            <a:r>
              <a:rPr lang="en-US" dirty="0" err="1"/>
              <a:t>Kõrvalmaantee</a:t>
            </a:r>
            <a:r>
              <a:rPr lang="en-US" dirty="0"/>
              <a:t> </a:t>
            </a:r>
            <a:r>
              <a:rPr lang="en-US" dirty="0" err="1"/>
              <a:t>äär</a:t>
            </a:r>
            <a:r>
              <a:rPr lang="en-US" dirty="0"/>
              <a:t> </a:t>
            </a:r>
            <a:r>
              <a:rPr lang="en-US" dirty="0" err="1"/>
              <a:t>markeeritakse</a:t>
            </a:r>
            <a:r>
              <a:rPr lang="en-US" dirty="0"/>
              <a:t>, </a:t>
            </a:r>
            <a:r>
              <a:rPr lang="en-US" dirty="0" err="1"/>
              <a:t>kui</a:t>
            </a:r>
            <a:r>
              <a:rPr lang="en-US" dirty="0"/>
              <a:t> AKÖL&gt;250 ja </a:t>
            </a:r>
            <a:r>
              <a:rPr lang="en-US" dirty="0" err="1"/>
              <a:t>katte</a:t>
            </a:r>
            <a:r>
              <a:rPr lang="en-US" dirty="0"/>
              <a:t> </a:t>
            </a:r>
            <a:r>
              <a:rPr lang="en-US" dirty="0" err="1"/>
              <a:t>laius</a:t>
            </a:r>
            <a:r>
              <a:rPr lang="en-US" dirty="0"/>
              <a:t> </a:t>
            </a:r>
            <a:r>
              <a:rPr lang="en-US" dirty="0" err="1"/>
              <a:t>vähemalt</a:t>
            </a:r>
            <a:r>
              <a:rPr lang="en-US" dirty="0"/>
              <a:t> 5 m</a:t>
            </a:r>
          </a:p>
          <a:p>
            <a:r>
              <a:rPr lang="en-US" dirty="0" err="1"/>
              <a:t>Põristid</a:t>
            </a:r>
            <a:r>
              <a:rPr lang="en-US" dirty="0"/>
              <a:t> </a:t>
            </a:r>
            <a:r>
              <a:rPr lang="en-US" dirty="0" err="1"/>
              <a:t>kuumvuugiga</a:t>
            </a:r>
            <a:r>
              <a:rPr lang="en-US" dirty="0"/>
              <a:t> </a:t>
            </a:r>
            <a:r>
              <a:rPr lang="en-US" dirty="0" err="1"/>
              <a:t>uuele</a:t>
            </a:r>
            <a:r>
              <a:rPr lang="en-US" dirty="0"/>
              <a:t> </a:t>
            </a:r>
            <a:r>
              <a:rPr lang="en-US" dirty="0" err="1"/>
              <a:t>kattele</a:t>
            </a:r>
            <a:r>
              <a:rPr lang="en-US" dirty="0"/>
              <a:t>, </a:t>
            </a:r>
            <a:r>
              <a:rPr lang="en-US" dirty="0" err="1"/>
              <a:t>kui</a:t>
            </a:r>
            <a:r>
              <a:rPr lang="en-US" dirty="0"/>
              <a:t> V&gt;60 ja </a:t>
            </a:r>
            <a:r>
              <a:rPr lang="en-US" dirty="0" err="1"/>
              <a:t>mitte</a:t>
            </a:r>
            <a:r>
              <a:rPr lang="en-US" dirty="0"/>
              <a:t> </a:t>
            </a:r>
            <a:r>
              <a:rPr lang="en-US" dirty="0" err="1"/>
              <a:t>lähemale</a:t>
            </a:r>
            <a:r>
              <a:rPr lang="en-US" dirty="0"/>
              <a:t> </a:t>
            </a:r>
            <a:r>
              <a:rPr lang="en-US" dirty="0" err="1"/>
              <a:t>kui</a:t>
            </a:r>
            <a:r>
              <a:rPr lang="en-US" dirty="0"/>
              <a:t> 100 m </a:t>
            </a:r>
            <a:r>
              <a:rPr lang="en-US" dirty="0" err="1"/>
              <a:t>müratundlikest</a:t>
            </a:r>
            <a:r>
              <a:rPr lang="en-US" dirty="0"/>
              <a:t> </a:t>
            </a:r>
            <a:r>
              <a:rPr lang="en-US" dirty="0" err="1"/>
              <a:t>hoonetest</a:t>
            </a:r>
            <a:r>
              <a:rPr lang="en-US" dirty="0"/>
              <a:t> (</a:t>
            </a:r>
            <a:r>
              <a:rPr lang="en-US" dirty="0" err="1"/>
              <a:t>kool</a:t>
            </a:r>
            <a:r>
              <a:rPr lang="en-US" dirty="0"/>
              <a:t>, </a:t>
            </a:r>
            <a:r>
              <a:rPr lang="en-US" dirty="0" err="1"/>
              <a:t>haigla</a:t>
            </a:r>
            <a:r>
              <a:rPr lang="en-US" dirty="0"/>
              <a:t> </a:t>
            </a:r>
            <a:r>
              <a:rPr lang="en-US" dirty="0" err="1"/>
              <a:t>etc</a:t>
            </a:r>
            <a:r>
              <a:rPr lang="en-US" dirty="0"/>
              <a:t>)</a:t>
            </a:r>
          </a:p>
          <a:p>
            <a:pPr lvl="1"/>
            <a:r>
              <a:rPr lang="en-US" dirty="0" err="1"/>
              <a:t>Teljel</a:t>
            </a:r>
            <a:r>
              <a:rPr lang="en-US" dirty="0"/>
              <a:t> </a:t>
            </a:r>
            <a:r>
              <a:rPr lang="en-US" dirty="0" err="1"/>
              <a:t>põhimaanteele</a:t>
            </a:r>
            <a:r>
              <a:rPr lang="en-US" dirty="0"/>
              <a:t> </a:t>
            </a:r>
            <a:r>
              <a:rPr lang="en-US" dirty="0" err="1"/>
              <a:t>ning</a:t>
            </a:r>
            <a:r>
              <a:rPr lang="en-US" dirty="0"/>
              <a:t> </a:t>
            </a:r>
            <a:r>
              <a:rPr lang="en-US" dirty="0" err="1"/>
              <a:t>teistele</a:t>
            </a:r>
            <a:r>
              <a:rPr lang="en-US" dirty="0"/>
              <a:t> </a:t>
            </a:r>
            <a:r>
              <a:rPr lang="en-US" dirty="0" err="1"/>
              <a:t>kui</a:t>
            </a:r>
            <a:r>
              <a:rPr lang="en-US" dirty="0"/>
              <a:t> AKÖL&gt;2000 ja tee </a:t>
            </a:r>
            <a:r>
              <a:rPr lang="en-US" dirty="0" err="1"/>
              <a:t>laius</a:t>
            </a:r>
            <a:r>
              <a:rPr lang="en-US" dirty="0"/>
              <a:t> 7,5+</a:t>
            </a:r>
          </a:p>
          <a:p>
            <a:pPr lvl="1"/>
            <a:r>
              <a:rPr lang="en-US" dirty="0"/>
              <a:t>Servas </a:t>
            </a:r>
            <a:r>
              <a:rPr lang="en-US" dirty="0" err="1"/>
              <a:t>kui</a:t>
            </a:r>
            <a:r>
              <a:rPr lang="en-US" dirty="0"/>
              <a:t> AKÖL&gt;4000 ja tee </a:t>
            </a:r>
            <a:r>
              <a:rPr lang="en-US" dirty="0" err="1"/>
              <a:t>laius</a:t>
            </a:r>
            <a:r>
              <a:rPr lang="en-US" dirty="0"/>
              <a:t> 9+</a:t>
            </a:r>
          </a:p>
          <a:p>
            <a:r>
              <a:rPr lang="en-US" dirty="0"/>
              <a:t>AKÖL &gt;1000 &amp; V90+ </a:t>
            </a:r>
            <a:r>
              <a:rPr lang="en-US" dirty="0" err="1"/>
              <a:t>kasutatakse</a:t>
            </a:r>
            <a:r>
              <a:rPr lang="en-US" dirty="0"/>
              <a:t> </a:t>
            </a:r>
            <a:r>
              <a:rPr lang="en-US" dirty="0" err="1"/>
              <a:t>tähisposte</a:t>
            </a:r>
            <a:r>
              <a:rPr lang="en-US" dirty="0"/>
              <a:t> </a:t>
            </a:r>
            <a:r>
              <a:rPr lang="en-US" dirty="0" err="1"/>
              <a:t>muldkeha</a:t>
            </a:r>
            <a:r>
              <a:rPr lang="en-US" dirty="0"/>
              <a:t> serval, </a:t>
            </a:r>
            <a:r>
              <a:rPr lang="en-US" dirty="0" err="1"/>
              <a:t>helkuri</a:t>
            </a:r>
            <a:r>
              <a:rPr lang="en-US" dirty="0"/>
              <a:t> </a:t>
            </a:r>
            <a:r>
              <a:rPr lang="en-US" dirty="0" err="1"/>
              <a:t>ülaääre</a:t>
            </a:r>
            <a:r>
              <a:rPr lang="en-US" dirty="0"/>
              <a:t> </a:t>
            </a:r>
            <a:r>
              <a:rPr lang="en-US" dirty="0" err="1"/>
              <a:t>kõrgus</a:t>
            </a:r>
            <a:r>
              <a:rPr lang="en-US" dirty="0"/>
              <a:t> </a:t>
            </a:r>
            <a:r>
              <a:rPr lang="en-US" dirty="0" err="1"/>
              <a:t>katte</a:t>
            </a:r>
            <a:r>
              <a:rPr lang="en-US" dirty="0"/>
              <a:t> </a:t>
            </a:r>
            <a:r>
              <a:rPr lang="en-US" dirty="0" err="1"/>
              <a:t>servast</a:t>
            </a:r>
            <a:r>
              <a:rPr lang="en-US" dirty="0"/>
              <a:t> 90 cm, </a:t>
            </a:r>
            <a:r>
              <a:rPr lang="en-US" dirty="0" err="1"/>
              <a:t>piirdele</a:t>
            </a:r>
            <a:r>
              <a:rPr lang="en-US" dirty="0"/>
              <a:t> </a:t>
            </a:r>
            <a:r>
              <a:rPr lang="en-US" dirty="0" err="1"/>
              <a:t>paigaldusel</a:t>
            </a:r>
            <a:r>
              <a:rPr lang="en-US" dirty="0"/>
              <a:t> 90…100 cm</a:t>
            </a:r>
          </a:p>
          <a:p>
            <a:pPr lvl="1"/>
            <a:r>
              <a:rPr lang="en-US" dirty="0"/>
              <a:t>Ei </a:t>
            </a:r>
            <a:r>
              <a:rPr lang="en-US" dirty="0" err="1"/>
              <a:t>kasutata</a:t>
            </a:r>
            <a:r>
              <a:rPr lang="en-US" dirty="0"/>
              <a:t> </a:t>
            </a:r>
            <a:r>
              <a:rPr lang="en-US" dirty="0" err="1"/>
              <a:t>valgustatud</a:t>
            </a:r>
            <a:r>
              <a:rPr lang="en-US" dirty="0"/>
              <a:t> </a:t>
            </a:r>
            <a:r>
              <a:rPr lang="en-US" dirty="0" err="1"/>
              <a:t>teelõikudel</a:t>
            </a:r>
            <a:r>
              <a:rPr lang="en-US" dirty="0"/>
              <a:t> ja </a:t>
            </a:r>
            <a:r>
              <a:rPr lang="en-US" dirty="0" err="1"/>
              <a:t>kui</a:t>
            </a:r>
            <a:r>
              <a:rPr lang="en-US" dirty="0"/>
              <a:t> </a:t>
            </a:r>
            <a:r>
              <a:rPr lang="en-US" dirty="0" err="1"/>
              <a:t>kiirus</a:t>
            </a:r>
            <a:r>
              <a:rPr lang="en-US" dirty="0"/>
              <a:t> </a:t>
            </a:r>
            <a:r>
              <a:rPr lang="en-US" dirty="0" err="1"/>
              <a:t>ei</a:t>
            </a:r>
            <a:r>
              <a:rPr lang="en-US" dirty="0"/>
              <a:t> </a:t>
            </a:r>
            <a:r>
              <a:rPr lang="en-US" dirty="0" err="1"/>
              <a:t>ületa</a:t>
            </a:r>
            <a:r>
              <a:rPr lang="en-US" dirty="0"/>
              <a:t> 50</a:t>
            </a:r>
          </a:p>
          <a:p>
            <a:pPr lvl="1"/>
            <a:r>
              <a:rPr lang="en-US" dirty="0" err="1"/>
              <a:t>Postivahe</a:t>
            </a:r>
            <a:r>
              <a:rPr lang="en-US" dirty="0"/>
              <a:t> &gt;90 </a:t>
            </a:r>
            <a:r>
              <a:rPr lang="en-US" dirty="0" err="1"/>
              <a:t>kiirusel</a:t>
            </a:r>
            <a:r>
              <a:rPr lang="en-US" dirty="0"/>
              <a:t> ja </a:t>
            </a:r>
            <a:r>
              <a:rPr lang="en-US" dirty="0" err="1"/>
              <a:t>eraldusribaga</a:t>
            </a:r>
            <a:r>
              <a:rPr lang="en-US" dirty="0"/>
              <a:t> 2+2 </a:t>
            </a:r>
            <a:r>
              <a:rPr lang="en-US" dirty="0" err="1"/>
              <a:t>teedel</a:t>
            </a:r>
            <a:r>
              <a:rPr lang="en-US" dirty="0"/>
              <a:t> 100 m</a:t>
            </a:r>
          </a:p>
          <a:p>
            <a:pPr lvl="1"/>
            <a:r>
              <a:rPr lang="en-US" dirty="0" err="1"/>
              <a:t>Teistel</a:t>
            </a:r>
            <a:r>
              <a:rPr lang="en-US" dirty="0"/>
              <a:t> </a:t>
            </a:r>
            <a:r>
              <a:rPr lang="en-US" dirty="0" err="1"/>
              <a:t>riigimaanteedel</a:t>
            </a:r>
            <a:r>
              <a:rPr lang="en-US" dirty="0"/>
              <a:t> 50 m</a:t>
            </a:r>
          </a:p>
          <a:p>
            <a:pPr lvl="1"/>
            <a:r>
              <a:rPr lang="en-US" dirty="0" err="1"/>
              <a:t>Teekatte</a:t>
            </a:r>
            <a:r>
              <a:rPr lang="en-US" dirty="0"/>
              <a:t> </a:t>
            </a:r>
            <a:r>
              <a:rPr lang="en-US" dirty="0" err="1"/>
              <a:t>kitsenduse</a:t>
            </a:r>
            <a:r>
              <a:rPr lang="en-US" dirty="0"/>
              <a:t> </a:t>
            </a:r>
            <a:r>
              <a:rPr lang="en-US" dirty="0" err="1"/>
              <a:t>markeerimisel</a:t>
            </a:r>
            <a:r>
              <a:rPr lang="en-US" dirty="0"/>
              <a:t> (</a:t>
            </a:r>
            <a:r>
              <a:rPr lang="en-US" dirty="0" err="1"/>
              <a:t>truubid</a:t>
            </a:r>
            <a:r>
              <a:rPr lang="en-US" dirty="0"/>
              <a:t>/</a:t>
            </a:r>
            <a:r>
              <a:rPr lang="en-US" dirty="0" err="1"/>
              <a:t>sillad</a:t>
            </a:r>
            <a:r>
              <a:rPr lang="en-US" dirty="0"/>
              <a:t>) 10 m</a:t>
            </a:r>
          </a:p>
          <a:p>
            <a:pPr lvl="1"/>
            <a:r>
              <a:rPr lang="en-US" dirty="0" err="1"/>
              <a:t>Plaanikõverikel</a:t>
            </a:r>
            <a:r>
              <a:rPr lang="en-US" dirty="0"/>
              <a:t> – </a:t>
            </a:r>
            <a:r>
              <a:rPr lang="en-US" dirty="0" err="1"/>
              <a:t>sõltuvalt</a:t>
            </a:r>
            <a:r>
              <a:rPr lang="en-US" dirty="0"/>
              <a:t> </a:t>
            </a:r>
            <a:r>
              <a:rPr lang="en-US" dirty="0" err="1"/>
              <a:t>raadiusest</a:t>
            </a:r>
            <a:r>
              <a:rPr lang="en-US" dirty="0"/>
              <a:t> (R&lt;700), 10…25 m</a:t>
            </a:r>
          </a:p>
          <a:p>
            <a:pPr lvl="1"/>
            <a:r>
              <a:rPr lang="en-US" dirty="0" err="1"/>
              <a:t>Kumeral</a:t>
            </a:r>
            <a:r>
              <a:rPr lang="en-US" dirty="0"/>
              <a:t> </a:t>
            </a:r>
            <a:r>
              <a:rPr lang="en-US" dirty="0" err="1"/>
              <a:t>kõveral</a:t>
            </a:r>
            <a:r>
              <a:rPr lang="en-US" dirty="0"/>
              <a:t> </a:t>
            </a:r>
            <a:r>
              <a:rPr lang="en-US" dirty="0" err="1"/>
              <a:t>kui</a:t>
            </a:r>
            <a:r>
              <a:rPr lang="en-US" dirty="0"/>
              <a:t> R≤2500 – 25 m</a:t>
            </a:r>
          </a:p>
          <a:p>
            <a:endParaRPr lang="en-US" dirty="0"/>
          </a:p>
        </p:txBody>
      </p:sp>
    </p:spTree>
    <p:extLst>
      <p:ext uri="{BB962C8B-B14F-4D97-AF65-F5344CB8AC3E}">
        <p14:creationId xmlns:p14="http://schemas.microsoft.com/office/powerpoint/2010/main" val="35662250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9484E-7734-7B0C-711E-08B4D88D0CEF}"/>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EA04F178-4731-AF30-28FC-985760AF7169}"/>
              </a:ext>
            </a:extLst>
          </p:cNvPr>
          <p:cNvGrpSpPr/>
          <p:nvPr/>
        </p:nvGrpSpPr>
        <p:grpSpPr>
          <a:xfrm>
            <a:off x="-1" y="1958640"/>
            <a:ext cx="12192000" cy="4899360"/>
            <a:chOff x="-1" y="1958640"/>
            <a:chExt cx="12192000" cy="4899360"/>
          </a:xfrm>
        </p:grpSpPr>
        <p:sp>
          <p:nvSpPr>
            <p:cNvPr id="10" name="Freeform 9">
              <a:extLst>
                <a:ext uri="{FF2B5EF4-FFF2-40B4-BE49-F238E27FC236}">
                  <a16:creationId xmlns:a16="http://schemas.microsoft.com/office/drawing/2014/main" id="{F70726C1-D87D-F124-6131-C4CA7796E798}"/>
                </a:ext>
              </a:extLst>
            </p:cNvPr>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88F342DF-EDCB-A48E-04B0-CCD728A1C764}"/>
                </a:ext>
              </a:extLst>
            </p:cNvPr>
            <p:cNvPicPr>
              <a:picLocks noChangeAspect="1"/>
            </p:cNvPicPr>
            <p:nvPr/>
          </p:nvPicPr>
          <p:blipFill>
            <a:blip r:embed="rId2"/>
            <a:stretch>
              <a:fillRect/>
            </a:stretch>
          </p:blipFill>
          <p:spPr>
            <a:xfrm>
              <a:off x="8677555" y="1958640"/>
              <a:ext cx="2447645" cy="1370681"/>
            </a:xfrm>
            <a:prstGeom prst="rect">
              <a:avLst/>
            </a:prstGeom>
          </p:spPr>
        </p:pic>
      </p:grpSp>
      <p:sp>
        <p:nvSpPr>
          <p:cNvPr id="9" name="Teksti kohatäide 4">
            <a:extLst>
              <a:ext uri="{FF2B5EF4-FFF2-40B4-BE49-F238E27FC236}">
                <a16:creationId xmlns:a16="http://schemas.microsoft.com/office/drawing/2014/main" id="{F142FA05-0559-991A-C9E2-DA87802F0E73}"/>
              </a:ext>
            </a:extLst>
          </p:cNvPr>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err="1">
                <a:solidFill>
                  <a:schemeClr val="tx2"/>
                </a:solidFill>
                <a:latin typeface="+mj-lt"/>
              </a:rPr>
              <a:t>Katendite</a:t>
            </a:r>
            <a:r>
              <a:rPr lang="en-US" altLang="en-US" sz="2900" dirty="0">
                <a:solidFill>
                  <a:schemeClr val="tx2"/>
                </a:solidFill>
                <a:latin typeface="+mj-lt"/>
              </a:rPr>
              <a:t> alus – </a:t>
            </a:r>
            <a:r>
              <a:rPr lang="en-US" altLang="en-US" sz="2900" dirty="0" err="1">
                <a:solidFill>
                  <a:schemeClr val="tx2"/>
                </a:solidFill>
                <a:latin typeface="+mj-lt"/>
              </a:rPr>
              <a:t>Geoloogia</a:t>
            </a:r>
            <a:r>
              <a:rPr lang="en-US" altLang="en-US" sz="2900" dirty="0">
                <a:solidFill>
                  <a:schemeClr val="tx2"/>
                </a:solidFill>
                <a:latin typeface="+mj-lt"/>
              </a:rPr>
              <a:t> = </a:t>
            </a:r>
            <a:r>
              <a:rPr lang="en-US" altLang="en-US" sz="2900" dirty="0" err="1">
                <a:solidFill>
                  <a:schemeClr val="tx2"/>
                </a:solidFill>
                <a:latin typeface="+mj-lt"/>
              </a:rPr>
              <a:t>pinnased</a:t>
            </a:r>
            <a:r>
              <a:rPr lang="en-US" altLang="en-US" sz="2900" dirty="0">
                <a:solidFill>
                  <a:schemeClr val="tx2"/>
                </a:solidFill>
                <a:latin typeface="+mj-lt"/>
              </a:rPr>
              <a:t> – 08.20.2025</a:t>
            </a:r>
            <a:endParaRPr lang="en-US" altLang="en-US" sz="2900" dirty="0">
              <a:solidFill>
                <a:schemeClr val="accent1"/>
              </a:solidFill>
              <a:latin typeface="+mn-lt"/>
            </a:endParaRPr>
          </a:p>
        </p:txBody>
      </p:sp>
    </p:spTree>
    <p:extLst>
      <p:ext uri="{BB962C8B-B14F-4D97-AF65-F5344CB8AC3E}">
        <p14:creationId xmlns:p14="http://schemas.microsoft.com/office/powerpoint/2010/main" val="7909159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48AE6-E2A0-B279-91C3-0F8959E7EF8D}"/>
              </a:ext>
            </a:extLst>
          </p:cNvPr>
          <p:cNvSpPr>
            <a:spLocks noGrp="1"/>
          </p:cNvSpPr>
          <p:nvPr>
            <p:ph type="title"/>
          </p:nvPr>
        </p:nvSpPr>
        <p:spPr/>
        <p:txBody>
          <a:bodyPr/>
          <a:lstStyle/>
          <a:p>
            <a:r>
              <a:rPr lang="en-US" dirty="0"/>
              <a:t>EVS-EN 16907-2:2018</a:t>
            </a:r>
          </a:p>
        </p:txBody>
      </p:sp>
      <p:sp>
        <p:nvSpPr>
          <p:cNvPr id="3" name="Content Placeholder 2">
            <a:extLst>
              <a:ext uri="{FF2B5EF4-FFF2-40B4-BE49-F238E27FC236}">
                <a16:creationId xmlns:a16="http://schemas.microsoft.com/office/drawing/2014/main" id="{87D8BDF5-C4DD-50B7-274F-2E1C70297CED}"/>
              </a:ext>
            </a:extLst>
          </p:cNvPr>
          <p:cNvSpPr>
            <a:spLocks noGrp="1"/>
          </p:cNvSpPr>
          <p:nvPr>
            <p:ph idx="1"/>
          </p:nvPr>
        </p:nvSpPr>
        <p:spPr>
          <a:xfrm>
            <a:off x="486561" y="1825625"/>
            <a:ext cx="11262221" cy="4351338"/>
          </a:xfrm>
        </p:spPr>
        <p:txBody>
          <a:bodyPr>
            <a:normAutofit fontScale="85000" lnSpcReduction="10000"/>
          </a:bodyPr>
          <a:lstStyle/>
          <a:p>
            <a:r>
              <a:rPr lang="en-US" dirty="0" err="1"/>
              <a:t>Pinnaste</a:t>
            </a:r>
            <a:r>
              <a:rPr lang="en-US" dirty="0"/>
              <a:t> </a:t>
            </a:r>
            <a:r>
              <a:rPr lang="en-US" dirty="0" err="1"/>
              <a:t>rühmitamise</a:t>
            </a:r>
            <a:r>
              <a:rPr lang="en-US" dirty="0"/>
              <a:t> </a:t>
            </a:r>
            <a:r>
              <a:rPr lang="en-US" dirty="0" err="1"/>
              <a:t>alused</a:t>
            </a:r>
            <a:r>
              <a:rPr lang="en-US" dirty="0"/>
              <a:t> (ka </a:t>
            </a:r>
            <a:r>
              <a:rPr lang="en-US" dirty="0" err="1"/>
              <a:t>Soome</a:t>
            </a:r>
            <a:r>
              <a:rPr lang="en-US" dirty="0"/>
              <a:t> </a:t>
            </a:r>
            <a:r>
              <a:rPr lang="en-US" dirty="0" err="1"/>
              <a:t>ei</a:t>
            </a:r>
            <a:r>
              <a:rPr lang="en-US" dirty="0"/>
              <a:t> </a:t>
            </a:r>
            <a:r>
              <a:rPr lang="en-US" dirty="0" err="1"/>
              <a:t>järgi</a:t>
            </a:r>
            <a:r>
              <a:rPr lang="en-US" dirty="0"/>
              <a:t> </a:t>
            </a:r>
            <a:r>
              <a:rPr lang="en-US" dirty="0" err="1"/>
              <a:t>seda</a:t>
            </a:r>
            <a:r>
              <a:rPr lang="en-US" dirty="0"/>
              <a:t> </a:t>
            </a:r>
            <a:r>
              <a:rPr lang="en-US" dirty="0" err="1"/>
              <a:t>liigitust</a:t>
            </a:r>
            <a:r>
              <a:rPr lang="en-US" dirty="0"/>
              <a:t> 100%)</a:t>
            </a:r>
          </a:p>
          <a:p>
            <a:pPr lvl="1"/>
            <a:r>
              <a:rPr lang="en-US" dirty="0" err="1">
                <a:highlight>
                  <a:srgbClr val="FFFF00"/>
                </a:highlight>
              </a:rPr>
              <a:t>Väga</a:t>
            </a:r>
            <a:r>
              <a:rPr lang="en-US" dirty="0">
                <a:highlight>
                  <a:srgbClr val="FFFF00"/>
                </a:highlight>
              </a:rPr>
              <a:t> </a:t>
            </a:r>
            <a:r>
              <a:rPr lang="en-US" dirty="0" err="1">
                <a:highlight>
                  <a:srgbClr val="FFFF00"/>
                </a:highlight>
              </a:rPr>
              <a:t>jämedateralised</a:t>
            </a:r>
            <a:r>
              <a:rPr lang="en-US" dirty="0"/>
              <a:t> </a:t>
            </a:r>
            <a:r>
              <a:rPr lang="en-US" dirty="0" err="1"/>
              <a:t>Dmax</a:t>
            </a:r>
            <a:r>
              <a:rPr lang="en-US" dirty="0"/>
              <a:t> &gt; 63 mm</a:t>
            </a:r>
          </a:p>
          <a:p>
            <a:pPr lvl="1"/>
            <a:r>
              <a:rPr lang="en-US" dirty="0" err="1"/>
              <a:t>Dmax</a:t>
            </a:r>
            <a:r>
              <a:rPr lang="en-US" dirty="0"/>
              <a:t> ≤ 63 mm ja </a:t>
            </a:r>
            <a:r>
              <a:rPr lang="en-US" dirty="0" err="1"/>
              <a:t>orgaanika</a:t>
            </a:r>
            <a:r>
              <a:rPr lang="en-US" dirty="0"/>
              <a:t> ≤ 2%</a:t>
            </a:r>
          </a:p>
          <a:p>
            <a:pPr lvl="2"/>
            <a:r>
              <a:rPr lang="en-US" dirty="0" err="1">
                <a:highlight>
                  <a:srgbClr val="FFFF00"/>
                </a:highlight>
              </a:rPr>
              <a:t>Jämedateralised</a:t>
            </a:r>
            <a:r>
              <a:rPr lang="en-US" dirty="0">
                <a:highlight>
                  <a:srgbClr val="FFFF00"/>
                </a:highlight>
              </a:rPr>
              <a:t> ja </a:t>
            </a:r>
            <a:r>
              <a:rPr lang="en-US" dirty="0" err="1">
                <a:highlight>
                  <a:srgbClr val="FFFF00"/>
                </a:highlight>
              </a:rPr>
              <a:t>liitpinnased</a:t>
            </a:r>
            <a:r>
              <a:rPr lang="en-US" dirty="0">
                <a:highlight>
                  <a:srgbClr val="FFFF00"/>
                </a:highlight>
              </a:rPr>
              <a:t>  (</a:t>
            </a:r>
            <a:r>
              <a:rPr lang="en-US" dirty="0" err="1">
                <a:highlight>
                  <a:srgbClr val="FFFF00"/>
                </a:highlight>
              </a:rPr>
              <a:t>peenosis</a:t>
            </a:r>
            <a:r>
              <a:rPr lang="en-US" dirty="0">
                <a:highlight>
                  <a:srgbClr val="FFFF00"/>
                </a:highlight>
              </a:rPr>
              <a:t> &lt;15%) </a:t>
            </a:r>
            <a:r>
              <a:rPr lang="en-US" dirty="0" err="1"/>
              <a:t>grupeeritakse</a:t>
            </a:r>
            <a:r>
              <a:rPr lang="en-US" dirty="0"/>
              <a:t> </a:t>
            </a:r>
          </a:p>
          <a:p>
            <a:pPr lvl="3"/>
            <a:r>
              <a:rPr lang="en-US" dirty="0" err="1"/>
              <a:t>peenosise</a:t>
            </a:r>
            <a:r>
              <a:rPr lang="en-US" dirty="0"/>
              <a:t> (C</a:t>
            </a:r>
            <a:r>
              <a:rPr lang="en-US" baseline="-25000" dirty="0"/>
              <a:t>0,063</a:t>
            </a:r>
            <a:r>
              <a:rPr lang="en-US" dirty="0"/>
              <a:t>) 0…5% (</a:t>
            </a:r>
            <a:r>
              <a:rPr lang="en-US" dirty="0" err="1"/>
              <a:t>kruus</a:t>
            </a:r>
            <a:r>
              <a:rPr lang="en-US" dirty="0"/>
              <a:t> ja </a:t>
            </a:r>
            <a:r>
              <a:rPr lang="en-US" dirty="0" err="1"/>
              <a:t>liiv</a:t>
            </a:r>
            <a:r>
              <a:rPr lang="en-US" dirty="0"/>
              <a:t>) ja 5…15% (</a:t>
            </a:r>
            <a:r>
              <a:rPr lang="en-US" dirty="0" err="1"/>
              <a:t>kruusa-peenosiste</a:t>
            </a:r>
            <a:r>
              <a:rPr lang="en-US" dirty="0"/>
              <a:t> </a:t>
            </a:r>
            <a:r>
              <a:rPr lang="en-US" dirty="0" err="1"/>
              <a:t>või</a:t>
            </a:r>
            <a:r>
              <a:rPr lang="en-US" dirty="0"/>
              <a:t> </a:t>
            </a:r>
            <a:r>
              <a:rPr lang="en-US" dirty="0" err="1"/>
              <a:t>liiva-peenosiste</a:t>
            </a:r>
            <a:r>
              <a:rPr lang="en-US" dirty="0"/>
              <a:t> </a:t>
            </a:r>
            <a:r>
              <a:rPr lang="en-US" dirty="0" err="1"/>
              <a:t>segu</a:t>
            </a:r>
            <a:r>
              <a:rPr lang="en-US" dirty="0"/>
              <a:t>) ja </a:t>
            </a:r>
          </a:p>
          <a:p>
            <a:pPr lvl="3"/>
            <a:r>
              <a:rPr lang="en-US" dirty="0" err="1"/>
              <a:t>lõimiseteguri</a:t>
            </a:r>
            <a:r>
              <a:rPr lang="en-US" dirty="0"/>
              <a:t> </a:t>
            </a:r>
            <a:r>
              <a:rPr lang="en-US" dirty="0" err="1"/>
              <a:t>järgi</a:t>
            </a:r>
            <a:r>
              <a:rPr lang="en-US" dirty="0"/>
              <a:t> &lt;6 (</a:t>
            </a:r>
            <a:r>
              <a:rPr lang="en-US" dirty="0" err="1"/>
              <a:t>ühtlase</a:t>
            </a:r>
            <a:r>
              <a:rPr lang="en-US" dirty="0"/>
              <a:t> </a:t>
            </a:r>
            <a:r>
              <a:rPr lang="en-US" dirty="0" err="1"/>
              <a:t>terasuurusega</a:t>
            </a:r>
            <a:r>
              <a:rPr lang="en-US" dirty="0"/>
              <a:t>) ja ≥6 (</a:t>
            </a:r>
            <a:r>
              <a:rPr lang="en-US" dirty="0" err="1"/>
              <a:t>erineva</a:t>
            </a:r>
            <a:r>
              <a:rPr lang="en-US" dirty="0"/>
              <a:t> </a:t>
            </a:r>
            <a:r>
              <a:rPr lang="en-US" dirty="0" err="1"/>
              <a:t>terasuurusega</a:t>
            </a:r>
            <a:r>
              <a:rPr lang="en-US" dirty="0"/>
              <a:t>)</a:t>
            </a:r>
          </a:p>
          <a:p>
            <a:pPr lvl="2"/>
            <a:r>
              <a:rPr lang="en-US" dirty="0" err="1">
                <a:highlight>
                  <a:srgbClr val="FFFF00"/>
                </a:highlight>
              </a:rPr>
              <a:t>Keskmise</a:t>
            </a:r>
            <a:r>
              <a:rPr lang="en-US" dirty="0">
                <a:highlight>
                  <a:srgbClr val="FFFF00"/>
                </a:highlight>
              </a:rPr>
              <a:t>- ja </a:t>
            </a:r>
            <a:r>
              <a:rPr lang="en-US" dirty="0" err="1">
                <a:highlight>
                  <a:srgbClr val="FFFF00"/>
                </a:highlight>
              </a:rPr>
              <a:t>peeneteralised</a:t>
            </a:r>
            <a:r>
              <a:rPr lang="en-US" dirty="0">
                <a:highlight>
                  <a:srgbClr val="FFFF00"/>
                </a:highlight>
              </a:rPr>
              <a:t> </a:t>
            </a:r>
            <a:r>
              <a:rPr lang="en-US" dirty="0" err="1"/>
              <a:t>pinnased</a:t>
            </a:r>
            <a:r>
              <a:rPr lang="en-US" dirty="0"/>
              <a:t>: </a:t>
            </a:r>
            <a:r>
              <a:rPr lang="en-US" dirty="0" err="1"/>
              <a:t>peenosis</a:t>
            </a:r>
            <a:r>
              <a:rPr lang="en-US" dirty="0"/>
              <a:t> &gt;15% </a:t>
            </a:r>
            <a:r>
              <a:rPr lang="en-US" dirty="0" err="1"/>
              <a:t>grupeeritakse</a:t>
            </a:r>
            <a:r>
              <a:rPr lang="en-US" dirty="0"/>
              <a:t> </a:t>
            </a:r>
          </a:p>
          <a:p>
            <a:pPr lvl="3"/>
            <a:r>
              <a:rPr lang="en-US" dirty="0" err="1"/>
              <a:t>peenosiste</a:t>
            </a:r>
            <a:r>
              <a:rPr lang="en-US" dirty="0"/>
              <a:t> </a:t>
            </a:r>
            <a:r>
              <a:rPr lang="en-US" dirty="0" err="1"/>
              <a:t>granulomeetrilise</a:t>
            </a:r>
            <a:r>
              <a:rPr lang="en-US" dirty="0"/>
              <a:t> </a:t>
            </a:r>
            <a:r>
              <a:rPr lang="en-US" dirty="0" err="1"/>
              <a:t>fraktsiooni</a:t>
            </a:r>
            <a:r>
              <a:rPr lang="en-US" dirty="0"/>
              <a:t> (</a:t>
            </a:r>
            <a:r>
              <a:rPr lang="en-US" dirty="0" err="1"/>
              <a:t>keskmiseteralised</a:t>
            </a:r>
            <a:r>
              <a:rPr lang="en-US" dirty="0"/>
              <a:t> 15…35%, </a:t>
            </a:r>
            <a:r>
              <a:rPr lang="en-US" dirty="0" err="1"/>
              <a:t>peeneteralised</a:t>
            </a:r>
            <a:r>
              <a:rPr lang="en-US" dirty="0"/>
              <a:t> &gt;35%) ja </a:t>
            </a:r>
          </a:p>
          <a:p>
            <a:pPr lvl="4"/>
            <a:r>
              <a:rPr lang="en-US" dirty="0" err="1"/>
              <a:t>keskmiseteralised</a:t>
            </a:r>
            <a:r>
              <a:rPr lang="en-US" dirty="0"/>
              <a:t> </a:t>
            </a:r>
            <a:r>
              <a:rPr lang="en-US" dirty="0" err="1"/>
              <a:t>voolavuspiiri</a:t>
            </a:r>
            <a:r>
              <a:rPr lang="en-US" dirty="0"/>
              <a:t> </a:t>
            </a:r>
            <a:r>
              <a:rPr lang="en-US" sz="1600" dirty="0"/>
              <a:t>(W</a:t>
            </a:r>
            <a:r>
              <a:rPr lang="en-US" sz="1600" baseline="-25000" dirty="0"/>
              <a:t>L</a:t>
            </a:r>
            <a:r>
              <a:rPr lang="en-US" sz="1600" dirty="0"/>
              <a:t> </a:t>
            </a:r>
            <a:r>
              <a:rPr lang="en-US" sz="1600" dirty="0" err="1"/>
              <a:t>kuni</a:t>
            </a:r>
            <a:r>
              <a:rPr lang="en-US" sz="1600" dirty="0"/>
              <a:t> 35% ja </a:t>
            </a:r>
            <a:r>
              <a:rPr lang="en-US" sz="1600" dirty="0" err="1"/>
              <a:t>üle</a:t>
            </a:r>
            <a:r>
              <a:rPr lang="en-US" sz="1600" dirty="0"/>
              <a:t> 35%) </a:t>
            </a:r>
            <a:r>
              <a:rPr lang="en-US" dirty="0" err="1"/>
              <a:t>või</a:t>
            </a:r>
            <a:r>
              <a:rPr lang="en-US" dirty="0"/>
              <a:t> </a:t>
            </a:r>
            <a:r>
              <a:rPr lang="en-US" dirty="0" err="1"/>
              <a:t>plastsusarvu</a:t>
            </a:r>
            <a:r>
              <a:rPr lang="en-US" dirty="0"/>
              <a:t> </a:t>
            </a:r>
            <a:r>
              <a:rPr lang="en-US" sz="1600" dirty="0"/>
              <a:t>(I</a:t>
            </a:r>
            <a:r>
              <a:rPr lang="en-US" sz="1600" baseline="-25000" dirty="0"/>
              <a:t>P</a:t>
            </a:r>
            <a:r>
              <a:rPr lang="en-US" sz="1600" dirty="0"/>
              <a:t> </a:t>
            </a:r>
            <a:r>
              <a:rPr lang="en-US" sz="1600" dirty="0" err="1"/>
              <a:t>kuni</a:t>
            </a:r>
            <a:r>
              <a:rPr lang="en-US" sz="1600" dirty="0"/>
              <a:t> 12% ja </a:t>
            </a:r>
            <a:r>
              <a:rPr lang="en-US" sz="1600" dirty="0" err="1"/>
              <a:t>üle</a:t>
            </a:r>
            <a:r>
              <a:rPr lang="en-US" sz="1600" dirty="0"/>
              <a:t> 12%),</a:t>
            </a:r>
          </a:p>
          <a:p>
            <a:pPr lvl="4"/>
            <a:r>
              <a:rPr lang="en-US" dirty="0" err="1"/>
              <a:t>peeneteralised</a:t>
            </a:r>
            <a:r>
              <a:rPr lang="en-US" dirty="0"/>
              <a:t> </a:t>
            </a:r>
            <a:r>
              <a:rPr lang="en-US" dirty="0" err="1"/>
              <a:t>voolavuspiiri</a:t>
            </a:r>
            <a:r>
              <a:rPr lang="en-US" dirty="0"/>
              <a:t> (</a:t>
            </a:r>
            <a:r>
              <a:rPr lang="en-US" dirty="0" err="1"/>
              <a:t>kuni</a:t>
            </a:r>
            <a:r>
              <a:rPr lang="en-US" dirty="0"/>
              <a:t> 35%, 35-50%, 50-70%, </a:t>
            </a:r>
            <a:r>
              <a:rPr lang="en-US" dirty="0" err="1"/>
              <a:t>üle</a:t>
            </a:r>
            <a:r>
              <a:rPr lang="en-US" dirty="0"/>
              <a:t> 35%), </a:t>
            </a:r>
            <a:r>
              <a:rPr lang="en-US" dirty="0" err="1"/>
              <a:t>plastsusarvu</a:t>
            </a:r>
            <a:r>
              <a:rPr lang="en-US" dirty="0"/>
              <a:t> </a:t>
            </a:r>
            <a:r>
              <a:rPr lang="en-US" dirty="0" err="1"/>
              <a:t>või</a:t>
            </a:r>
            <a:r>
              <a:rPr lang="en-US" dirty="0"/>
              <a:t> </a:t>
            </a:r>
            <a:r>
              <a:rPr lang="en-US" dirty="0" err="1"/>
              <a:t>metüleensinise</a:t>
            </a:r>
            <a:r>
              <a:rPr lang="en-US" dirty="0"/>
              <a:t> </a:t>
            </a:r>
            <a:r>
              <a:rPr lang="en-US" dirty="0" err="1"/>
              <a:t>väärtuse</a:t>
            </a:r>
            <a:r>
              <a:rPr lang="en-US" dirty="0"/>
              <a:t> </a:t>
            </a:r>
            <a:r>
              <a:rPr lang="en-US" dirty="0" err="1"/>
              <a:t>alusel</a:t>
            </a:r>
            <a:endParaRPr lang="en-US" dirty="0"/>
          </a:p>
          <a:p>
            <a:pPr lvl="1"/>
            <a:r>
              <a:rPr lang="en-US" dirty="0" err="1">
                <a:highlight>
                  <a:srgbClr val="FFFF00"/>
                </a:highlight>
              </a:rPr>
              <a:t>Orgaanilised</a:t>
            </a:r>
            <a:r>
              <a:rPr lang="en-US" dirty="0"/>
              <a:t> -  C</a:t>
            </a:r>
            <a:r>
              <a:rPr lang="en-US" baseline="-25000" dirty="0"/>
              <a:t>OM</a:t>
            </a:r>
            <a:r>
              <a:rPr lang="en-US" dirty="0"/>
              <a:t>&gt;2%</a:t>
            </a:r>
          </a:p>
          <a:p>
            <a:pPr lvl="1"/>
            <a:r>
              <a:rPr lang="en-US" dirty="0" err="1">
                <a:highlight>
                  <a:srgbClr val="FFFF00"/>
                </a:highlight>
              </a:rPr>
              <a:t>Mittelooduslikud</a:t>
            </a:r>
            <a:endParaRPr lang="en-US" dirty="0">
              <a:highlight>
                <a:srgbClr val="FFFF00"/>
              </a:highlight>
            </a:endParaRPr>
          </a:p>
          <a:p>
            <a:r>
              <a:rPr lang="en-US" dirty="0" err="1"/>
              <a:t>Soome</a:t>
            </a:r>
            <a:r>
              <a:rPr lang="en-US" dirty="0"/>
              <a:t> </a:t>
            </a:r>
            <a:r>
              <a:rPr lang="en-US" dirty="0" err="1"/>
              <a:t>erisus</a:t>
            </a:r>
            <a:r>
              <a:rPr lang="en-US" dirty="0"/>
              <a:t>: Cu </a:t>
            </a:r>
            <a:r>
              <a:rPr lang="en-US" dirty="0" err="1"/>
              <a:t>ei</a:t>
            </a:r>
            <a:r>
              <a:rPr lang="en-US" dirty="0"/>
              <a:t> </a:t>
            </a:r>
            <a:r>
              <a:rPr lang="en-US" dirty="0" err="1"/>
              <a:t>arvesta</a:t>
            </a:r>
            <a:r>
              <a:rPr lang="en-US" dirty="0"/>
              <a:t>, </a:t>
            </a:r>
            <a:r>
              <a:rPr lang="en-US" dirty="0" err="1"/>
              <a:t>pinnased</a:t>
            </a:r>
            <a:r>
              <a:rPr lang="en-US" dirty="0"/>
              <a:t> </a:t>
            </a:r>
            <a:r>
              <a:rPr lang="en-US" dirty="0" err="1"/>
              <a:t>kui</a:t>
            </a:r>
            <a:r>
              <a:rPr lang="en-US" dirty="0"/>
              <a:t> </a:t>
            </a:r>
            <a:r>
              <a:rPr lang="en-US" dirty="0" err="1"/>
              <a:t>peenosist</a:t>
            </a:r>
            <a:r>
              <a:rPr lang="en-US" dirty="0"/>
              <a:t> </a:t>
            </a:r>
            <a:r>
              <a:rPr lang="en-US" dirty="0" err="1"/>
              <a:t>üle</a:t>
            </a:r>
            <a:r>
              <a:rPr lang="en-US" dirty="0"/>
              <a:t> 50%</a:t>
            </a:r>
          </a:p>
          <a:p>
            <a:pPr lvl="2"/>
            <a:endParaRPr lang="en-US" dirty="0"/>
          </a:p>
        </p:txBody>
      </p:sp>
    </p:spTree>
    <p:extLst>
      <p:ext uri="{BB962C8B-B14F-4D97-AF65-F5344CB8AC3E}">
        <p14:creationId xmlns:p14="http://schemas.microsoft.com/office/powerpoint/2010/main" val="19837335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ED04-BBD3-8863-B918-70D26AA7D273}"/>
              </a:ext>
            </a:extLst>
          </p:cNvPr>
          <p:cNvSpPr>
            <a:spLocks noGrp="1"/>
          </p:cNvSpPr>
          <p:nvPr>
            <p:ph type="title"/>
          </p:nvPr>
        </p:nvSpPr>
        <p:spPr/>
        <p:txBody>
          <a:bodyPr/>
          <a:lstStyle/>
          <a:p>
            <a:r>
              <a:rPr lang="en-US" dirty="0"/>
              <a:t>EVS-EN 16907-2 ja </a:t>
            </a:r>
            <a:r>
              <a:rPr lang="en-US" dirty="0" err="1"/>
              <a:t>pinnased</a:t>
            </a:r>
            <a:endParaRPr lang="en-US" dirty="0"/>
          </a:p>
        </p:txBody>
      </p:sp>
      <p:sp>
        <p:nvSpPr>
          <p:cNvPr id="3" name="Content Placeholder 2">
            <a:extLst>
              <a:ext uri="{FF2B5EF4-FFF2-40B4-BE49-F238E27FC236}">
                <a16:creationId xmlns:a16="http://schemas.microsoft.com/office/drawing/2014/main" id="{5BB98316-487F-6699-9B55-1E52E34563D4}"/>
              </a:ext>
            </a:extLst>
          </p:cNvPr>
          <p:cNvSpPr>
            <a:spLocks noGrp="1"/>
          </p:cNvSpPr>
          <p:nvPr>
            <p:ph idx="1"/>
          </p:nvPr>
        </p:nvSpPr>
        <p:spPr>
          <a:xfrm>
            <a:off x="91440" y="1825624"/>
            <a:ext cx="11914632" cy="4596147"/>
          </a:xfrm>
        </p:spPr>
        <p:txBody>
          <a:bodyPr>
            <a:normAutofit fontScale="70000" lnSpcReduction="20000"/>
          </a:bodyPr>
          <a:lstStyle/>
          <a:p>
            <a:r>
              <a:rPr lang="en-US" dirty="0" err="1"/>
              <a:t>Dmax</a:t>
            </a:r>
            <a:r>
              <a:rPr lang="en-US" dirty="0"/>
              <a:t> </a:t>
            </a:r>
            <a:r>
              <a:rPr lang="en-US" dirty="0" err="1"/>
              <a:t>üle</a:t>
            </a:r>
            <a:r>
              <a:rPr lang="en-US" dirty="0"/>
              <a:t> 63 mm, </a:t>
            </a:r>
            <a:r>
              <a:rPr lang="en-US" sz="2000" dirty="0" err="1"/>
              <a:t>lisaparameetrina</a:t>
            </a:r>
            <a:r>
              <a:rPr lang="en-US" sz="2000" dirty="0"/>
              <a:t> </a:t>
            </a:r>
            <a:r>
              <a:rPr lang="en-US" sz="2000" dirty="0" err="1"/>
              <a:t>peenosis</a:t>
            </a:r>
            <a:r>
              <a:rPr lang="en-US" sz="2000" dirty="0"/>
              <a:t> (</a:t>
            </a:r>
            <a:r>
              <a:rPr lang="en-US" sz="2000" dirty="0" err="1"/>
              <a:t>alla</a:t>
            </a:r>
            <a:r>
              <a:rPr lang="en-US" sz="2000" dirty="0"/>
              <a:t> 0,063 mm) </a:t>
            </a:r>
            <a:r>
              <a:rPr lang="en-US" sz="2000" dirty="0" err="1"/>
              <a:t>määratakse</a:t>
            </a:r>
            <a:r>
              <a:rPr lang="en-US" sz="2000" dirty="0"/>
              <a:t> </a:t>
            </a:r>
            <a:r>
              <a:rPr lang="en-US" sz="2000" dirty="0" err="1"/>
              <a:t>kuni</a:t>
            </a:r>
            <a:r>
              <a:rPr lang="en-US" sz="2000" dirty="0"/>
              <a:t> 63 mm </a:t>
            </a:r>
            <a:r>
              <a:rPr lang="en-US" sz="2000" dirty="0" err="1"/>
              <a:t>osisest</a:t>
            </a:r>
            <a:endParaRPr lang="en-US" dirty="0"/>
          </a:p>
          <a:p>
            <a:pPr lvl="2"/>
            <a:r>
              <a:rPr lang="en-US" dirty="0"/>
              <a:t>VC1 – </a:t>
            </a:r>
            <a:r>
              <a:rPr lang="en-US" dirty="0" err="1"/>
              <a:t>väga</a:t>
            </a:r>
            <a:r>
              <a:rPr lang="en-US" dirty="0"/>
              <a:t> </a:t>
            </a:r>
            <a:r>
              <a:rPr lang="en-US" dirty="0" err="1"/>
              <a:t>jämedateraline</a:t>
            </a:r>
            <a:r>
              <a:rPr lang="en-US" dirty="0"/>
              <a:t>, </a:t>
            </a:r>
            <a:r>
              <a:rPr lang="en-US" dirty="0" err="1"/>
              <a:t>käitumist</a:t>
            </a:r>
            <a:r>
              <a:rPr lang="en-US" dirty="0"/>
              <a:t> </a:t>
            </a:r>
            <a:r>
              <a:rPr lang="en-US" dirty="0" err="1"/>
              <a:t>kontrollib</a:t>
            </a:r>
            <a:r>
              <a:rPr lang="en-US" dirty="0"/>
              <a:t> &gt;63 mm</a:t>
            </a:r>
          </a:p>
          <a:p>
            <a:pPr lvl="2"/>
            <a:r>
              <a:rPr lang="en-US" dirty="0"/>
              <a:t>VC2 – </a:t>
            </a:r>
            <a:r>
              <a:rPr lang="en-US" dirty="0" err="1"/>
              <a:t>väga</a:t>
            </a:r>
            <a:r>
              <a:rPr lang="en-US" dirty="0"/>
              <a:t> </a:t>
            </a:r>
            <a:r>
              <a:rPr lang="en-US" dirty="0" err="1"/>
              <a:t>jämedaid</a:t>
            </a:r>
            <a:r>
              <a:rPr lang="en-US" dirty="0"/>
              <a:t> </a:t>
            </a:r>
            <a:r>
              <a:rPr lang="en-US" dirty="0" err="1"/>
              <a:t>osakesi</a:t>
            </a:r>
            <a:r>
              <a:rPr lang="en-US" dirty="0"/>
              <a:t> </a:t>
            </a:r>
            <a:r>
              <a:rPr lang="en-US" dirty="0" err="1"/>
              <a:t>sisaldav</a:t>
            </a:r>
            <a:r>
              <a:rPr lang="en-US" dirty="0"/>
              <a:t>, </a:t>
            </a:r>
            <a:r>
              <a:rPr lang="en-US" dirty="0" err="1"/>
              <a:t>käitumist</a:t>
            </a:r>
            <a:r>
              <a:rPr lang="en-US" dirty="0"/>
              <a:t> </a:t>
            </a:r>
            <a:r>
              <a:rPr lang="en-US" dirty="0" err="1"/>
              <a:t>kontrollib</a:t>
            </a:r>
            <a:r>
              <a:rPr lang="en-US" dirty="0"/>
              <a:t> ≤63 mm</a:t>
            </a:r>
          </a:p>
          <a:p>
            <a:r>
              <a:rPr lang="en-US" dirty="0" err="1"/>
              <a:t>Dmax</a:t>
            </a:r>
            <a:r>
              <a:rPr lang="en-US" dirty="0"/>
              <a:t> </a:t>
            </a:r>
            <a:r>
              <a:rPr lang="en-US" dirty="0" err="1"/>
              <a:t>alla</a:t>
            </a:r>
            <a:r>
              <a:rPr lang="en-US" dirty="0"/>
              <a:t> 63 mm</a:t>
            </a:r>
          </a:p>
          <a:p>
            <a:pPr lvl="1"/>
            <a:r>
              <a:rPr lang="en-US" b="1" dirty="0" err="1"/>
              <a:t>Jämepinnas</a:t>
            </a:r>
            <a:r>
              <a:rPr lang="en-US" dirty="0"/>
              <a:t>, </a:t>
            </a:r>
            <a:r>
              <a:rPr lang="en-US" dirty="0" err="1"/>
              <a:t>kui</a:t>
            </a:r>
            <a:r>
              <a:rPr lang="en-US" dirty="0"/>
              <a:t> </a:t>
            </a:r>
            <a:r>
              <a:rPr lang="en-US" dirty="0" err="1"/>
              <a:t>peenosist</a:t>
            </a:r>
            <a:r>
              <a:rPr lang="en-US" dirty="0"/>
              <a:t> </a:t>
            </a:r>
            <a:r>
              <a:rPr lang="en-US" dirty="0" err="1"/>
              <a:t>alla</a:t>
            </a:r>
            <a:r>
              <a:rPr lang="en-US" dirty="0"/>
              <a:t> 5%, </a:t>
            </a:r>
            <a:r>
              <a:rPr lang="en-US" dirty="0" err="1"/>
              <a:t>kruus</a:t>
            </a:r>
            <a:r>
              <a:rPr lang="en-US" dirty="0"/>
              <a:t> </a:t>
            </a:r>
            <a:r>
              <a:rPr lang="en-US" dirty="0" err="1"/>
              <a:t>või</a:t>
            </a:r>
            <a:r>
              <a:rPr lang="en-US" dirty="0"/>
              <a:t> </a:t>
            </a:r>
            <a:r>
              <a:rPr lang="en-US" dirty="0" err="1"/>
              <a:t>liiv</a:t>
            </a:r>
            <a:r>
              <a:rPr lang="en-US" dirty="0"/>
              <a:t> </a:t>
            </a:r>
            <a:r>
              <a:rPr lang="en-US" dirty="0" err="1"/>
              <a:t>mida</a:t>
            </a:r>
            <a:r>
              <a:rPr lang="en-US" dirty="0"/>
              <a:t> </a:t>
            </a:r>
            <a:r>
              <a:rPr lang="en-US" dirty="0" err="1"/>
              <a:t>rohkem</a:t>
            </a:r>
            <a:r>
              <a:rPr lang="en-US" dirty="0"/>
              <a:t> 0,063…2 mm sees, </a:t>
            </a:r>
            <a:r>
              <a:rPr lang="en-US" dirty="0" err="1">
                <a:solidFill>
                  <a:srgbClr val="FF0000"/>
                </a:solidFill>
              </a:rPr>
              <a:t>plastsust</a:t>
            </a:r>
            <a:r>
              <a:rPr lang="en-US" dirty="0">
                <a:solidFill>
                  <a:srgbClr val="FF0000"/>
                </a:solidFill>
              </a:rPr>
              <a:t> </a:t>
            </a:r>
            <a:r>
              <a:rPr lang="en-US" dirty="0" err="1">
                <a:solidFill>
                  <a:srgbClr val="FF0000"/>
                </a:solidFill>
              </a:rPr>
              <a:t>ei</a:t>
            </a:r>
            <a:r>
              <a:rPr lang="en-US" dirty="0">
                <a:solidFill>
                  <a:srgbClr val="FF0000"/>
                </a:solidFill>
              </a:rPr>
              <a:t> </a:t>
            </a:r>
            <a:r>
              <a:rPr lang="en-US" dirty="0" err="1">
                <a:solidFill>
                  <a:srgbClr val="FF0000"/>
                </a:solidFill>
              </a:rPr>
              <a:t>uurita</a:t>
            </a:r>
            <a:endParaRPr lang="en-US" dirty="0">
              <a:solidFill>
                <a:srgbClr val="FF0000"/>
              </a:solidFill>
            </a:endParaRPr>
          </a:p>
          <a:p>
            <a:pPr lvl="2"/>
            <a:r>
              <a:rPr lang="en-US" dirty="0" err="1"/>
              <a:t>Kruus</a:t>
            </a:r>
            <a:r>
              <a:rPr lang="en-US" dirty="0"/>
              <a:t> - G1 – </a:t>
            </a:r>
            <a:r>
              <a:rPr lang="en-US" dirty="0" err="1"/>
              <a:t>eriteraline</a:t>
            </a:r>
            <a:r>
              <a:rPr lang="en-US" dirty="0"/>
              <a:t> </a:t>
            </a:r>
            <a:r>
              <a:rPr lang="en-US" dirty="0" err="1"/>
              <a:t>kui</a:t>
            </a:r>
            <a:r>
              <a:rPr lang="en-US" dirty="0"/>
              <a:t> Cu≥6; G2 – </a:t>
            </a:r>
            <a:r>
              <a:rPr lang="en-US" dirty="0" err="1"/>
              <a:t>ühtlaseteraline</a:t>
            </a:r>
            <a:r>
              <a:rPr lang="en-US" dirty="0"/>
              <a:t> </a:t>
            </a:r>
            <a:r>
              <a:rPr lang="en-US" dirty="0" err="1"/>
              <a:t>kui</a:t>
            </a:r>
            <a:r>
              <a:rPr lang="en-US" dirty="0"/>
              <a:t> Cu&lt;6</a:t>
            </a:r>
          </a:p>
          <a:p>
            <a:pPr lvl="2"/>
            <a:r>
              <a:rPr lang="en-US" dirty="0" err="1"/>
              <a:t>Liiv</a:t>
            </a:r>
            <a:r>
              <a:rPr lang="en-US" dirty="0"/>
              <a:t> - S1 – </a:t>
            </a:r>
            <a:r>
              <a:rPr lang="en-US" dirty="0" err="1"/>
              <a:t>eriteraline</a:t>
            </a:r>
            <a:r>
              <a:rPr lang="en-US" dirty="0"/>
              <a:t> </a:t>
            </a:r>
            <a:r>
              <a:rPr lang="en-US" dirty="0" err="1"/>
              <a:t>kui</a:t>
            </a:r>
            <a:r>
              <a:rPr lang="en-US" dirty="0"/>
              <a:t> Cu≥6; S2 – </a:t>
            </a:r>
            <a:r>
              <a:rPr lang="en-US" dirty="0" err="1"/>
              <a:t>ühtlaseteraline</a:t>
            </a:r>
            <a:r>
              <a:rPr lang="en-US" dirty="0"/>
              <a:t> </a:t>
            </a:r>
            <a:r>
              <a:rPr lang="en-US" dirty="0" err="1"/>
              <a:t>kui</a:t>
            </a:r>
            <a:r>
              <a:rPr lang="en-US" dirty="0"/>
              <a:t> Cu&lt;6</a:t>
            </a:r>
          </a:p>
          <a:p>
            <a:pPr lvl="1"/>
            <a:r>
              <a:rPr lang="en-US" b="1" dirty="0" err="1"/>
              <a:t>Liitpinnas</a:t>
            </a:r>
            <a:r>
              <a:rPr lang="en-US" dirty="0"/>
              <a:t>, </a:t>
            </a:r>
            <a:r>
              <a:rPr lang="en-US" dirty="0" err="1"/>
              <a:t>kui</a:t>
            </a:r>
            <a:r>
              <a:rPr lang="en-US" dirty="0"/>
              <a:t> </a:t>
            </a:r>
            <a:r>
              <a:rPr lang="en-US" dirty="0" err="1"/>
              <a:t>peenosist</a:t>
            </a:r>
            <a:r>
              <a:rPr lang="en-US" dirty="0"/>
              <a:t> 5…15%; </a:t>
            </a:r>
            <a:r>
              <a:rPr lang="en-US" dirty="0" err="1"/>
              <a:t>kruusa-peenosiste</a:t>
            </a:r>
            <a:r>
              <a:rPr lang="en-US" dirty="0"/>
              <a:t> </a:t>
            </a:r>
            <a:r>
              <a:rPr lang="en-US" dirty="0" err="1"/>
              <a:t>või</a:t>
            </a:r>
            <a:r>
              <a:rPr lang="en-US" dirty="0"/>
              <a:t> </a:t>
            </a:r>
            <a:r>
              <a:rPr lang="en-US" dirty="0" err="1"/>
              <a:t>liiva-peenosiste</a:t>
            </a:r>
            <a:r>
              <a:rPr lang="en-US" dirty="0"/>
              <a:t> </a:t>
            </a:r>
            <a:r>
              <a:rPr lang="en-US" dirty="0" err="1"/>
              <a:t>segu</a:t>
            </a:r>
            <a:r>
              <a:rPr lang="en-US" dirty="0"/>
              <a:t>, kas </a:t>
            </a:r>
            <a:r>
              <a:rPr lang="en-US" dirty="0" err="1"/>
              <a:t>kruusa</a:t>
            </a:r>
            <a:r>
              <a:rPr lang="en-US" dirty="0"/>
              <a:t> </a:t>
            </a:r>
            <a:r>
              <a:rPr lang="en-US" dirty="0" err="1"/>
              <a:t>või</a:t>
            </a:r>
            <a:r>
              <a:rPr lang="en-US" dirty="0"/>
              <a:t> </a:t>
            </a:r>
            <a:r>
              <a:rPr lang="en-US" dirty="0" err="1"/>
              <a:t>liiva</a:t>
            </a:r>
            <a:r>
              <a:rPr lang="en-US" dirty="0"/>
              <a:t> on </a:t>
            </a:r>
            <a:r>
              <a:rPr lang="en-US" dirty="0" err="1"/>
              <a:t>rohkem</a:t>
            </a:r>
            <a:r>
              <a:rPr lang="en-US" dirty="0"/>
              <a:t> 0,063…2 mm sees, </a:t>
            </a:r>
            <a:r>
              <a:rPr lang="en-US" dirty="0" err="1">
                <a:solidFill>
                  <a:srgbClr val="FF0000"/>
                </a:solidFill>
              </a:rPr>
              <a:t>plastsust</a:t>
            </a:r>
            <a:r>
              <a:rPr lang="en-US" dirty="0">
                <a:solidFill>
                  <a:srgbClr val="FF0000"/>
                </a:solidFill>
              </a:rPr>
              <a:t> </a:t>
            </a:r>
            <a:r>
              <a:rPr lang="en-US" dirty="0" err="1">
                <a:solidFill>
                  <a:srgbClr val="FF0000"/>
                </a:solidFill>
              </a:rPr>
              <a:t>ei</a:t>
            </a:r>
            <a:r>
              <a:rPr lang="en-US" dirty="0">
                <a:solidFill>
                  <a:srgbClr val="FF0000"/>
                </a:solidFill>
              </a:rPr>
              <a:t> </a:t>
            </a:r>
            <a:r>
              <a:rPr lang="en-US" dirty="0" err="1">
                <a:solidFill>
                  <a:srgbClr val="FF0000"/>
                </a:solidFill>
              </a:rPr>
              <a:t>uurita</a:t>
            </a:r>
            <a:endParaRPr lang="en-US" dirty="0">
              <a:solidFill>
                <a:srgbClr val="FF0000"/>
              </a:solidFill>
            </a:endParaRPr>
          </a:p>
          <a:p>
            <a:pPr lvl="2"/>
            <a:r>
              <a:rPr lang="en-US" dirty="0"/>
              <a:t>K-p </a:t>
            </a:r>
            <a:r>
              <a:rPr lang="en-US" dirty="0" err="1"/>
              <a:t>segu</a:t>
            </a:r>
            <a:r>
              <a:rPr lang="en-US" dirty="0"/>
              <a:t> – G3- </a:t>
            </a:r>
            <a:r>
              <a:rPr lang="en-US" dirty="0" err="1"/>
              <a:t>eriteraline</a:t>
            </a:r>
            <a:r>
              <a:rPr lang="en-US" dirty="0"/>
              <a:t> </a:t>
            </a:r>
            <a:r>
              <a:rPr lang="en-US" dirty="0" err="1"/>
              <a:t>kui</a:t>
            </a:r>
            <a:r>
              <a:rPr lang="en-US" dirty="0"/>
              <a:t> Cu≥6; G4 – </a:t>
            </a:r>
            <a:r>
              <a:rPr lang="en-US" dirty="0" err="1"/>
              <a:t>ühtlaseteraline</a:t>
            </a:r>
            <a:r>
              <a:rPr lang="en-US" dirty="0"/>
              <a:t> </a:t>
            </a:r>
            <a:r>
              <a:rPr lang="en-US" dirty="0" err="1"/>
              <a:t>kui</a:t>
            </a:r>
            <a:r>
              <a:rPr lang="en-US" dirty="0"/>
              <a:t> Cu&lt;6</a:t>
            </a:r>
          </a:p>
          <a:p>
            <a:pPr lvl="2"/>
            <a:r>
              <a:rPr lang="en-US" dirty="0"/>
              <a:t>L-P </a:t>
            </a:r>
            <a:r>
              <a:rPr lang="en-US" dirty="0" err="1"/>
              <a:t>segu</a:t>
            </a:r>
            <a:r>
              <a:rPr lang="en-US" dirty="0"/>
              <a:t> – S3- </a:t>
            </a:r>
            <a:r>
              <a:rPr lang="en-US" dirty="0" err="1"/>
              <a:t>eriteraline</a:t>
            </a:r>
            <a:r>
              <a:rPr lang="en-US" dirty="0"/>
              <a:t> </a:t>
            </a:r>
            <a:r>
              <a:rPr lang="en-US" dirty="0" err="1"/>
              <a:t>kui</a:t>
            </a:r>
            <a:r>
              <a:rPr lang="en-US" dirty="0"/>
              <a:t> Cu≥6; S4 – </a:t>
            </a:r>
            <a:r>
              <a:rPr lang="en-US" dirty="0" err="1"/>
              <a:t>ühtlaseteraline</a:t>
            </a:r>
            <a:r>
              <a:rPr lang="en-US" dirty="0"/>
              <a:t> </a:t>
            </a:r>
            <a:r>
              <a:rPr lang="en-US" dirty="0" err="1"/>
              <a:t>kui</a:t>
            </a:r>
            <a:r>
              <a:rPr lang="en-US" dirty="0"/>
              <a:t> Cu&lt;6</a:t>
            </a:r>
          </a:p>
          <a:p>
            <a:pPr lvl="1"/>
            <a:r>
              <a:rPr lang="en-US" b="1" dirty="0" err="1"/>
              <a:t>Keskmiseteraline</a:t>
            </a:r>
            <a:r>
              <a:rPr lang="en-US" dirty="0"/>
              <a:t>, </a:t>
            </a:r>
            <a:r>
              <a:rPr lang="en-US" dirty="0" err="1"/>
              <a:t>kui</a:t>
            </a:r>
            <a:r>
              <a:rPr lang="en-US" dirty="0"/>
              <a:t> </a:t>
            </a:r>
            <a:r>
              <a:rPr lang="en-US" dirty="0" err="1"/>
              <a:t>peenosist</a:t>
            </a:r>
            <a:r>
              <a:rPr lang="en-US" dirty="0"/>
              <a:t> 15…35% (</a:t>
            </a:r>
            <a:r>
              <a:rPr lang="en-US" dirty="0" err="1"/>
              <a:t>võib</a:t>
            </a:r>
            <a:r>
              <a:rPr lang="en-US" dirty="0"/>
              <a:t> </a:t>
            </a:r>
            <a:r>
              <a:rPr lang="en-US" dirty="0" err="1"/>
              <a:t>lisada</a:t>
            </a:r>
            <a:r>
              <a:rPr lang="en-US" dirty="0"/>
              <a:t> ka Cu </a:t>
            </a:r>
            <a:r>
              <a:rPr lang="en-US" dirty="0" err="1"/>
              <a:t>liigituse</a:t>
            </a:r>
            <a:r>
              <a:rPr lang="en-US" dirty="0"/>
              <a:t>), </a:t>
            </a:r>
            <a:r>
              <a:rPr lang="en-US" b="1" dirty="0" err="1"/>
              <a:t>peeneteraline</a:t>
            </a:r>
            <a:r>
              <a:rPr lang="en-US" dirty="0"/>
              <a:t> </a:t>
            </a:r>
            <a:r>
              <a:rPr lang="en-US" dirty="0" err="1"/>
              <a:t>kui</a:t>
            </a:r>
            <a:r>
              <a:rPr lang="en-US" dirty="0"/>
              <a:t> </a:t>
            </a:r>
            <a:r>
              <a:rPr lang="en-US" dirty="0" err="1"/>
              <a:t>peenosis</a:t>
            </a:r>
            <a:r>
              <a:rPr lang="en-US" dirty="0"/>
              <a:t> </a:t>
            </a:r>
            <a:r>
              <a:rPr lang="en-US" dirty="0" err="1"/>
              <a:t>üle</a:t>
            </a:r>
            <a:r>
              <a:rPr lang="en-US" dirty="0"/>
              <a:t> 35%</a:t>
            </a:r>
          </a:p>
          <a:p>
            <a:pPr lvl="2"/>
            <a:r>
              <a:rPr lang="en-US" dirty="0" err="1"/>
              <a:t>Keskteraline</a:t>
            </a:r>
            <a:r>
              <a:rPr lang="en-US" dirty="0"/>
              <a:t> </a:t>
            </a:r>
            <a:r>
              <a:rPr lang="en-US" dirty="0" err="1"/>
              <a:t>madala</a:t>
            </a:r>
            <a:r>
              <a:rPr lang="en-US" dirty="0"/>
              <a:t> </a:t>
            </a:r>
            <a:r>
              <a:rPr lang="en-US" dirty="0" err="1"/>
              <a:t>plastsusega</a:t>
            </a:r>
            <a:r>
              <a:rPr lang="en-US" dirty="0"/>
              <a:t> I1 </a:t>
            </a:r>
            <a:r>
              <a:rPr lang="en-US" dirty="0" err="1"/>
              <a:t>kui</a:t>
            </a:r>
            <a:r>
              <a:rPr lang="en-US" dirty="0"/>
              <a:t> </a:t>
            </a:r>
            <a:r>
              <a:rPr lang="en-US" dirty="0" err="1"/>
              <a:t>plastsusarv</a:t>
            </a:r>
            <a:r>
              <a:rPr lang="en-US" dirty="0"/>
              <a:t> Ip </a:t>
            </a:r>
            <a:r>
              <a:rPr lang="en-US" dirty="0" err="1"/>
              <a:t>kuni</a:t>
            </a:r>
            <a:r>
              <a:rPr lang="en-US" dirty="0"/>
              <a:t> 12% </a:t>
            </a:r>
            <a:r>
              <a:rPr lang="en-US" dirty="0" err="1"/>
              <a:t>ehk</a:t>
            </a:r>
            <a:r>
              <a:rPr lang="en-US" dirty="0"/>
              <a:t> IL – </a:t>
            </a:r>
            <a:r>
              <a:rPr lang="en-US" dirty="0" err="1"/>
              <a:t>kui</a:t>
            </a:r>
            <a:r>
              <a:rPr lang="en-US" dirty="0"/>
              <a:t> </a:t>
            </a:r>
            <a:r>
              <a:rPr lang="en-US" dirty="0" err="1"/>
              <a:t>voolavuspiir</a:t>
            </a:r>
            <a:r>
              <a:rPr lang="en-US" dirty="0"/>
              <a:t> WL </a:t>
            </a:r>
            <a:r>
              <a:rPr lang="en-US" dirty="0" err="1"/>
              <a:t>kuni</a:t>
            </a:r>
            <a:r>
              <a:rPr lang="en-US" dirty="0"/>
              <a:t> 35% </a:t>
            </a:r>
          </a:p>
          <a:p>
            <a:pPr lvl="2"/>
            <a:r>
              <a:rPr lang="en-US" dirty="0" err="1"/>
              <a:t>Keskteraline</a:t>
            </a:r>
            <a:r>
              <a:rPr lang="en-US" dirty="0"/>
              <a:t> </a:t>
            </a:r>
            <a:r>
              <a:rPr lang="en-US" dirty="0" err="1"/>
              <a:t>keskmise</a:t>
            </a:r>
            <a:r>
              <a:rPr lang="en-US" dirty="0"/>
              <a:t> </a:t>
            </a:r>
            <a:r>
              <a:rPr lang="en-US" dirty="0" err="1"/>
              <a:t>kuni</a:t>
            </a:r>
            <a:r>
              <a:rPr lang="en-US" dirty="0"/>
              <a:t> </a:t>
            </a:r>
            <a:r>
              <a:rPr lang="en-US" dirty="0" err="1"/>
              <a:t>suure</a:t>
            </a:r>
            <a:r>
              <a:rPr lang="en-US" dirty="0"/>
              <a:t> </a:t>
            </a:r>
            <a:r>
              <a:rPr lang="en-US" dirty="0" err="1"/>
              <a:t>plastsusega</a:t>
            </a:r>
            <a:r>
              <a:rPr lang="en-US" dirty="0"/>
              <a:t> I2 </a:t>
            </a:r>
            <a:r>
              <a:rPr lang="en-US" dirty="0" err="1"/>
              <a:t>kui</a:t>
            </a:r>
            <a:r>
              <a:rPr lang="en-US" dirty="0"/>
              <a:t> Ip&gt;12% </a:t>
            </a:r>
            <a:r>
              <a:rPr lang="en-US" dirty="0" err="1"/>
              <a:t>ehk</a:t>
            </a:r>
            <a:r>
              <a:rPr lang="en-US" dirty="0"/>
              <a:t> IM </a:t>
            </a:r>
            <a:r>
              <a:rPr lang="en-US" dirty="0" err="1"/>
              <a:t>kui</a:t>
            </a:r>
            <a:r>
              <a:rPr lang="en-US" dirty="0"/>
              <a:t> WL&gt;35%</a:t>
            </a:r>
          </a:p>
          <a:p>
            <a:pPr lvl="2"/>
            <a:r>
              <a:rPr lang="en-US" dirty="0" err="1"/>
              <a:t>Peeneteraline</a:t>
            </a:r>
            <a:r>
              <a:rPr lang="en-US" dirty="0"/>
              <a:t> </a:t>
            </a:r>
            <a:r>
              <a:rPr lang="en-US" dirty="0" err="1"/>
              <a:t>madala</a:t>
            </a:r>
            <a:r>
              <a:rPr lang="en-US" dirty="0"/>
              <a:t> </a:t>
            </a:r>
            <a:r>
              <a:rPr lang="en-US" dirty="0" err="1"/>
              <a:t>plastsusega</a:t>
            </a:r>
            <a:r>
              <a:rPr lang="en-US" dirty="0"/>
              <a:t> F1 (IP </a:t>
            </a:r>
            <a:r>
              <a:rPr lang="en-US" dirty="0" err="1"/>
              <a:t>kuni</a:t>
            </a:r>
            <a:r>
              <a:rPr lang="en-US" dirty="0"/>
              <a:t> 12%) </a:t>
            </a:r>
            <a:r>
              <a:rPr lang="en-US" dirty="0" err="1"/>
              <a:t>või</a:t>
            </a:r>
            <a:r>
              <a:rPr lang="en-US" dirty="0"/>
              <a:t> IL (WL </a:t>
            </a:r>
            <a:r>
              <a:rPr lang="en-US" dirty="0" err="1"/>
              <a:t>kuni</a:t>
            </a:r>
            <a:r>
              <a:rPr lang="en-US" dirty="0"/>
              <a:t> 35%)</a:t>
            </a:r>
          </a:p>
          <a:p>
            <a:pPr lvl="2"/>
            <a:r>
              <a:rPr lang="en-US" dirty="0" err="1"/>
              <a:t>Peeneteraline</a:t>
            </a:r>
            <a:r>
              <a:rPr lang="en-US" dirty="0"/>
              <a:t> </a:t>
            </a:r>
            <a:r>
              <a:rPr lang="en-US" dirty="0" err="1"/>
              <a:t>keskmise</a:t>
            </a:r>
            <a:r>
              <a:rPr lang="en-US" dirty="0"/>
              <a:t> </a:t>
            </a:r>
            <a:r>
              <a:rPr lang="en-US" dirty="0" err="1"/>
              <a:t>plastsusega</a:t>
            </a:r>
            <a:r>
              <a:rPr lang="en-US" dirty="0"/>
              <a:t> F2 (IP 12…22%) </a:t>
            </a:r>
            <a:r>
              <a:rPr lang="en-US" dirty="0" err="1"/>
              <a:t>või</a:t>
            </a:r>
            <a:r>
              <a:rPr lang="en-US" dirty="0"/>
              <a:t> FM (WL 35…50%)</a:t>
            </a:r>
          </a:p>
          <a:p>
            <a:pPr lvl="2"/>
            <a:r>
              <a:rPr lang="en-US" dirty="0" err="1"/>
              <a:t>Peeneteraline</a:t>
            </a:r>
            <a:r>
              <a:rPr lang="en-US" dirty="0"/>
              <a:t> </a:t>
            </a:r>
            <a:r>
              <a:rPr lang="en-US" dirty="0" err="1"/>
              <a:t>suure</a:t>
            </a:r>
            <a:r>
              <a:rPr lang="en-US" dirty="0"/>
              <a:t> </a:t>
            </a:r>
            <a:r>
              <a:rPr lang="en-US" dirty="0" err="1"/>
              <a:t>plastsusega</a:t>
            </a:r>
            <a:r>
              <a:rPr lang="en-US" dirty="0"/>
              <a:t> F3 (IP 22…40%) </a:t>
            </a:r>
            <a:r>
              <a:rPr lang="en-US" dirty="0" err="1"/>
              <a:t>või</a:t>
            </a:r>
            <a:r>
              <a:rPr lang="en-US" dirty="0"/>
              <a:t> FH (WL 50…70%)</a:t>
            </a:r>
          </a:p>
          <a:p>
            <a:pPr lvl="2"/>
            <a:r>
              <a:rPr lang="en-US" dirty="0" err="1">
                <a:solidFill>
                  <a:srgbClr val="FF0000"/>
                </a:solidFill>
              </a:rPr>
              <a:t>Peeneteraline</a:t>
            </a:r>
            <a:r>
              <a:rPr lang="en-US" dirty="0">
                <a:solidFill>
                  <a:srgbClr val="FF0000"/>
                </a:solidFill>
              </a:rPr>
              <a:t> </a:t>
            </a:r>
            <a:r>
              <a:rPr lang="en-US" dirty="0" err="1">
                <a:solidFill>
                  <a:srgbClr val="FF0000"/>
                </a:solidFill>
              </a:rPr>
              <a:t>väga</a:t>
            </a:r>
            <a:r>
              <a:rPr lang="en-US" dirty="0">
                <a:solidFill>
                  <a:srgbClr val="FF0000"/>
                </a:solidFill>
              </a:rPr>
              <a:t> </a:t>
            </a:r>
            <a:r>
              <a:rPr lang="en-US" dirty="0" err="1">
                <a:solidFill>
                  <a:srgbClr val="FF0000"/>
                </a:solidFill>
              </a:rPr>
              <a:t>suure</a:t>
            </a:r>
            <a:r>
              <a:rPr lang="en-US" dirty="0">
                <a:solidFill>
                  <a:srgbClr val="FF0000"/>
                </a:solidFill>
              </a:rPr>
              <a:t> </a:t>
            </a:r>
            <a:r>
              <a:rPr lang="en-US" dirty="0" err="1">
                <a:solidFill>
                  <a:srgbClr val="FF0000"/>
                </a:solidFill>
              </a:rPr>
              <a:t>plastsusega</a:t>
            </a:r>
            <a:r>
              <a:rPr lang="en-US" dirty="0">
                <a:solidFill>
                  <a:srgbClr val="FF0000"/>
                </a:solidFill>
              </a:rPr>
              <a:t> F4 (IP &gt;40%) </a:t>
            </a:r>
            <a:r>
              <a:rPr lang="en-US" dirty="0" err="1">
                <a:solidFill>
                  <a:srgbClr val="FF0000"/>
                </a:solidFill>
              </a:rPr>
              <a:t>või</a:t>
            </a:r>
            <a:r>
              <a:rPr lang="en-US" dirty="0">
                <a:solidFill>
                  <a:srgbClr val="FF0000"/>
                </a:solidFill>
              </a:rPr>
              <a:t> FV (WL&gt;70%) – </a:t>
            </a:r>
            <a:r>
              <a:rPr lang="en-US" dirty="0" err="1">
                <a:solidFill>
                  <a:srgbClr val="FF0000"/>
                </a:solidFill>
              </a:rPr>
              <a:t>eeldatavalt</a:t>
            </a:r>
            <a:r>
              <a:rPr lang="en-US" dirty="0">
                <a:solidFill>
                  <a:srgbClr val="FF0000"/>
                </a:solidFill>
              </a:rPr>
              <a:t> </a:t>
            </a:r>
            <a:r>
              <a:rPr lang="en-US" dirty="0" err="1">
                <a:solidFill>
                  <a:srgbClr val="FF0000"/>
                </a:solidFill>
              </a:rPr>
              <a:t>ei</a:t>
            </a:r>
            <a:r>
              <a:rPr lang="en-US" dirty="0">
                <a:solidFill>
                  <a:srgbClr val="FF0000"/>
                </a:solidFill>
              </a:rPr>
              <a:t> </a:t>
            </a:r>
            <a:r>
              <a:rPr lang="en-US" dirty="0" err="1">
                <a:solidFill>
                  <a:srgbClr val="FF0000"/>
                </a:solidFill>
              </a:rPr>
              <a:t>saa</a:t>
            </a:r>
            <a:r>
              <a:rPr lang="en-US" dirty="0">
                <a:solidFill>
                  <a:srgbClr val="FF0000"/>
                </a:solidFill>
              </a:rPr>
              <a:t> </a:t>
            </a:r>
            <a:r>
              <a:rPr lang="en-US" dirty="0" err="1">
                <a:solidFill>
                  <a:srgbClr val="FF0000"/>
                </a:solidFill>
              </a:rPr>
              <a:t>kasutada</a:t>
            </a:r>
            <a:endParaRPr lang="en-US" dirty="0">
              <a:solidFill>
                <a:srgbClr val="FF0000"/>
              </a:solidFill>
            </a:endParaRPr>
          </a:p>
          <a:p>
            <a:pPr lvl="2"/>
            <a:endParaRPr lang="en-US" dirty="0"/>
          </a:p>
        </p:txBody>
      </p:sp>
    </p:spTree>
    <p:extLst>
      <p:ext uri="{BB962C8B-B14F-4D97-AF65-F5344CB8AC3E}">
        <p14:creationId xmlns:p14="http://schemas.microsoft.com/office/powerpoint/2010/main" val="40630989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8AE6-2588-525A-FBD0-84627095D967}"/>
              </a:ext>
            </a:extLst>
          </p:cNvPr>
          <p:cNvSpPr>
            <a:spLocks noGrp="1"/>
          </p:cNvSpPr>
          <p:nvPr>
            <p:ph type="title"/>
          </p:nvPr>
        </p:nvSpPr>
        <p:spPr>
          <a:xfrm>
            <a:off x="1667935" y="86712"/>
            <a:ext cx="10202332" cy="1280890"/>
          </a:xfrm>
        </p:spPr>
        <p:txBody>
          <a:bodyPr/>
          <a:lstStyle/>
          <a:p>
            <a:r>
              <a:rPr lang="en-US" dirty="0"/>
              <a:t>EVS-EN 14688 </a:t>
            </a:r>
            <a:r>
              <a:rPr lang="en-US" sz="3600" dirty="0"/>
              <a:t>(</a:t>
            </a:r>
            <a:r>
              <a:rPr lang="en-US" sz="3600" dirty="0" err="1"/>
              <a:t>pinnased</a:t>
            </a:r>
            <a:r>
              <a:rPr lang="en-US" sz="3600" dirty="0"/>
              <a:t>) </a:t>
            </a:r>
            <a:r>
              <a:rPr lang="en-US" dirty="0"/>
              <a:t>ja 14689 </a:t>
            </a:r>
            <a:r>
              <a:rPr lang="en-US" sz="3600" dirty="0"/>
              <a:t>(</a:t>
            </a:r>
            <a:r>
              <a:rPr lang="en-US" sz="3600" dirty="0" err="1"/>
              <a:t>kaljupinnas</a:t>
            </a:r>
            <a:r>
              <a:rPr lang="en-US" sz="3600" dirty="0"/>
              <a:t>)</a:t>
            </a:r>
            <a:endParaRPr lang="et-EE" dirty="0"/>
          </a:p>
        </p:txBody>
      </p:sp>
      <p:sp>
        <p:nvSpPr>
          <p:cNvPr id="4" name="Slide Number Placeholder 3">
            <a:extLst>
              <a:ext uri="{FF2B5EF4-FFF2-40B4-BE49-F238E27FC236}">
                <a16:creationId xmlns:a16="http://schemas.microsoft.com/office/drawing/2014/main" id="{D496C6DB-82FC-55B5-75BC-13212D0E5E51}"/>
              </a:ext>
            </a:extLst>
          </p:cNvPr>
          <p:cNvSpPr>
            <a:spLocks noGrp="1"/>
          </p:cNvSpPr>
          <p:nvPr>
            <p:ph type="sldNum" sz="quarter" idx="12"/>
          </p:nvPr>
        </p:nvSpPr>
        <p:spPr/>
        <p:txBody>
          <a:bodyPr/>
          <a:lstStyle/>
          <a:p>
            <a:fld id="{A89FF1E2-3BA7-475C-A9AD-AEEAF9FE4269}" type="slidenum">
              <a:rPr lang="en-US" smtClean="0"/>
              <a:t>155</a:t>
            </a:fld>
            <a:endParaRPr lang="en-US"/>
          </a:p>
        </p:txBody>
      </p:sp>
      <p:pic>
        <p:nvPicPr>
          <p:cNvPr id="6" name="Picture 5">
            <a:extLst>
              <a:ext uri="{FF2B5EF4-FFF2-40B4-BE49-F238E27FC236}">
                <a16:creationId xmlns:a16="http://schemas.microsoft.com/office/drawing/2014/main" id="{12EB1A0D-68E4-A40F-EDFD-615B0A5CA2B2}"/>
              </a:ext>
            </a:extLst>
          </p:cNvPr>
          <p:cNvPicPr>
            <a:picLocks noChangeAspect="1"/>
          </p:cNvPicPr>
          <p:nvPr/>
        </p:nvPicPr>
        <p:blipFill>
          <a:blip r:embed="rId2"/>
          <a:stretch>
            <a:fillRect/>
          </a:stretch>
        </p:blipFill>
        <p:spPr>
          <a:xfrm>
            <a:off x="42083" y="1257359"/>
            <a:ext cx="4271455" cy="3068228"/>
          </a:xfrm>
          <a:prstGeom prst="rect">
            <a:avLst/>
          </a:prstGeom>
        </p:spPr>
      </p:pic>
      <p:pic>
        <p:nvPicPr>
          <p:cNvPr id="8" name="Picture 7">
            <a:extLst>
              <a:ext uri="{FF2B5EF4-FFF2-40B4-BE49-F238E27FC236}">
                <a16:creationId xmlns:a16="http://schemas.microsoft.com/office/drawing/2014/main" id="{E598034E-39BD-658B-38C4-9802C89DFF1E}"/>
              </a:ext>
            </a:extLst>
          </p:cNvPr>
          <p:cNvPicPr>
            <a:picLocks noChangeAspect="1"/>
          </p:cNvPicPr>
          <p:nvPr/>
        </p:nvPicPr>
        <p:blipFill>
          <a:blip r:embed="rId3"/>
          <a:stretch>
            <a:fillRect/>
          </a:stretch>
        </p:blipFill>
        <p:spPr>
          <a:xfrm>
            <a:off x="4454433" y="1353520"/>
            <a:ext cx="3997235" cy="5417768"/>
          </a:xfrm>
          <a:prstGeom prst="rect">
            <a:avLst/>
          </a:prstGeom>
        </p:spPr>
      </p:pic>
      <p:pic>
        <p:nvPicPr>
          <p:cNvPr id="12" name="Picture 11">
            <a:extLst>
              <a:ext uri="{FF2B5EF4-FFF2-40B4-BE49-F238E27FC236}">
                <a16:creationId xmlns:a16="http://schemas.microsoft.com/office/drawing/2014/main" id="{C511AF07-B9A0-D4A7-7296-490DC249C970}"/>
              </a:ext>
            </a:extLst>
          </p:cNvPr>
          <p:cNvPicPr>
            <a:picLocks noChangeAspect="1"/>
          </p:cNvPicPr>
          <p:nvPr/>
        </p:nvPicPr>
        <p:blipFill>
          <a:blip r:embed="rId4"/>
          <a:stretch>
            <a:fillRect/>
          </a:stretch>
        </p:blipFill>
        <p:spPr>
          <a:xfrm>
            <a:off x="107530" y="4377037"/>
            <a:ext cx="4140560" cy="463629"/>
          </a:xfrm>
          <a:prstGeom prst="rect">
            <a:avLst/>
          </a:prstGeom>
        </p:spPr>
      </p:pic>
      <p:pic>
        <p:nvPicPr>
          <p:cNvPr id="14" name="Picture 13">
            <a:extLst>
              <a:ext uri="{FF2B5EF4-FFF2-40B4-BE49-F238E27FC236}">
                <a16:creationId xmlns:a16="http://schemas.microsoft.com/office/drawing/2014/main" id="{D6671C3E-B6AC-CDC9-8ED3-86B2BF720B3E}"/>
              </a:ext>
            </a:extLst>
          </p:cNvPr>
          <p:cNvPicPr>
            <a:picLocks noChangeAspect="1"/>
          </p:cNvPicPr>
          <p:nvPr/>
        </p:nvPicPr>
        <p:blipFill>
          <a:blip r:embed="rId5"/>
          <a:stretch>
            <a:fillRect/>
          </a:stretch>
        </p:blipFill>
        <p:spPr>
          <a:xfrm>
            <a:off x="58036" y="4892116"/>
            <a:ext cx="4325949" cy="463629"/>
          </a:xfrm>
          <a:prstGeom prst="rect">
            <a:avLst/>
          </a:prstGeom>
        </p:spPr>
      </p:pic>
      <p:pic>
        <p:nvPicPr>
          <p:cNvPr id="16" name="Picture 15">
            <a:extLst>
              <a:ext uri="{FF2B5EF4-FFF2-40B4-BE49-F238E27FC236}">
                <a16:creationId xmlns:a16="http://schemas.microsoft.com/office/drawing/2014/main" id="{B5808379-EA01-DE4E-DBA6-7F1F74C343CD}"/>
              </a:ext>
            </a:extLst>
          </p:cNvPr>
          <p:cNvPicPr>
            <a:picLocks noChangeAspect="1"/>
          </p:cNvPicPr>
          <p:nvPr/>
        </p:nvPicPr>
        <p:blipFill>
          <a:blip r:embed="rId6"/>
          <a:stretch>
            <a:fillRect/>
          </a:stretch>
        </p:blipFill>
        <p:spPr>
          <a:xfrm>
            <a:off x="8451668" y="2137955"/>
            <a:ext cx="3730405" cy="3937471"/>
          </a:xfrm>
          <a:prstGeom prst="rect">
            <a:avLst/>
          </a:prstGeom>
        </p:spPr>
      </p:pic>
      <p:pic>
        <p:nvPicPr>
          <p:cNvPr id="18" name="Picture 17">
            <a:extLst>
              <a:ext uri="{FF2B5EF4-FFF2-40B4-BE49-F238E27FC236}">
                <a16:creationId xmlns:a16="http://schemas.microsoft.com/office/drawing/2014/main" id="{1E093589-87E3-09E5-4043-4DE963298035}"/>
              </a:ext>
            </a:extLst>
          </p:cNvPr>
          <p:cNvPicPr>
            <a:picLocks noChangeAspect="1"/>
          </p:cNvPicPr>
          <p:nvPr/>
        </p:nvPicPr>
        <p:blipFill>
          <a:blip r:embed="rId7"/>
          <a:stretch>
            <a:fillRect/>
          </a:stretch>
        </p:blipFill>
        <p:spPr>
          <a:xfrm>
            <a:off x="2352850" y="5460670"/>
            <a:ext cx="2062145" cy="1171890"/>
          </a:xfrm>
          <a:prstGeom prst="rect">
            <a:avLst/>
          </a:prstGeom>
        </p:spPr>
      </p:pic>
      <p:pic>
        <p:nvPicPr>
          <p:cNvPr id="10" name="Picture 9">
            <a:extLst>
              <a:ext uri="{FF2B5EF4-FFF2-40B4-BE49-F238E27FC236}">
                <a16:creationId xmlns:a16="http://schemas.microsoft.com/office/drawing/2014/main" id="{AF8B6D7F-ED32-DB2A-D192-4DFAF80277D5}"/>
              </a:ext>
            </a:extLst>
          </p:cNvPr>
          <p:cNvPicPr>
            <a:picLocks noChangeAspect="1"/>
          </p:cNvPicPr>
          <p:nvPr/>
        </p:nvPicPr>
        <p:blipFill>
          <a:blip r:embed="rId8"/>
          <a:stretch>
            <a:fillRect/>
          </a:stretch>
        </p:blipFill>
        <p:spPr>
          <a:xfrm>
            <a:off x="107530" y="5460670"/>
            <a:ext cx="2245320" cy="1310617"/>
          </a:xfrm>
          <a:prstGeom prst="rect">
            <a:avLst/>
          </a:prstGeom>
        </p:spPr>
      </p:pic>
    </p:spTree>
    <p:extLst>
      <p:ext uri="{BB962C8B-B14F-4D97-AF65-F5344CB8AC3E}">
        <p14:creationId xmlns:p14="http://schemas.microsoft.com/office/powerpoint/2010/main" val="21600721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DAD9-4D70-1022-08E6-FCADBC18349F}"/>
              </a:ext>
            </a:extLst>
          </p:cNvPr>
          <p:cNvSpPr>
            <a:spLocks noGrp="1"/>
          </p:cNvSpPr>
          <p:nvPr>
            <p:ph type="title"/>
          </p:nvPr>
        </p:nvSpPr>
        <p:spPr>
          <a:xfrm>
            <a:off x="1608667" y="62954"/>
            <a:ext cx="10473266" cy="1280890"/>
          </a:xfrm>
        </p:spPr>
        <p:txBody>
          <a:bodyPr/>
          <a:lstStyle/>
          <a:p>
            <a:r>
              <a:rPr lang="en-US" sz="4000" dirty="0"/>
              <a:t>EVS-EN ja GOST </a:t>
            </a:r>
            <a:r>
              <a:rPr lang="en-US" sz="4000" dirty="0" err="1"/>
              <a:t>ning</a:t>
            </a:r>
            <a:r>
              <a:rPr lang="en-US" sz="4000" dirty="0"/>
              <a:t> </a:t>
            </a:r>
            <a:r>
              <a:rPr lang="en-US" sz="4000" dirty="0" err="1"/>
              <a:t>pinnaseliigitused</a:t>
            </a:r>
            <a:endParaRPr lang="et-EE" sz="4000" dirty="0"/>
          </a:p>
        </p:txBody>
      </p:sp>
      <p:sp>
        <p:nvSpPr>
          <p:cNvPr id="3" name="Content Placeholder 2">
            <a:extLst>
              <a:ext uri="{FF2B5EF4-FFF2-40B4-BE49-F238E27FC236}">
                <a16:creationId xmlns:a16="http://schemas.microsoft.com/office/drawing/2014/main" id="{3323545D-2712-CD61-4F2D-31F4BF1489A5}"/>
              </a:ext>
            </a:extLst>
          </p:cNvPr>
          <p:cNvSpPr>
            <a:spLocks noGrp="1"/>
          </p:cNvSpPr>
          <p:nvPr>
            <p:ph idx="1"/>
          </p:nvPr>
        </p:nvSpPr>
        <p:spPr>
          <a:xfrm>
            <a:off x="829733" y="1456267"/>
            <a:ext cx="10916179" cy="3777622"/>
          </a:xfrm>
        </p:spPr>
        <p:txBody>
          <a:bodyPr/>
          <a:lstStyle/>
          <a:p>
            <a:r>
              <a:rPr lang="en-US" sz="1800" dirty="0" err="1">
                <a:solidFill>
                  <a:srgbClr val="000000"/>
                </a:solidFill>
                <a:latin typeface="Times New Roman" panose="02020603050405020304" pitchFamily="18" charset="0"/>
              </a:rPr>
              <a:t>Klim</a:t>
            </a:r>
            <a:r>
              <a:rPr lang="en-US" sz="1800" dirty="0">
                <a:solidFill>
                  <a:srgbClr val="000000"/>
                </a:solidFill>
                <a:latin typeface="Times New Roman" panose="02020603050405020304" pitchFamily="18" charset="0"/>
              </a:rPr>
              <a:t> M71 (2023): </a:t>
            </a:r>
            <a:r>
              <a:rPr lang="et-EE" sz="1800" b="0" i="0" u="none" strike="noStrike" baseline="0" dirty="0">
                <a:solidFill>
                  <a:srgbClr val="000000"/>
                </a:solidFill>
                <a:latin typeface="Times New Roman" panose="02020603050405020304" pitchFamily="18" charset="0"/>
              </a:rPr>
              <a:t>Tee konstruktsiooni projekteerimisel lähtutakse standardisarjas EVS-EN ISO 14688 ja standardis EVS-EN ISO 14689 sätestatud pinnaste identifitseerimisest ning standardis EVS-EN 16907-2 sätestatud liigitusest.</a:t>
            </a:r>
            <a:endParaRPr lang="en-US" sz="1800" b="0" i="0" u="none" strike="noStrike" baseline="0" dirty="0">
              <a:solidFill>
                <a:srgbClr val="000000"/>
              </a:solidFill>
              <a:latin typeface="Times New Roman" panose="02020603050405020304" pitchFamily="18" charset="0"/>
            </a:endParaRPr>
          </a:p>
          <a:p>
            <a:r>
              <a:rPr lang="en-US" sz="1800" dirty="0" err="1">
                <a:solidFill>
                  <a:srgbClr val="000000"/>
                </a:solidFill>
                <a:latin typeface="Times New Roman" panose="02020603050405020304" pitchFamily="18" charset="0"/>
              </a:rPr>
              <a:t>Elastsete</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katendite</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projekteerimisjuhis</a:t>
            </a:r>
            <a:r>
              <a:rPr lang="en-US" sz="1800" dirty="0">
                <a:solidFill>
                  <a:srgbClr val="000000"/>
                </a:solidFill>
                <a:latin typeface="Times New Roman" panose="02020603050405020304" pitchFamily="18" charset="0"/>
              </a:rPr>
              <a:t> (KAP alus) </a:t>
            </a:r>
            <a:r>
              <a:rPr lang="en-US" sz="1800" dirty="0" err="1">
                <a:solidFill>
                  <a:srgbClr val="000000"/>
                </a:solidFill>
                <a:latin typeface="Times New Roman" panose="02020603050405020304" pitchFamily="18" charset="0"/>
              </a:rPr>
              <a:t>tugineb</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GOSTi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liigitusele</a:t>
            </a:r>
            <a:r>
              <a:rPr lang="en-US" sz="1800" dirty="0">
                <a:solidFill>
                  <a:srgbClr val="000000"/>
                </a:solidFill>
                <a:latin typeface="Times New Roman" panose="02020603050405020304" pitchFamily="18" charset="0"/>
              </a:rPr>
              <a:t> mis </a:t>
            </a:r>
            <a:r>
              <a:rPr lang="en-US" sz="1800" dirty="0" err="1">
                <a:solidFill>
                  <a:srgbClr val="000000"/>
                </a:solidFill>
                <a:latin typeface="Times New Roman" panose="02020603050405020304" pitchFamily="18" charset="0"/>
              </a:rPr>
              <a:t>ei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lähe</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kokku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eurostandarditega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Võrdlust</a:t>
            </a:r>
            <a:r>
              <a:rPr lang="en-US" sz="1800" dirty="0">
                <a:solidFill>
                  <a:srgbClr val="000000"/>
                </a:solidFill>
                <a:latin typeface="Times New Roman" panose="02020603050405020304" pitchFamily="18" charset="0"/>
              </a:rPr>
              <a:t> on </a:t>
            </a:r>
            <a:r>
              <a:rPr lang="en-US" sz="1800" dirty="0" err="1">
                <a:solidFill>
                  <a:srgbClr val="000000"/>
                </a:solidFill>
                <a:latin typeface="Times New Roman" panose="02020603050405020304" pitchFamily="18" charset="0"/>
              </a:rPr>
              <a:t>käsitletud</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hlinkClick r:id="rId2"/>
              </a:rPr>
              <a:t>uurimistöös</a:t>
            </a:r>
            <a:r>
              <a:rPr lang="en-US" sz="1800" dirty="0">
                <a:solidFill>
                  <a:srgbClr val="000000"/>
                </a:solidFill>
                <a:latin typeface="Times New Roman" panose="02020603050405020304" pitchFamily="18" charset="0"/>
                <a:hlinkClick r:id="rId2"/>
              </a:rPr>
              <a:t> (2014)</a:t>
            </a:r>
            <a:r>
              <a:rPr lang="en-US" sz="1800" dirty="0">
                <a:solidFill>
                  <a:srgbClr val="000000"/>
                </a:solidFill>
                <a:latin typeface="Times New Roman" panose="02020603050405020304" pitchFamily="18" charset="0"/>
              </a:rPr>
              <a:t> ja </a:t>
            </a:r>
            <a:r>
              <a:rPr lang="en-US" sz="1800" dirty="0" err="1">
                <a:solidFill>
                  <a:srgbClr val="000000"/>
                </a:solidFill>
                <a:latin typeface="Times New Roman" panose="02020603050405020304" pitchFamily="18" charset="0"/>
              </a:rPr>
              <a:t>kuigi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selle</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töö</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eesmärgiks</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oli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ülemineku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tagamine</a:t>
            </a:r>
            <a:r>
              <a:rPr lang="en-US" sz="1800" dirty="0">
                <a:solidFill>
                  <a:srgbClr val="000000"/>
                </a:solidFill>
                <a:latin typeface="Times New Roman" panose="02020603050405020304" pitchFamily="18" charset="0"/>
              </a:rPr>
              <a:t> EVS-EN </a:t>
            </a:r>
            <a:r>
              <a:rPr lang="en-US" sz="1800" dirty="0" err="1">
                <a:solidFill>
                  <a:srgbClr val="000000"/>
                </a:solidFill>
                <a:latin typeface="Times New Roman" panose="02020603050405020304" pitchFamily="18" charset="0"/>
              </a:rPr>
              <a:t>standarditega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siis</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seda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eesmärki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üheselt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ei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saavutatud</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Põhilised</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probleemalad</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erisustes</a:t>
            </a:r>
            <a:r>
              <a:rPr lang="en-US" sz="1800" dirty="0">
                <a:solidFill>
                  <a:srgbClr val="000000"/>
                </a:solidFill>
                <a:latin typeface="Times New Roman" panose="02020603050405020304" pitchFamily="18" charset="0"/>
              </a:rPr>
              <a:t>:</a:t>
            </a:r>
          </a:p>
          <a:p>
            <a:pPr lvl="1"/>
            <a:r>
              <a:rPr lang="en-US" sz="1400" dirty="0" err="1">
                <a:solidFill>
                  <a:srgbClr val="000000"/>
                </a:solidFill>
                <a:latin typeface="Times New Roman" panose="02020603050405020304" pitchFamily="18" charset="0"/>
              </a:rPr>
              <a:t>Sõelade</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loetelu</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ei</a:t>
            </a:r>
            <a:r>
              <a:rPr lang="en-US" sz="1400" dirty="0">
                <a:solidFill>
                  <a:srgbClr val="000000"/>
                </a:solidFill>
                <a:latin typeface="Times New Roman" panose="02020603050405020304" pitchFamily="18" charset="0"/>
              </a:rPr>
              <a:t> ole </a:t>
            </a:r>
            <a:r>
              <a:rPr lang="en-US" sz="1400" dirty="0" err="1">
                <a:solidFill>
                  <a:srgbClr val="000000"/>
                </a:solidFill>
                <a:latin typeface="Times New Roman" panose="02020603050405020304" pitchFamily="18" charset="0"/>
              </a:rPr>
              <a:t>sama</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tegelikult</a:t>
            </a:r>
            <a:r>
              <a:rPr lang="en-US" sz="1400" dirty="0">
                <a:solidFill>
                  <a:srgbClr val="000000"/>
                </a:solidFill>
                <a:latin typeface="Times New Roman" panose="02020603050405020304" pitchFamily="18" charset="0"/>
              </a:rPr>
              <a:t> on </a:t>
            </a:r>
            <a:r>
              <a:rPr lang="en-US" sz="1400" dirty="0" err="1">
                <a:solidFill>
                  <a:srgbClr val="000000"/>
                </a:solidFill>
                <a:latin typeface="Times New Roman" panose="02020603050405020304" pitchFamily="18" charset="0"/>
              </a:rPr>
              <a:t>erisus</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lisaks</a:t>
            </a:r>
            <a:r>
              <a:rPr lang="en-US" sz="1400" dirty="0">
                <a:solidFill>
                  <a:srgbClr val="000000"/>
                </a:solidFill>
                <a:latin typeface="Times New Roman" panose="02020603050405020304" pitchFamily="18" charset="0"/>
              </a:rPr>
              <a:t> ava </a:t>
            </a:r>
            <a:r>
              <a:rPr lang="en-US" sz="1400" dirty="0" err="1">
                <a:solidFill>
                  <a:srgbClr val="000000"/>
                </a:solidFill>
                <a:latin typeface="Times New Roman" panose="02020603050405020304" pitchFamily="18" charset="0"/>
              </a:rPr>
              <a:t>läbimõõdule</a:t>
            </a:r>
            <a:r>
              <a:rPr lang="en-US" sz="1400" dirty="0">
                <a:solidFill>
                  <a:srgbClr val="000000"/>
                </a:solidFill>
                <a:latin typeface="Times New Roman" panose="02020603050405020304" pitchFamily="18" charset="0"/>
              </a:rPr>
              <a:t> ka </a:t>
            </a:r>
            <a:r>
              <a:rPr lang="en-US" sz="1400" dirty="0" err="1">
                <a:solidFill>
                  <a:srgbClr val="000000"/>
                </a:solidFill>
                <a:latin typeface="Times New Roman" panose="02020603050405020304" pitchFamily="18" charset="0"/>
              </a:rPr>
              <a:t>sõela</a:t>
            </a:r>
            <a:r>
              <a:rPr lang="en-US" sz="1400" dirty="0">
                <a:solidFill>
                  <a:srgbClr val="000000"/>
                </a:solidFill>
                <a:latin typeface="Times New Roman" panose="02020603050405020304" pitchFamily="18" charset="0"/>
              </a:rPr>
              <a:t> ava </a:t>
            </a:r>
            <a:r>
              <a:rPr lang="en-US" sz="1400" dirty="0" err="1">
                <a:solidFill>
                  <a:srgbClr val="000000"/>
                </a:solidFill>
                <a:latin typeface="Times New Roman" panose="02020603050405020304" pitchFamily="18" charset="0"/>
              </a:rPr>
              <a:t>kujus</a:t>
            </a:r>
            <a:r>
              <a:rPr lang="en-US" sz="1400" dirty="0">
                <a:solidFill>
                  <a:srgbClr val="000000"/>
                </a:solidFill>
                <a:latin typeface="Times New Roman" panose="02020603050405020304" pitchFamily="18" charset="0"/>
              </a:rPr>
              <a:t> – </a:t>
            </a:r>
            <a:r>
              <a:rPr lang="en-US" sz="1400" dirty="0" err="1">
                <a:solidFill>
                  <a:srgbClr val="000000"/>
                </a:solidFill>
                <a:latin typeface="Times New Roman" panose="02020603050405020304" pitchFamily="18" charset="0"/>
              </a:rPr>
              <a:t>ümar</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või</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kandiline</a:t>
            </a:r>
            <a:endParaRPr lang="en-US" sz="1400" dirty="0">
              <a:solidFill>
                <a:srgbClr val="000000"/>
              </a:solidFill>
              <a:latin typeface="Times New Roman" panose="02020603050405020304" pitchFamily="18" charset="0"/>
            </a:endParaRPr>
          </a:p>
          <a:p>
            <a:pPr lvl="1"/>
            <a:r>
              <a:rPr lang="en-US" sz="1400" dirty="0">
                <a:solidFill>
                  <a:srgbClr val="000000"/>
                </a:solidFill>
                <a:latin typeface="Times New Roman" panose="02020603050405020304" pitchFamily="18" charset="0"/>
              </a:rPr>
              <a:t>GOST 25100-95 (ja </a:t>
            </a:r>
            <a:r>
              <a:rPr lang="en-US" sz="1400" dirty="0" err="1">
                <a:solidFill>
                  <a:srgbClr val="000000"/>
                </a:solidFill>
                <a:latin typeface="Times New Roman" panose="02020603050405020304" pitchFamily="18" charset="0"/>
              </a:rPr>
              <a:t>selle</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eellane</a:t>
            </a:r>
            <a:r>
              <a:rPr lang="en-US" sz="1400" dirty="0">
                <a:solidFill>
                  <a:srgbClr val="000000"/>
                </a:solidFill>
                <a:latin typeface="Times New Roman" panose="02020603050405020304" pitchFamily="18" charset="0"/>
              </a:rPr>
              <a:t>, 1982 </a:t>
            </a:r>
            <a:r>
              <a:rPr lang="en-US" sz="1400" dirty="0" err="1">
                <a:solidFill>
                  <a:srgbClr val="000000"/>
                </a:solidFill>
                <a:latin typeface="Times New Roman" panose="02020603050405020304" pitchFamily="18" charset="0"/>
              </a:rPr>
              <a:t>aastast</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liigitab</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kruusad</a:t>
            </a:r>
            <a:r>
              <a:rPr lang="en-US" sz="1400" dirty="0">
                <a:solidFill>
                  <a:srgbClr val="000000"/>
                </a:solidFill>
                <a:latin typeface="Times New Roman" panose="02020603050405020304" pitchFamily="18" charset="0"/>
              </a:rPr>
              <a:t> ja </a:t>
            </a:r>
            <a:r>
              <a:rPr lang="en-US" sz="1400" dirty="0" err="1">
                <a:solidFill>
                  <a:srgbClr val="000000"/>
                </a:solidFill>
                <a:latin typeface="Times New Roman" panose="02020603050405020304" pitchFamily="18" charset="0"/>
              </a:rPr>
              <a:t>liivad</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terakoostise</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alusel</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arvestades</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liivadel</a:t>
            </a:r>
            <a:r>
              <a:rPr lang="en-US" sz="1400" dirty="0">
                <a:solidFill>
                  <a:srgbClr val="000000"/>
                </a:solidFill>
                <a:latin typeface="Times New Roman" panose="02020603050405020304" pitchFamily="18" charset="0"/>
              </a:rPr>
              <a:t> ka </a:t>
            </a:r>
            <a:r>
              <a:rPr lang="en-US" sz="1400" dirty="0" err="1">
                <a:solidFill>
                  <a:srgbClr val="000000"/>
                </a:solidFill>
                <a:latin typeface="Times New Roman" panose="02020603050405020304" pitchFamily="18" charset="0"/>
              </a:rPr>
              <a:t>plastsust</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Peenpinnased</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liigituvad</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sama</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standardi</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alusel</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lisaks</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plastsusarvu</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järgi</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Vassiljevi</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koonus</a:t>
            </a:r>
            <a:r>
              <a:rPr lang="en-US" sz="1400" dirty="0">
                <a:solidFill>
                  <a:srgbClr val="000000"/>
                </a:solidFill>
                <a:latin typeface="Times New Roman" panose="02020603050405020304" pitchFamily="18" charset="0"/>
              </a:rPr>
              <a:t>).</a:t>
            </a:r>
          </a:p>
          <a:p>
            <a:pPr lvl="1"/>
            <a:r>
              <a:rPr lang="en-US" sz="1400" dirty="0" err="1">
                <a:solidFill>
                  <a:srgbClr val="000000"/>
                </a:solidFill>
                <a:latin typeface="Times New Roman" panose="02020603050405020304" pitchFamily="18" charset="0"/>
              </a:rPr>
              <a:t>Eurostandardis</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määrab</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liigi</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valdav</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fraktsioon</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plastsust</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uuritakse</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kui</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peenosise</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sisaldus</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ületab</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teatud</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piiri</a:t>
            </a:r>
            <a:endParaRPr lang="en-US" sz="1400" dirty="0">
              <a:solidFill>
                <a:srgbClr val="000000"/>
              </a:solidFill>
              <a:latin typeface="Times New Roman" panose="02020603050405020304" pitchFamily="18" charset="0"/>
            </a:endParaRPr>
          </a:p>
          <a:p>
            <a:endParaRPr lang="en-US" sz="1800" dirty="0">
              <a:solidFill>
                <a:srgbClr val="000000"/>
              </a:solidFill>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64529EE6-9D56-D87C-8E1A-1B8E3971781B}"/>
              </a:ext>
            </a:extLst>
          </p:cNvPr>
          <p:cNvSpPr>
            <a:spLocks noGrp="1"/>
          </p:cNvSpPr>
          <p:nvPr>
            <p:ph type="sldNum" sz="quarter" idx="12"/>
          </p:nvPr>
        </p:nvSpPr>
        <p:spPr/>
        <p:txBody>
          <a:bodyPr/>
          <a:lstStyle/>
          <a:p>
            <a:fld id="{A89FF1E2-3BA7-475C-A9AD-AEEAF9FE4269}" type="slidenum">
              <a:rPr lang="en-US" smtClean="0"/>
              <a:t>156</a:t>
            </a:fld>
            <a:endParaRPr lang="en-US"/>
          </a:p>
        </p:txBody>
      </p:sp>
      <p:pic>
        <p:nvPicPr>
          <p:cNvPr id="12" name="Picture 11">
            <a:extLst>
              <a:ext uri="{FF2B5EF4-FFF2-40B4-BE49-F238E27FC236}">
                <a16:creationId xmlns:a16="http://schemas.microsoft.com/office/drawing/2014/main" id="{76FF0C76-3464-F335-CAB7-FC756D3D8D9B}"/>
              </a:ext>
            </a:extLst>
          </p:cNvPr>
          <p:cNvPicPr>
            <a:picLocks noChangeAspect="1"/>
          </p:cNvPicPr>
          <p:nvPr/>
        </p:nvPicPr>
        <p:blipFill>
          <a:blip r:embed="rId3"/>
          <a:stretch>
            <a:fillRect/>
          </a:stretch>
        </p:blipFill>
        <p:spPr>
          <a:xfrm>
            <a:off x="4549392" y="4527788"/>
            <a:ext cx="3093216" cy="1008946"/>
          </a:xfrm>
          <a:prstGeom prst="rect">
            <a:avLst/>
          </a:prstGeom>
        </p:spPr>
      </p:pic>
      <p:pic>
        <p:nvPicPr>
          <p:cNvPr id="14" name="Picture 13">
            <a:extLst>
              <a:ext uri="{FF2B5EF4-FFF2-40B4-BE49-F238E27FC236}">
                <a16:creationId xmlns:a16="http://schemas.microsoft.com/office/drawing/2014/main" id="{FFB6511A-DC87-3D85-C1C0-0F8327D31532}"/>
              </a:ext>
            </a:extLst>
          </p:cNvPr>
          <p:cNvPicPr>
            <a:picLocks noChangeAspect="1"/>
          </p:cNvPicPr>
          <p:nvPr/>
        </p:nvPicPr>
        <p:blipFill>
          <a:blip r:embed="rId4"/>
          <a:stretch>
            <a:fillRect/>
          </a:stretch>
        </p:blipFill>
        <p:spPr>
          <a:xfrm>
            <a:off x="31132" y="4527788"/>
            <a:ext cx="4458693" cy="2269068"/>
          </a:xfrm>
          <a:prstGeom prst="rect">
            <a:avLst/>
          </a:prstGeom>
        </p:spPr>
      </p:pic>
      <p:sp>
        <p:nvSpPr>
          <p:cNvPr id="5" name="TextBox 4">
            <a:extLst>
              <a:ext uri="{FF2B5EF4-FFF2-40B4-BE49-F238E27FC236}">
                <a16:creationId xmlns:a16="http://schemas.microsoft.com/office/drawing/2014/main" id="{3C730B21-939C-1674-99ED-1BE187CC582E}"/>
              </a:ext>
            </a:extLst>
          </p:cNvPr>
          <p:cNvSpPr txBox="1"/>
          <p:nvPr/>
        </p:nvSpPr>
        <p:spPr>
          <a:xfrm>
            <a:off x="4654836" y="5699909"/>
            <a:ext cx="2882328" cy="954107"/>
          </a:xfrm>
          <a:prstGeom prst="rect">
            <a:avLst/>
          </a:prstGeom>
          <a:noFill/>
        </p:spPr>
        <p:txBody>
          <a:bodyPr wrap="none" rtlCol="0">
            <a:spAutoFit/>
          </a:bodyPr>
          <a:lstStyle/>
          <a:p>
            <a:r>
              <a:rPr lang="en-US" sz="1400" dirty="0"/>
              <a:t>Cu </a:t>
            </a:r>
            <a:r>
              <a:rPr lang="en-US" sz="1400" dirty="0" err="1"/>
              <a:t>järgi</a:t>
            </a:r>
            <a:endParaRPr lang="en-US" sz="1400" dirty="0"/>
          </a:p>
          <a:p>
            <a:pPr marL="285750" indent="-285750">
              <a:buFontTx/>
              <a:buChar char="-"/>
            </a:pPr>
            <a:r>
              <a:rPr lang="en-US" sz="1400" dirty="0" err="1"/>
              <a:t>Eriteraline</a:t>
            </a:r>
            <a:r>
              <a:rPr lang="en-US" sz="1400" dirty="0"/>
              <a:t>  &gt;3</a:t>
            </a:r>
          </a:p>
          <a:p>
            <a:pPr marL="285750" indent="-285750">
              <a:buFontTx/>
              <a:buChar char="-"/>
            </a:pPr>
            <a:r>
              <a:rPr lang="en-US" sz="1400" dirty="0" err="1"/>
              <a:t>Mõõdukalt</a:t>
            </a:r>
            <a:r>
              <a:rPr lang="en-US" sz="1400" dirty="0"/>
              <a:t> </a:t>
            </a:r>
            <a:r>
              <a:rPr lang="en-US" sz="1400" dirty="0" err="1"/>
              <a:t>ühtlaseteraline</a:t>
            </a:r>
            <a:r>
              <a:rPr lang="en-US" sz="1400" dirty="0"/>
              <a:t> 2…3</a:t>
            </a:r>
          </a:p>
          <a:p>
            <a:pPr marL="285750" indent="-285750">
              <a:buFontTx/>
              <a:buChar char="-"/>
            </a:pPr>
            <a:r>
              <a:rPr lang="en-US" sz="1400" dirty="0" err="1"/>
              <a:t>Ühtlaseteraline</a:t>
            </a:r>
            <a:r>
              <a:rPr lang="en-US" sz="1400" dirty="0"/>
              <a:t> &lt;2</a:t>
            </a:r>
          </a:p>
        </p:txBody>
      </p:sp>
      <p:pic>
        <p:nvPicPr>
          <p:cNvPr id="7" name="Picture 6">
            <a:extLst>
              <a:ext uri="{FF2B5EF4-FFF2-40B4-BE49-F238E27FC236}">
                <a16:creationId xmlns:a16="http://schemas.microsoft.com/office/drawing/2014/main" id="{CFE55F09-943C-A9E6-19C5-11A8EE48C9B1}"/>
              </a:ext>
            </a:extLst>
          </p:cNvPr>
          <p:cNvPicPr>
            <a:picLocks noChangeAspect="1"/>
          </p:cNvPicPr>
          <p:nvPr/>
        </p:nvPicPr>
        <p:blipFill>
          <a:blip r:embed="rId5"/>
          <a:stretch>
            <a:fillRect/>
          </a:stretch>
        </p:blipFill>
        <p:spPr>
          <a:xfrm>
            <a:off x="7807619" y="4527788"/>
            <a:ext cx="3694971" cy="1892642"/>
          </a:xfrm>
          <a:prstGeom prst="rect">
            <a:avLst/>
          </a:prstGeom>
        </p:spPr>
      </p:pic>
      <p:cxnSp>
        <p:nvCxnSpPr>
          <p:cNvPr id="9" name="Straight Arrow Connector 8">
            <a:extLst>
              <a:ext uri="{FF2B5EF4-FFF2-40B4-BE49-F238E27FC236}">
                <a16:creationId xmlns:a16="http://schemas.microsoft.com/office/drawing/2014/main" id="{79509FDE-F209-E14F-2D15-373F7A885B48}"/>
              </a:ext>
            </a:extLst>
          </p:cNvPr>
          <p:cNvCxnSpPr/>
          <p:nvPr/>
        </p:nvCxnSpPr>
        <p:spPr>
          <a:xfrm flipH="1">
            <a:off x="10737908" y="3951215"/>
            <a:ext cx="1090569" cy="13674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72934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BE32-B461-24FD-CF98-3E9BFD845737}"/>
              </a:ext>
            </a:extLst>
          </p:cNvPr>
          <p:cNvSpPr>
            <a:spLocks noGrp="1"/>
          </p:cNvSpPr>
          <p:nvPr>
            <p:ph type="title"/>
          </p:nvPr>
        </p:nvSpPr>
        <p:spPr/>
        <p:txBody>
          <a:bodyPr/>
          <a:lstStyle/>
          <a:p>
            <a:r>
              <a:rPr lang="en-US" dirty="0"/>
              <a:t>KAP</a:t>
            </a:r>
          </a:p>
        </p:txBody>
      </p:sp>
      <p:sp>
        <p:nvSpPr>
          <p:cNvPr id="3" name="Content Placeholder 2">
            <a:extLst>
              <a:ext uri="{FF2B5EF4-FFF2-40B4-BE49-F238E27FC236}">
                <a16:creationId xmlns:a16="http://schemas.microsoft.com/office/drawing/2014/main" id="{2B7DDDB7-3E5F-CBD2-6F14-B35403A81E1B}"/>
              </a:ext>
            </a:extLst>
          </p:cNvPr>
          <p:cNvSpPr>
            <a:spLocks noGrp="1"/>
          </p:cNvSpPr>
          <p:nvPr>
            <p:ph idx="1"/>
          </p:nvPr>
        </p:nvSpPr>
        <p:spPr>
          <a:xfrm>
            <a:off x="115289" y="1371494"/>
            <a:ext cx="4542761" cy="4351338"/>
          </a:xfrm>
        </p:spPr>
        <p:txBody>
          <a:bodyPr/>
          <a:lstStyle/>
          <a:p>
            <a:r>
              <a:rPr lang="en-US" dirty="0" err="1"/>
              <a:t>Probleemid</a:t>
            </a:r>
            <a:endParaRPr lang="en-US" dirty="0"/>
          </a:p>
          <a:p>
            <a:pPr lvl="1"/>
            <a:r>
              <a:rPr lang="en-US" dirty="0" err="1"/>
              <a:t>Ühtlaseteralise</a:t>
            </a:r>
            <a:r>
              <a:rPr lang="en-US" dirty="0"/>
              <a:t> </a:t>
            </a:r>
            <a:r>
              <a:rPr lang="en-US" dirty="0" err="1"/>
              <a:t>mõiste</a:t>
            </a:r>
            <a:endParaRPr lang="en-US" dirty="0"/>
          </a:p>
          <a:p>
            <a:pPr lvl="1"/>
            <a:r>
              <a:rPr lang="en-US" dirty="0"/>
              <a:t>Tm_65 ja A – </a:t>
            </a:r>
            <a:r>
              <a:rPr lang="en-US" dirty="0" err="1"/>
              <a:t>nihe</a:t>
            </a:r>
            <a:endParaRPr lang="en-US" dirty="0"/>
          </a:p>
          <a:p>
            <a:pPr lvl="2"/>
            <a:r>
              <a:rPr lang="en-US" dirty="0"/>
              <a:t>Tm_65 = 2…0,25 &gt;50%</a:t>
            </a:r>
          </a:p>
          <a:p>
            <a:pPr lvl="2"/>
            <a:r>
              <a:rPr lang="en-US" dirty="0" err="1"/>
              <a:t>Tm_A</a:t>
            </a:r>
            <a:r>
              <a:rPr lang="en-US" dirty="0"/>
              <a:t> = 2…0,05 &gt;50%</a:t>
            </a:r>
          </a:p>
          <a:p>
            <a:pPr lvl="1"/>
            <a:r>
              <a:rPr lang="en-US" dirty="0" err="1"/>
              <a:t>Euroreeglis</a:t>
            </a:r>
            <a:endParaRPr lang="en-US" dirty="0"/>
          </a:p>
          <a:p>
            <a:pPr lvl="2"/>
            <a:r>
              <a:rPr lang="en-US" dirty="0"/>
              <a:t>WL </a:t>
            </a:r>
            <a:r>
              <a:rPr lang="en-US" dirty="0" err="1"/>
              <a:t>piir</a:t>
            </a:r>
            <a:r>
              <a:rPr lang="en-US" dirty="0"/>
              <a:t> </a:t>
            </a:r>
            <a:r>
              <a:rPr lang="en-US" dirty="0" err="1"/>
              <a:t>pigem</a:t>
            </a:r>
            <a:r>
              <a:rPr lang="en-US" dirty="0"/>
              <a:t> 35 ja </a:t>
            </a:r>
          </a:p>
          <a:p>
            <a:pPr lvl="2"/>
            <a:r>
              <a:rPr lang="en-US" dirty="0"/>
              <a:t>IP </a:t>
            </a:r>
            <a:r>
              <a:rPr lang="en-US" dirty="0" err="1"/>
              <a:t>piir</a:t>
            </a:r>
            <a:r>
              <a:rPr lang="en-US" dirty="0"/>
              <a:t> </a:t>
            </a:r>
            <a:r>
              <a:rPr lang="en-US" dirty="0" err="1"/>
              <a:t>pigem</a:t>
            </a:r>
            <a:r>
              <a:rPr lang="en-US" dirty="0"/>
              <a:t> 12</a:t>
            </a:r>
          </a:p>
          <a:p>
            <a:pPr lvl="2"/>
            <a:r>
              <a:rPr lang="en-US" dirty="0" err="1"/>
              <a:t>Väiksema</a:t>
            </a:r>
            <a:r>
              <a:rPr lang="en-US" dirty="0"/>
              <a:t> </a:t>
            </a:r>
            <a:r>
              <a:rPr lang="en-US" dirty="0" err="1"/>
              <a:t>plastsusega</a:t>
            </a:r>
            <a:r>
              <a:rPr lang="en-US" dirty="0"/>
              <a:t> </a:t>
            </a:r>
            <a:r>
              <a:rPr lang="en-US" dirty="0" err="1"/>
              <a:t>pinnased</a:t>
            </a:r>
            <a:r>
              <a:rPr lang="en-US" dirty="0"/>
              <a:t> </a:t>
            </a:r>
            <a:r>
              <a:rPr lang="en-US" dirty="0" err="1"/>
              <a:t>võiks</a:t>
            </a:r>
            <a:r>
              <a:rPr lang="en-US" dirty="0"/>
              <a:t> </a:t>
            </a:r>
            <a:r>
              <a:rPr lang="en-US" dirty="0" err="1"/>
              <a:t>lugeda</a:t>
            </a:r>
            <a:r>
              <a:rPr lang="en-US" dirty="0"/>
              <a:t> </a:t>
            </a:r>
            <a:r>
              <a:rPr lang="en-US" dirty="0" err="1"/>
              <a:t>mitteplastseks</a:t>
            </a:r>
            <a:endParaRPr lang="en-US" dirty="0"/>
          </a:p>
        </p:txBody>
      </p:sp>
      <p:sp>
        <p:nvSpPr>
          <p:cNvPr id="4" name="Slide Number Placeholder 3">
            <a:extLst>
              <a:ext uri="{FF2B5EF4-FFF2-40B4-BE49-F238E27FC236}">
                <a16:creationId xmlns:a16="http://schemas.microsoft.com/office/drawing/2014/main" id="{B814AF2F-1B68-06BD-285A-A5A836FAA240}"/>
              </a:ext>
            </a:extLst>
          </p:cNvPr>
          <p:cNvSpPr>
            <a:spLocks noGrp="1"/>
          </p:cNvSpPr>
          <p:nvPr>
            <p:ph type="sldNum" sz="quarter" idx="12"/>
          </p:nvPr>
        </p:nvSpPr>
        <p:spPr/>
        <p:txBody>
          <a:bodyPr/>
          <a:lstStyle/>
          <a:p>
            <a:fld id="{A89FF1E2-3BA7-475C-A9AD-AEEAF9FE4269}" type="slidenum">
              <a:rPr lang="en-US" smtClean="0"/>
              <a:t>157</a:t>
            </a:fld>
            <a:endParaRPr lang="en-US"/>
          </a:p>
        </p:txBody>
      </p:sp>
      <p:pic>
        <p:nvPicPr>
          <p:cNvPr id="6" name="Picture 5">
            <a:extLst>
              <a:ext uri="{FF2B5EF4-FFF2-40B4-BE49-F238E27FC236}">
                <a16:creationId xmlns:a16="http://schemas.microsoft.com/office/drawing/2014/main" id="{9A22C5B3-6E4A-862A-BEED-9200EA29EF16}"/>
              </a:ext>
            </a:extLst>
          </p:cNvPr>
          <p:cNvPicPr>
            <a:picLocks noChangeAspect="1"/>
          </p:cNvPicPr>
          <p:nvPr/>
        </p:nvPicPr>
        <p:blipFill>
          <a:blip r:embed="rId2"/>
          <a:stretch>
            <a:fillRect/>
          </a:stretch>
        </p:blipFill>
        <p:spPr>
          <a:xfrm>
            <a:off x="4658050" y="0"/>
            <a:ext cx="7481455" cy="6858000"/>
          </a:xfrm>
          <a:prstGeom prst="rect">
            <a:avLst/>
          </a:prstGeom>
        </p:spPr>
      </p:pic>
      <p:pic>
        <p:nvPicPr>
          <p:cNvPr id="8" name="Picture 7">
            <a:extLst>
              <a:ext uri="{FF2B5EF4-FFF2-40B4-BE49-F238E27FC236}">
                <a16:creationId xmlns:a16="http://schemas.microsoft.com/office/drawing/2014/main" id="{C4954371-E6A2-870B-29BF-08EE0ADC7D1A}"/>
              </a:ext>
            </a:extLst>
          </p:cNvPr>
          <p:cNvPicPr>
            <a:picLocks noChangeAspect="1"/>
          </p:cNvPicPr>
          <p:nvPr/>
        </p:nvPicPr>
        <p:blipFill>
          <a:blip r:embed="rId3"/>
          <a:stretch>
            <a:fillRect/>
          </a:stretch>
        </p:blipFill>
        <p:spPr>
          <a:xfrm>
            <a:off x="115289" y="5570290"/>
            <a:ext cx="4571479" cy="1081060"/>
          </a:xfrm>
          <a:prstGeom prst="rect">
            <a:avLst/>
          </a:prstGeom>
        </p:spPr>
      </p:pic>
      <p:cxnSp>
        <p:nvCxnSpPr>
          <p:cNvPr id="10" name="Straight Arrow Connector 9">
            <a:extLst>
              <a:ext uri="{FF2B5EF4-FFF2-40B4-BE49-F238E27FC236}">
                <a16:creationId xmlns:a16="http://schemas.microsoft.com/office/drawing/2014/main" id="{786AC041-9536-4B99-574A-5925E87A2D56}"/>
              </a:ext>
            </a:extLst>
          </p:cNvPr>
          <p:cNvCxnSpPr/>
          <p:nvPr/>
        </p:nvCxnSpPr>
        <p:spPr>
          <a:xfrm flipV="1">
            <a:off x="8925886" y="4412609"/>
            <a:ext cx="0" cy="2894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721FE28-7F8C-6F77-1603-58AF8CC6A6D3}"/>
              </a:ext>
            </a:extLst>
          </p:cNvPr>
          <p:cNvCxnSpPr/>
          <p:nvPr/>
        </p:nvCxnSpPr>
        <p:spPr>
          <a:xfrm flipV="1">
            <a:off x="7803159" y="4412609"/>
            <a:ext cx="0" cy="2894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21149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4297D-F384-4658-BC8D-FB4CD7D2C021}"/>
              </a:ext>
            </a:extLst>
          </p:cNvPr>
          <p:cNvSpPr>
            <a:spLocks noGrp="1"/>
          </p:cNvSpPr>
          <p:nvPr>
            <p:ph type="title"/>
          </p:nvPr>
        </p:nvSpPr>
        <p:spPr/>
        <p:txBody>
          <a:bodyPr/>
          <a:lstStyle/>
          <a:p>
            <a:r>
              <a:rPr lang="en-US" dirty="0"/>
              <a:t>KAP ja </a:t>
            </a:r>
            <a:r>
              <a:rPr lang="en-US" dirty="0" err="1"/>
              <a:t>detailid</a:t>
            </a:r>
            <a:endParaRPr lang="et-EE" dirty="0"/>
          </a:p>
        </p:txBody>
      </p:sp>
      <p:sp>
        <p:nvSpPr>
          <p:cNvPr id="5" name="Text Placeholder 4">
            <a:extLst>
              <a:ext uri="{FF2B5EF4-FFF2-40B4-BE49-F238E27FC236}">
                <a16:creationId xmlns:a16="http://schemas.microsoft.com/office/drawing/2014/main" id="{E3F1090E-0AD6-0D04-DD73-E12DD2C30100}"/>
              </a:ext>
            </a:extLst>
          </p:cNvPr>
          <p:cNvSpPr>
            <a:spLocks noGrp="1"/>
          </p:cNvSpPr>
          <p:nvPr>
            <p:ph type="body" idx="1"/>
          </p:nvPr>
        </p:nvSpPr>
        <p:spPr/>
        <p:txBody>
          <a:bodyPr>
            <a:normAutofit fontScale="92500" lnSpcReduction="20000"/>
          </a:bodyPr>
          <a:lstStyle/>
          <a:p>
            <a:r>
              <a:rPr lang="et-EE" dirty="0"/>
              <a:t>Pinnaseteguri B valik</a:t>
            </a:r>
            <a:br>
              <a:rPr lang="et-EE" dirty="0"/>
            </a:br>
            <a:r>
              <a:rPr lang="et-EE" dirty="0"/>
              <a:t>väiksem väärtus NP1-2, suurem NP3</a:t>
            </a:r>
            <a:endParaRPr lang="en-US" dirty="0"/>
          </a:p>
        </p:txBody>
      </p:sp>
      <p:sp>
        <p:nvSpPr>
          <p:cNvPr id="7" name="Text Placeholder 6">
            <a:extLst>
              <a:ext uri="{FF2B5EF4-FFF2-40B4-BE49-F238E27FC236}">
                <a16:creationId xmlns:a16="http://schemas.microsoft.com/office/drawing/2014/main" id="{7E3C5ABC-76A5-5442-3789-65BA4CC81EA8}"/>
              </a:ext>
            </a:extLst>
          </p:cNvPr>
          <p:cNvSpPr>
            <a:spLocks noGrp="1"/>
          </p:cNvSpPr>
          <p:nvPr>
            <p:ph type="body" sz="quarter" idx="3"/>
          </p:nvPr>
        </p:nvSpPr>
        <p:spPr>
          <a:xfrm>
            <a:off x="6172199" y="1681163"/>
            <a:ext cx="5357813" cy="823912"/>
          </a:xfrm>
        </p:spPr>
        <p:txBody>
          <a:bodyPr>
            <a:normAutofit fontScale="92500" lnSpcReduction="20000"/>
          </a:bodyPr>
          <a:lstStyle/>
          <a:p>
            <a:r>
              <a:rPr lang="en-US" dirty="0"/>
              <a:t>Tee </a:t>
            </a:r>
            <a:r>
              <a:rPr lang="en-US" dirty="0" err="1"/>
              <a:t>klassist</a:t>
            </a:r>
            <a:r>
              <a:rPr lang="en-US" dirty="0"/>
              <a:t> </a:t>
            </a:r>
            <a:r>
              <a:rPr lang="en-US" dirty="0" err="1"/>
              <a:t>tulenev</a:t>
            </a:r>
            <a:r>
              <a:rPr lang="en-US" dirty="0"/>
              <a:t> Emin </a:t>
            </a:r>
            <a:r>
              <a:rPr lang="en-US" dirty="0" err="1"/>
              <a:t>vähim</a:t>
            </a:r>
            <a:r>
              <a:rPr lang="en-US" dirty="0"/>
              <a:t> </a:t>
            </a:r>
            <a:r>
              <a:rPr lang="en-US" dirty="0" err="1"/>
              <a:t>väärtus</a:t>
            </a:r>
            <a:endParaRPr lang="en-US" dirty="0"/>
          </a:p>
        </p:txBody>
      </p:sp>
      <p:pic>
        <p:nvPicPr>
          <p:cNvPr id="4" name="Picture 3">
            <a:extLst>
              <a:ext uri="{FF2B5EF4-FFF2-40B4-BE49-F238E27FC236}">
                <a16:creationId xmlns:a16="http://schemas.microsoft.com/office/drawing/2014/main" id="{3DB4CEE5-1129-4474-9565-24BC2B94B41A}"/>
              </a:ext>
            </a:extLst>
          </p:cNvPr>
          <p:cNvPicPr>
            <a:picLocks noChangeAspect="1"/>
          </p:cNvPicPr>
          <p:nvPr/>
        </p:nvPicPr>
        <p:blipFill rotWithShape="1">
          <a:blip r:embed="rId2"/>
          <a:srcRect l="31502" t="42634" r="35220" b="28559"/>
          <a:stretch/>
        </p:blipFill>
        <p:spPr>
          <a:xfrm>
            <a:off x="232325" y="3654984"/>
            <a:ext cx="5787476" cy="2829074"/>
          </a:xfrm>
          <a:prstGeom prst="rect">
            <a:avLst/>
          </a:prstGeom>
        </p:spPr>
      </p:pic>
      <p:graphicFrame>
        <p:nvGraphicFramePr>
          <p:cNvPr id="3" name="Table 2">
            <a:extLst>
              <a:ext uri="{FF2B5EF4-FFF2-40B4-BE49-F238E27FC236}">
                <a16:creationId xmlns:a16="http://schemas.microsoft.com/office/drawing/2014/main" id="{87E55EB4-F937-8C70-0A84-8DCEA7D4DC06}"/>
              </a:ext>
            </a:extLst>
          </p:cNvPr>
          <p:cNvGraphicFramePr>
            <a:graphicFrameLocks noGrp="1"/>
          </p:cNvGraphicFramePr>
          <p:nvPr>
            <p:extLst>
              <p:ext uri="{D42A27DB-BD31-4B8C-83A1-F6EECF244321}">
                <p14:modId xmlns:p14="http://schemas.microsoft.com/office/powerpoint/2010/main" val="628287824"/>
              </p:ext>
            </p:extLst>
          </p:nvPr>
        </p:nvGraphicFramePr>
        <p:xfrm>
          <a:off x="6875980" y="3688513"/>
          <a:ext cx="3775084" cy="2762016"/>
        </p:xfrm>
        <a:graphic>
          <a:graphicData uri="http://schemas.openxmlformats.org/drawingml/2006/table">
            <a:tbl>
              <a:tblPr firstRow="1" bandRow="1">
                <a:tableStyleId>{5C22544A-7EE6-4342-B048-85BDC9FD1C3A}</a:tableStyleId>
              </a:tblPr>
              <a:tblGrid>
                <a:gridCol w="1006804">
                  <a:extLst>
                    <a:ext uri="{9D8B030D-6E8A-4147-A177-3AD203B41FA5}">
                      <a16:colId xmlns:a16="http://schemas.microsoft.com/office/drawing/2014/main" val="2348656064"/>
                    </a:ext>
                  </a:extLst>
                </a:gridCol>
                <a:gridCol w="922760">
                  <a:extLst>
                    <a:ext uri="{9D8B030D-6E8A-4147-A177-3AD203B41FA5}">
                      <a16:colId xmlns:a16="http://schemas.microsoft.com/office/drawing/2014/main" val="1251759590"/>
                    </a:ext>
                  </a:extLst>
                </a:gridCol>
                <a:gridCol w="922760">
                  <a:extLst>
                    <a:ext uri="{9D8B030D-6E8A-4147-A177-3AD203B41FA5}">
                      <a16:colId xmlns:a16="http://schemas.microsoft.com/office/drawing/2014/main" val="3864629978"/>
                    </a:ext>
                  </a:extLst>
                </a:gridCol>
                <a:gridCol w="922760">
                  <a:extLst>
                    <a:ext uri="{9D8B030D-6E8A-4147-A177-3AD203B41FA5}">
                      <a16:colId xmlns:a16="http://schemas.microsoft.com/office/drawing/2014/main" val="3227724965"/>
                    </a:ext>
                  </a:extLst>
                </a:gridCol>
              </a:tblGrid>
              <a:tr h="345252">
                <a:tc>
                  <a:txBody>
                    <a:bodyPr/>
                    <a:lstStyle/>
                    <a:p>
                      <a:r>
                        <a:rPr lang="et-EE" sz="1600" dirty="0" err="1"/>
                        <a:t>Emin</a:t>
                      </a:r>
                      <a:endParaRPr lang="et-EE" sz="1600" dirty="0"/>
                    </a:p>
                  </a:txBody>
                  <a:tcPr/>
                </a:tc>
                <a:tc>
                  <a:txBody>
                    <a:bodyPr/>
                    <a:lstStyle/>
                    <a:p>
                      <a:r>
                        <a:rPr lang="et-EE" sz="1600" dirty="0"/>
                        <a:t>Püsi</a:t>
                      </a:r>
                    </a:p>
                  </a:txBody>
                  <a:tcPr/>
                </a:tc>
                <a:tc>
                  <a:txBody>
                    <a:bodyPr/>
                    <a:lstStyle/>
                    <a:p>
                      <a:r>
                        <a:rPr lang="et-EE" sz="1600" dirty="0" err="1"/>
                        <a:t>Kerg</a:t>
                      </a:r>
                      <a:endParaRPr lang="et-EE" sz="1600" dirty="0"/>
                    </a:p>
                  </a:txBody>
                  <a:tcPr/>
                </a:tc>
                <a:tc>
                  <a:txBody>
                    <a:bodyPr/>
                    <a:lstStyle/>
                    <a:p>
                      <a:r>
                        <a:rPr lang="et-EE" sz="1600" dirty="0"/>
                        <a:t>Siirde</a:t>
                      </a:r>
                    </a:p>
                  </a:txBody>
                  <a:tcPr/>
                </a:tc>
                <a:extLst>
                  <a:ext uri="{0D108BD9-81ED-4DB2-BD59-A6C34878D82A}">
                    <a16:rowId xmlns:a16="http://schemas.microsoft.com/office/drawing/2014/main" val="502686715"/>
                  </a:ext>
                </a:extLst>
              </a:tr>
              <a:tr h="345252">
                <a:tc>
                  <a:txBody>
                    <a:bodyPr/>
                    <a:lstStyle/>
                    <a:p>
                      <a:r>
                        <a:rPr lang="et-EE" sz="1600" dirty="0"/>
                        <a:t>Kiirtee</a:t>
                      </a:r>
                    </a:p>
                  </a:txBody>
                  <a:tcPr/>
                </a:tc>
                <a:tc>
                  <a:txBody>
                    <a:bodyPr/>
                    <a:lstStyle/>
                    <a:p>
                      <a:r>
                        <a:rPr lang="et-EE" sz="1600" dirty="0"/>
                        <a:t>260</a:t>
                      </a:r>
                    </a:p>
                  </a:txBody>
                  <a:tcPr/>
                </a:tc>
                <a:tc>
                  <a:txBody>
                    <a:bodyPr/>
                    <a:lstStyle/>
                    <a:p>
                      <a:endParaRPr lang="et-EE" sz="1600" dirty="0"/>
                    </a:p>
                  </a:txBody>
                  <a:tcPr/>
                </a:tc>
                <a:tc>
                  <a:txBody>
                    <a:bodyPr/>
                    <a:lstStyle/>
                    <a:p>
                      <a:endParaRPr lang="et-EE" sz="1600" dirty="0"/>
                    </a:p>
                  </a:txBody>
                  <a:tcPr/>
                </a:tc>
                <a:extLst>
                  <a:ext uri="{0D108BD9-81ED-4DB2-BD59-A6C34878D82A}">
                    <a16:rowId xmlns:a16="http://schemas.microsoft.com/office/drawing/2014/main" val="2596005900"/>
                  </a:ext>
                </a:extLst>
              </a:tr>
              <a:tr h="345252">
                <a:tc>
                  <a:txBody>
                    <a:bodyPr/>
                    <a:lstStyle/>
                    <a:p>
                      <a:r>
                        <a:rPr lang="et-EE" sz="1600" dirty="0"/>
                        <a:t>1</a:t>
                      </a:r>
                    </a:p>
                  </a:txBody>
                  <a:tcPr/>
                </a:tc>
                <a:tc>
                  <a:txBody>
                    <a:bodyPr/>
                    <a:lstStyle/>
                    <a:p>
                      <a:r>
                        <a:rPr lang="et-EE" sz="1600" dirty="0"/>
                        <a:t>240</a:t>
                      </a:r>
                    </a:p>
                  </a:txBody>
                  <a:tcPr/>
                </a:tc>
                <a:tc>
                  <a:txBody>
                    <a:bodyPr/>
                    <a:lstStyle/>
                    <a:p>
                      <a:r>
                        <a:rPr lang="et-EE" sz="1600" dirty="0"/>
                        <a:t>200</a:t>
                      </a:r>
                    </a:p>
                  </a:txBody>
                  <a:tcPr/>
                </a:tc>
                <a:tc>
                  <a:txBody>
                    <a:bodyPr/>
                    <a:lstStyle/>
                    <a:p>
                      <a:endParaRPr lang="et-EE" sz="1600"/>
                    </a:p>
                  </a:txBody>
                  <a:tcPr/>
                </a:tc>
                <a:extLst>
                  <a:ext uri="{0D108BD9-81ED-4DB2-BD59-A6C34878D82A}">
                    <a16:rowId xmlns:a16="http://schemas.microsoft.com/office/drawing/2014/main" val="4021227709"/>
                  </a:ext>
                </a:extLst>
              </a:tr>
              <a:tr h="345252">
                <a:tc>
                  <a:txBody>
                    <a:bodyPr/>
                    <a:lstStyle/>
                    <a:p>
                      <a:r>
                        <a:rPr lang="et-EE" sz="1600" dirty="0"/>
                        <a:t>2</a:t>
                      </a:r>
                    </a:p>
                  </a:txBody>
                  <a:tcPr/>
                </a:tc>
                <a:tc>
                  <a:txBody>
                    <a:bodyPr/>
                    <a:lstStyle/>
                    <a:p>
                      <a:r>
                        <a:rPr lang="et-EE" sz="1600" dirty="0"/>
                        <a:t>220</a:t>
                      </a:r>
                    </a:p>
                  </a:txBody>
                  <a:tcPr/>
                </a:tc>
                <a:tc>
                  <a:txBody>
                    <a:bodyPr/>
                    <a:lstStyle/>
                    <a:p>
                      <a:r>
                        <a:rPr lang="et-EE" sz="1600" dirty="0"/>
                        <a:t>180</a:t>
                      </a:r>
                    </a:p>
                  </a:txBody>
                  <a:tcPr/>
                </a:tc>
                <a:tc>
                  <a:txBody>
                    <a:bodyPr/>
                    <a:lstStyle/>
                    <a:p>
                      <a:endParaRPr lang="et-EE" sz="1600"/>
                    </a:p>
                  </a:txBody>
                  <a:tcPr/>
                </a:tc>
                <a:extLst>
                  <a:ext uri="{0D108BD9-81ED-4DB2-BD59-A6C34878D82A}">
                    <a16:rowId xmlns:a16="http://schemas.microsoft.com/office/drawing/2014/main" val="62171042"/>
                  </a:ext>
                </a:extLst>
              </a:tr>
              <a:tr h="345252">
                <a:tc>
                  <a:txBody>
                    <a:bodyPr/>
                    <a:lstStyle/>
                    <a:p>
                      <a:r>
                        <a:rPr lang="et-EE" sz="1600" dirty="0"/>
                        <a:t>3</a:t>
                      </a:r>
                    </a:p>
                  </a:txBody>
                  <a:tcPr/>
                </a:tc>
                <a:tc>
                  <a:txBody>
                    <a:bodyPr/>
                    <a:lstStyle/>
                    <a:p>
                      <a:r>
                        <a:rPr lang="et-EE" sz="1600" dirty="0"/>
                        <a:t>180</a:t>
                      </a:r>
                    </a:p>
                  </a:txBody>
                  <a:tcPr/>
                </a:tc>
                <a:tc>
                  <a:txBody>
                    <a:bodyPr/>
                    <a:lstStyle/>
                    <a:p>
                      <a:r>
                        <a:rPr lang="et-EE" sz="1600" dirty="0"/>
                        <a:t>160</a:t>
                      </a:r>
                    </a:p>
                  </a:txBody>
                  <a:tcPr/>
                </a:tc>
                <a:tc>
                  <a:txBody>
                    <a:bodyPr/>
                    <a:lstStyle/>
                    <a:p>
                      <a:endParaRPr lang="et-EE" sz="1600" dirty="0"/>
                    </a:p>
                  </a:txBody>
                  <a:tcPr/>
                </a:tc>
                <a:extLst>
                  <a:ext uri="{0D108BD9-81ED-4DB2-BD59-A6C34878D82A}">
                    <a16:rowId xmlns:a16="http://schemas.microsoft.com/office/drawing/2014/main" val="3786188763"/>
                  </a:ext>
                </a:extLst>
              </a:tr>
              <a:tr h="345252">
                <a:tc>
                  <a:txBody>
                    <a:bodyPr/>
                    <a:lstStyle/>
                    <a:p>
                      <a:r>
                        <a:rPr lang="et-EE" sz="1600" dirty="0"/>
                        <a:t>4</a:t>
                      </a:r>
                    </a:p>
                  </a:txBody>
                  <a:tcPr/>
                </a:tc>
                <a:tc>
                  <a:txBody>
                    <a:bodyPr/>
                    <a:lstStyle/>
                    <a:p>
                      <a:r>
                        <a:rPr lang="et-EE" sz="1600" dirty="0"/>
                        <a:t>180</a:t>
                      </a:r>
                    </a:p>
                  </a:txBody>
                  <a:tcPr/>
                </a:tc>
                <a:tc>
                  <a:txBody>
                    <a:bodyPr/>
                    <a:lstStyle/>
                    <a:p>
                      <a:r>
                        <a:rPr lang="et-EE" sz="1600" dirty="0"/>
                        <a:t>140</a:t>
                      </a:r>
                    </a:p>
                  </a:txBody>
                  <a:tcPr/>
                </a:tc>
                <a:tc>
                  <a:txBody>
                    <a:bodyPr/>
                    <a:lstStyle/>
                    <a:p>
                      <a:r>
                        <a:rPr lang="et-EE" sz="1600" dirty="0"/>
                        <a:t>130</a:t>
                      </a:r>
                    </a:p>
                  </a:txBody>
                  <a:tcPr/>
                </a:tc>
                <a:extLst>
                  <a:ext uri="{0D108BD9-81ED-4DB2-BD59-A6C34878D82A}">
                    <a16:rowId xmlns:a16="http://schemas.microsoft.com/office/drawing/2014/main" val="1303408489"/>
                  </a:ext>
                </a:extLst>
              </a:tr>
              <a:tr h="345252">
                <a:tc>
                  <a:txBody>
                    <a:bodyPr/>
                    <a:lstStyle/>
                    <a:p>
                      <a:r>
                        <a:rPr lang="et-EE" sz="1600" dirty="0"/>
                        <a:t>5</a:t>
                      </a:r>
                    </a:p>
                  </a:txBody>
                  <a:tcPr/>
                </a:tc>
                <a:tc>
                  <a:txBody>
                    <a:bodyPr/>
                    <a:lstStyle/>
                    <a:p>
                      <a:r>
                        <a:rPr lang="et-EE" sz="1600" dirty="0"/>
                        <a:t>180</a:t>
                      </a:r>
                    </a:p>
                  </a:txBody>
                  <a:tcPr/>
                </a:tc>
                <a:tc>
                  <a:txBody>
                    <a:bodyPr/>
                    <a:lstStyle/>
                    <a:p>
                      <a:r>
                        <a:rPr lang="et-EE" sz="1600" dirty="0"/>
                        <a:t>130</a:t>
                      </a:r>
                    </a:p>
                  </a:txBody>
                  <a:tcPr/>
                </a:tc>
                <a:tc>
                  <a:txBody>
                    <a:bodyPr/>
                    <a:lstStyle/>
                    <a:p>
                      <a:r>
                        <a:rPr lang="et-EE" sz="1600" dirty="0"/>
                        <a:t>130</a:t>
                      </a:r>
                    </a:p>
                  </a:txBody>
                  <a:tcPr/>
                </a:tc>
                <a:extLst>
                  <a:ext uri="{0D108BD9-81ED-4DB2-BD59-A6C34878D82A}">
                    <a16:rowId xmlns:a16="http://schemas.microsoft.com/office/drawing/2014/main" val="1122050101"/>
                  </a:ext>
                </a:extLst>
              </a:tr>
              <a:tr h="345252">
                <a:tc>
                  <a:txBody>
                    <a:bodyPr/>
                    <a:lstStyle/>
                    <a:p>
                      <a:r>
                        <a:rPr lang="et-EE" sz="1600" dirty="0"/>
                        <a:t>6</a:t>
                      </a:r>
                    </a:p>
                  </a:txBody>
                  <a:tcPr/>
                </a:tc>
                <a:tc>
                  <a:txBody>
                    <a:bodyPr/>
                    <a:lstStyle/>
                    <a:p>
                      <a:r>
                        <a:rPr lang="et-EE" sz="1600" dirty="0"/>
                        <a:t>180</a:t>
                      </a:r>
                    </a:p>
                  </a:txBody>
                  <a:tcPr/>
                </a:tc>
                <a:tc>
                  <a:txBody>
                    <a:bodyPr/>
                    <a:lstStyle/>
                    <a:p>
                      <a:r>
                        <a:rPr lang="et-EE" sz="1600" dirty="0"/>
                        <a:t>130</a:t>
                      </a:r>
                    </a:p>
                  </a:txBody>
                  <a:tcPr/>
                </a:tc>
                <a:tc>
                  <a:txBody>
                    <a:bodyPr/>
                    <a:lstStyle/>
                    <a:p>
                      <a:r>
                        <a:rPr lang="et-EE" sz="1600" dirty="0"/>
                        <a:t>130</a:t>
                      </a:r>
                    </a:p>
                  </a:txBody>
                  <a:tcPr/>
                </a:tc>
                <a:extLst>
                  <a:ext uri="{0D108BD9-81ED-4DB2-BD59-A6C34878D82A}">
                    <a16:rowId xmlns:a16="http://schemas.microsoft.com/office/drawing/2014/main" val="1501291437"/>
                  </a:ext>
                </a:extLst>
              </a:tr>
            </a:tbl>
          </a:graphicData>
        </a:graphic>
      </p:graphicFrame>
    </p:spTree>
    <p:extLst>
      <p:ext uri="{BB962C8B-B14F-4D97-AF65-F5344CB8AC3E}">
        <p14:creationId xmlns:p14="http://schemas.microsoft.com/office/powerpoint/2010/main" val="35951207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D3881-CE4E-61C8-F204-7FAA41C42DAC}"/>
              </a:ext>
            </a:extLst>
          </p:cNvPr>
          <p:cNvSpPr>
            <a:spLocks noGrp="1"/>
          </p:cNvSpPr>
          <p:nvPr>
            <p:ph type="title"/>
          </p:nvPr>
        </p:nvSpPr>
        <p:spPr/>
        <p:txBody>
          <a:bodyPr>
            <a:normAutofit/>
          </a:bodyPr>
          <a:lstStyle/>
          <a:p>
            <a:r>
              <a:rPr lang="en-US" dirty="0" err="1"/>
              <a:t>Sõelkõvera</a:t>
            </a:r>
            <a:r>
              <a:rPr lang="en-US" dirty="0"/>
              <a:t> </a:t>
            </a:r>
            <a:r>
              <a:rPr lang="en-US" dirty="0" err="1"/>
              <a:t>analüüs</a:t>
            </a:r>
            <a:br>
              <a:rPr lang="en-US" dirty="0"/>
            </a:br>
            <a:r>
              <a:rPr lang="en-US" dirty="0"/>
              <a:t>KRP – </a:t>
            </a:r>
            <a:r>
              <a:rPr lang="en-US" sz="2400" dirty="0">
                <a:hlinkClick r:id="rId2"/>
              </a:rPr>
              <a:t>http://www.t-konsult.ee/rd</a:t>
            </a:r>
            <a:r>
              <a:rPr lang="en-US" sz="2400" dirty="0"/>
              <a:t>  </a:t>
            </a:r>
            <a:endParaRPr lang="en-US" dirty="0"/>
          </a:p>
        </p:txBody>
      </p:sp>
      <p:sp>
        <p:nvSpPr>
          <p:cNvPr id="7" name="Slide Number Placeholder 6">
            <a:extLst>
              <a:ext uri="{FF2B5EF4-FFF2-40B4-BE49-F238E27FC236}">
                <a16:creationId xmlns:a16="http://schemas.microsoft.com/office/drawing/2014/main" id="{FB8C2834-D03B-FA53-CE20-49631FA4987D}"/>
              </a:ext>
            </a:extLst>
          </p:cNvPr>
          <p:cNvSpPr>
            <a:spLocks noGrp="1"/>
          </p:cNvSpPr>
          <p:nvPr>
            <p:ph type="sldNum" sz="quarter" idx="12"/>
          </p:nvPr>
        </p:nvSpPr>
        <p:spPr/>
        <p:txBody>
          <a:bodyPr/>
          <a:lstStyle/>
          <a:p>
            <a:fld id="{A89FF1E2-3BA7-475C-A9AD-AEEAF9FE4269}" type="slidenum">
              <a:rPr lang="en-US" smtClean="0"/>
              <a:t>159</a:t>
            </a:fld>
            <a:endParaRPr lang="en-US"/>
          </a:p>
        </p:txBody>
      </p:sp>
      <p:pic>
        <p:nvPicPr>
          <p:cNvPr id="9" name="Picture 8">
            <a:extLst>
              <a:ext uri="{FF2B5EF4-FFF2-40B4-BE49-F238E27FC236}">
                <a16:creationId xmlns:a16="http://schemas.microsoft.com/office/drawing/2014/main" id="{A0C844C6-539E-9846-0B46-27D951354FBF}"/>
              </a:ext>
            </a:extLst>
          </p:cNvPr>
          <p:cNvPicPr>
            <a:picLocks noChangeAspect="1"/>
          </p:cNvPicPr>
          <p:nvPr/>
        </p:nvPicPr>
        <p:blipFill>
          <a:blip r:embed="rId3"/>
          <a:stretch>
            <a:fillRect/>
          </a:stretch>
        </p:blipFill>
        <p:spPr>
          <a:xfrm>
            <a:off x="294164" y="2505076"/>
            <a:ext cx="5640727" cy="1688490"/>
          </a:xfrm>
          <a:prstGeom prst="rect">
            <a:avLst/>
          </a:prstGeom>
        </p:spPr>
      </p:pic>
      <p:pic>
        <p:nvPicPr>
          <p:cNvPr id="11" name="Picture 10">
            <a:extLst>
              <a:ext uri="{FF2B5EF4-FFF2-40B4-BE49-F238E27FC236}">
                <a16:creationId xmlns:a16="http://schemas.microsoft.com/office/drawing/2014/main" id="{88765A50-5340-E349-2D73-26589FE06B64}"/>
              </a:ext>
            </a:extLst>
          </p:cNvPr>
          <p:cNvPicPr>
            <a:picLocks noChangeAspect="1"/>
          </p:cNvPicPr>
          <p:nvPr/>
        </p:nvPicPr>
        <p:blipFill>
          <a:blip r:embed="rId4"/>
          <a:stretch>
            <a:fillRect/>
          </a:stretch>
        </p:blipFill>
        <p:spPr>
          <a:xfrm>
            <a:off x="8793052" y="0"/>
            <a:ext cx="3305759" cy="6858000"/>
          </a:xfrm>
          <a:prstGeom prst="rect">
            <a:avLst/>
          </a:prstGeom>
        </p:spPr>
      </p:pic>
      <p:pic>
        <p:nvPicPr>
          <p:cNvPr id="12" name="Picture 11">
            <a:extLst>
              <a:ext uri="{FF2B5EF4-FFF2-40B4-BE49-F238E27FC236}">
                <a16:creationId xmlns:a16="http://schemas.microsoft.com/office/drawing/2014/main" id="{2C1D45A1-1A99-FC66-A61B-B209AB79A5F0}"/>
              </a:ext>
            </a:extLst>
          </p:cNvPr>
          <p:cNvPicPr>
            <a:picLocks noChangeAspect="1"/>
          </p:cNvPicPr>
          <p:nvPr/>
        </p:nvPicPr>
        <p:blipFill>
          <a:blip r:embed="rId5"/>
          <a:stretch>
            <a:fillRect/>
          </a:stretch>
        </p:blipFill>
        <p:spPr>
          <a:xfrm>
            <a:off x="6212049" y="2677663"/>
            <a:ext cx="2489778" cy="3899305"/>
          </a:xfrm>
          <a:prstGeom prst="rect">
            <a:avLst/>
          </a:prstGeom>
        </p:spPr>
      </p:pic>
      <p:sp>
        <p:nvSpPr>
          <p:cNvPr id="13" name="TextBox 12">
            <a:extLst>
              <a:ext uri="{FF2B5EF4-FFF2-40B4-BE49-F238E27FC236}">
                <a16:creationId xmlns:a16="http://schemas.microsoft.com/office/drawing/2014/main" id="{AA8FC08F-0119-76D0-F9AE-40FB97BA2171}"/>
              </a:ext>
            </a:extLst>
          </p:cNvPr>
          <p:cNvSpPr txBox="1"/>
          <p:nvPr/>
        </p:nvSpPr>
        <p:spPr>
          <a:xfrm>
            <a:off x="294165" y="4299357"/>
            <a:ext cx="5826660" cy="2308324"/>
          </a:xfrm>
          <a:prstGeom prst="rect">
            <a:avLst/>
          </a:prstGeom>
          <a:solidFill>
            <a:schemeClr val="bg1"/>
          </a:solidFill>
        </p:spPr>
        <p:txBody>
          <a:bodyPr wrap="square" rtlCol="0">
            <a:spAutoFit/>
          </a:bodyPr>
          <a:lstStyle/>
          <a:p>
            <a:r>
              <a:rPr lang="en-US" dirty="0" err="1"/>
              <a:t>Tabel</a:t>
            </a:r>
            <a:r>
              <a:rPr lang="en-US" dirty="0"/>
              <a:t> 6 – </a:t>
            </a:r>
            <a:r>
              <a:rPr lang="en-US" dirty="0" err="1"/>
              <a:t>aluspinnastele</a:t>
            </a:r>
            <a:endParaRPr lang="en-US" dirty="0"/>
          </a:p>
          <a:p>
            <a:r>
              <a:rPr lang="en-US" dirty="0" err="1"/>
              <a:t>Graafiline</a:t>
            </a:r>
            <a:r>
              <a:rPr lang="en-US" dirty="0"/>
              <a:t> </a:t>
            </a:r>
            <a:r>
              <a:rPr lang="en-US" dirty="0" err="1"/>
              <a:t>lahend</a:t>
            </a:r>
            <a:r>
              <a:rPr lang="en-US" dirty="0"/>
              <a:t> – </a:t>
            </a:r>
            <a:r>
              <a:rPr lang="en-US" dirty="0" err="1"/>
              <a:t>materjalidele</a:t>
            </a:r>
            <a:endParaRPr lang="en-US" dirty="0"/>
          </a:p>
          <a:p>
            <a:r>
              <a:rPr lang="en-US" dirty="0" err="1"/>
              <a:t>Materjalide</a:t>
            </a:r>
            <a:r>
              <a:rPr lang="en-US" dirty="0"/>
              <a:t> </a:t>
            </a:r>
            <a:r>
              <a:rPr lang="en-US" dirty="0" err="1"/>
              <a:t>segamine</a:t>
            </a:r>
            <a:r>
              <a:rPr lang="en-US" dirty="0"/>
              <a:t> et </a:t>
            </a:r>
            <a:r>
              <a:rPr lang="en-US" dirty="0" err="1"/>
              <a:t>saada</a:t>
            </a:r>
            <a:r>
              <a:rPr lang="en-US" dirty="0"/>
              <a:t> </a:t>
            </a:r>
            <a:r>
              <a:rPr lang="en-US" dirty="0" err="1"/>
              <a:t>sobiv</a:t>
            </a:r>
            <a:r>
              <a:rPr lang="en-US" dirty="0"/>
              <a:t> </a:t>
            </a:r>
            <a:r>
              <a:rPr lang="en-US" dirty="0" err="1"/>
              <a:t>tulemus</a:t>
            </a:r>
            <a:r>
              <a:rPr lang="en-US" dirty="0"/>
              <a:t> &amp; hind</a:t>
            </a:r>
          </a:p>
          <a:p>
            <a:endParaRPr lang="en-US" dirty="0"/>
          </a:p>
          <a:p>
            <a:r>
              <a:rPr lang="en-US" dirty="0"/>
              <a:t>Cu – </a:t>
            </a:r>
            <a:r>
              <a:rPr lang="en-US" dirty="0" err="1"/>
              <a:t>oluline</a:t>
            </a:r>
            <a:r>
              <a:rPr lang="en-US" dirty="0"/>
              <a:t> </a:t>
            </a:r>
            <a:r>
              <a:rPr lang="en-US" dirty="0" err="1"/>
              <a:t>KAPi</a:t>
            </a:r>
            <a:r>
              <a:rPr lang="en-US" dirty="0"/>
              <a:t> </a:t>
            </a:r>
            <a:r>
              <a:rPr lang="en-US" dirty="0" err="1"/>
              <a:t>kasutusel</a:t>
            </a:r>
            <a:endParaRPr lang="en-US" dirty="0"/>
          </a:p>
          <a:p>
            <a:endParaRPr lang="en-US" dirty="0"/>
          </a:p>
          <a:p>
            <a:r>
              <a:rPr lang="en-US" dirty="0">
                <a:solidFill>
                  <a:srgbClr val="FF0000"/>
                </a:solidFill>
              </a:rPr>
              <a:t>EKSAM – </a:t>
            </a:r>
            <a:r>
              <a:rPr lang="en-US" dirty="0" err="1">
                <a:solidFill>
                  <a:srgbClr val="FF0000"/>
                </a:solidFill>
              </a:rPr>
              <a:t>käsitsiarvutus</a:t>
            </a:r>
            <a:r>
              <a:rPr lang="en-US" dirty="0">
                <a:solidFill>
                  <a:srgbClr val="FF0000"/>
                </a:solidFill>
              </a:rPr>
              <a:t> </a:t>
            </a:r>
            <a:r>
              <a:rPr lang="en-US" dirty="0" err="1">
                <a:solidFill>
                  <a:srgbClr val="FF0000"/>
                </a:solidFill>
              </a:rPr>
              <a:t>interpoleerimisega</a:t>
            </a:r>
            <a:r>
              <a:rPr lang="en-US" dirty="0">
                <a:solidFill>
                  <a:srgbClr val="FF0000"/>
                </a:solidFill>
              </a:rPr>
              <a:t> </a:t>
            </a:r>
            <a:r>
              <a:rPr lang="en-US" dirty="0" err="1">
                <a:solidFill>
                  <a:srgbClr val="FF0000"/>
                </a:solidFill>
              </a:rPr>
              <a:t>läbi</a:t>
            </a:r>
            <a:r>
              <a:rPr lang="en-US" dirty="0">
                <a:solidFill>
                  <a:srgbClr val="FF0000"/>
                </a:solidFill>
              </a:rPr>
              <a:t> </a:t>
            </a:r>
            <a:r>
              <a:rPr lang="en-US" dirty="0" err="1">
                <a:solidFill>
                  <a:srgbClr val="FF0000"/>
                </a:solidFill>
              </a:rPr>
              <a:t>logaritmide</a:t>
            </a:r>
            <a:r>
              <a:rPr lang="en-US" dirty="0">
                <a:solidFill>
                  <a:srgbClr val="FF0000"/>
                </a:solidFill>
              </a:rPr>
              <a:t>, </a:t>
            </a:r>
            <a:r>
              <a:rPr lang="en-US" dirty="0" err="1">
                <a:solidFill>
                  <a:srgbClr val="FF0000"/>
                </a:solidFill>
              </a:rPr>
              <a:t>etteantud</a:t>
            </a:r>
            <a:r>
              <a:rPr lang="en-US" dirty="0">
                <a:solidFill>
                  <a:srgbClr val="FF0000"/>
                </a:solidFill>
              </a:rPr>
              <a:t> </a:t>
            </a:r>
            <a:r>
              <a:rPr lang="en-US" dirty="0" err="1">
                <a:solidFill>
                  <a:srgbClr val="FF0000"/>
                </a:solidFill>
              </a:rPr>
              <a:t>sõelkõvera</a:t>
            </a:r>
            <a:r>
              <a:rPr lang="en-US" dirty="0">
                <a:solidFill>
                  <a:srgbClr val="FF0000"/>
                </a:solidFill>
              </a:rPr>
              <a:t> </a:t>
            </a:r>
            <a:r>
              <a:rPr lang="en-US" dirty="0" err="1">
                <a:solidFill>
                  <a:srgbClr val="FF0000"/>
                </a:solidFill>
              </a:rPr>
              <a:t>analüüs</a:t>
            </a:r>
            <a:r>
              <a:rPr lang="en-US" dirty="0">
                <a:solidFill>
                  <a:srgbClr val="FF0000"/>
                </a:solidFill>
              </a:rPr>
              <a:t> (ÜL 3)</a:t>
            </a:r>
          </a:p>
        </p:txBody>
      </p:sp>
    </p:spTree>
    <p:extLst>
      <p:ext uri="{BB962C8B-B14F-4D97-AF65-F5344CB8AC3E}">
        <p14:creationId xmlns:p14="http://schemas.microsoft.com/office/powerpoint/2010/main" val="219768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A7ED4-24A5-5508-5C0F-1F6C0964D56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EB60BF8-5699-F631-8159-3921A144F9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83106"/>
            <a:ext cx="12192000" cy="5774894"/>
          </a:xfrm>
          <a:prstGeom prst="rect">
            <a:avLst/>
          </a:prstGeom>
        </p:spPr>
      </p:pic>
      <p:pic>
        <p:nvPicPr>
          <p:cNvPr id="6" name="Picture 5">
            <a:extLst>
              <a:ext uri="{FF2B5EF4-FFF2-40B4-BE49-F238E27FC236}">
                <a16:creationId xmlns:a16="http://schemas.microsoft.com/office/drawing/2014/main" id="{4AD13966-6B55-C490-0FCE-A9DCCD2C7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9017"/>
            <a:ext cx="12192000" cy="744089"/>
          </a:xfrm>
          <a:prstGeom prst="rect">
            <a:avLst/>
          </a:prstGeom>
        </p:spPr>
      </p:pic>
    </p:spTree>
    <p:extLst>
      <p:ext uri="{BB962C8B-B14F-4D97-AF65-F5344CB8AC3E}">
        <p14:creationId xmlns:p14="http://schemas.microsoft.com/office/powerpoint/2010/main" val="126184048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5FAEEE-1185-830E-BD08-70740FA5462F}"/>
              </a:ext>
            </a:extLst>
          </p:cNvPr>
          <p:cNvSpPr>
            <a:spLocks noGrp="1"/>
          </p:cNvSpPr>
          <p:nvPr>
            <p:ph type="title"/>
          </p:nvPr>
        </p:nvSpPr>
        <p:spPr>
          <a:xfrm>
            <a:off x="2199225" y="39910"/>
            <a:ext cx="8911687" cy="1280890"/>
          </a:xfrm>
        </p:spPr>
        <p:txBody>
          <a:bodyPr/>
          <a:lstStyle/>
          <a:p>
            <a:r>
              <a:rPr lang="en-US" dirty="0" err="1"/>
              <a:t>Erinevad</a:t>
            </a:r>
            <a:r>
              <a:rPr lang="en-US" dirty="0"/>
              <a:t> </a:t>
            </a:r>
            <a:r>
              <a:rPr lang="en-US" dirty="0" err="1"/>
              <a:t>sõelkõvera</a:t>
            </a:r>
            <a:r>
              <a:rPr lang="en-US" dirty="0"/>
              <a:t> </a:t>
            </a:r>
            <a:r>
              <a:rPr lang="en-US" dirty="0" err="1"/>
              <a:t>esitusvormid</a:t>
            </a:r>
            <a:r>
              <a:rPr lang="en-US" dirty="0"/>
              <a:t> (</a:t>
            </a:r>
            <a:r>
              <a:rPr lang="en-US" dirty="0" err="1"/>
              <a:t>Läti</a:t>
            </a:r>
            <a:r>
              <a:rPr lang="en-US" dirty="0"/>
              <a:t>)</a:t>
            </a:r>
          </a:p>
        </p:txBody>
      </p:sp>
      <p:sp>
        <p:nvSpPr>
          <p:cNvPr id="7" name="Slide Number Placeholder 6">
            <a:extLst>
              <a:ext uri="{FF2B5EF4-FFF2-40B4-BE49-F238E27FC236}">
                <a16:creationId xmlns:a16="http://schemas.microsoft.com/office/drawing/2014/main" id="{4FBC509A-F113-F0A4-39BC-BE3B4072AEFE}"/>
              </a:ext>
            </a:extLst>
          </p:cNvPr>
          <p:cNvSpPr>
            <a:spLocks noGrp="1"/>
          </p:cNvSpPr>
          <p:nvPr>
            <p:ph type="sldNum" sz="quarter" idx="12"/>
          </p:nvPr>
        </p:nvSpPr>
        <p:spPr/>
        <p:txBody>
          <a:bodyPr/>
          <a:lstStyle/>
          <a:p>
            <a:fld id="{A89FF1E2-3BA7-475C-A9AD-AEEAF9FE4269}" type="slidenum">
              <a:rPr lang="en-US" smtClean="0"/>
              <a:t>160</a:t>
            </a:fld>
            <a:endParaRPr lang="en-US"/>
          </a:p>
        </p:txBody>
      </p:sp>
      <p:pic>
        <p:nvPicPr>
          <p:cNvPr id="11" name="Picture 10">
            <a:extLst>
              <a:ext uri="{FF2B5EF4-FFF2-40B4-BE49-F238E27FC236}">
                <a16:creationId xmlns:a16="http://schemas.microsoft.com/office/drawing/2014/main" id="{1F8AC305-ACD8-525F-16E0-C54FC951638B}"/>
              </a:ext>
            </a:extLst>
          </p:cNvPr>
          <p:cNvPicPr>
            <a:picLocks noChangeAspect="1"/>
          </p:cNvPicPr>
          <p:nvPr/>
        </p:nvPicPr>
        <p:blipFill>
          <a:blip r:embed="rId2"/>
          <a:stretch>
            <a:fillRect/>
          </a:stretch>
        </p:blipFill>
        <p:spPr>
          <a:xfrm>
            <a:off x="222308" y="1366460"/>
            <a:ext cx="11635531" cy="5492938"/>
          </a:xfrm>
          <a:prstGeom prst="rect">
            <a:avLst/>
          </a:prstGeom>
        </p:spPr>
      </p:pic>
    </p:spTree>
    <p:extLst>
      <p:ext uri="{BB962C8B-B14F-4D97-AF65-F5344CB8AC3E}">
        <p14:creationId xmlns:p14="http://schemas.microsoft.com/office/powerpoint/2010/main" val="16745922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3E92-3515-5DA9-8C0D-C47C37BEC274}"/>
              </a:ext>
            </a:extLst>
          </p:cNvPr>
          <p:cNvSpPr>
            <a:spLocks noGrp="1"/>
          </p:cNvSpPr>
          <p:nvPr>
            <p:ph type="title"/>
          </p:nvPr>
        </p:nvSpPr>
        <p:spPr>
          <a:xfrm>
            <a:off x="2415125" y="306333"/>
            <a:ext cx="8911687" cy="1280890"/>
          </a:xfrm>
        </p:spPr>
        <p:txBody>
          <a:bodyPr/>
          <a:lstStyle/>
          <a:p>
            <a:r>
              <a:rPr lang="en-US" dirty="0"/>
              <a:t>EKUK </a:t>
            </a:r>
            <a:r>
              <a:rPr lang="en-US" dirty="0" err="1"/>
              <a:t>laboriaruanne</a:t>
            </a:r>
            <a:endParaRPr lang="en-US" dirty="0"/>
          </a:p>
        </p:txBody>
      </p:sp>
      <p:sp>
        <p:nvSpPr>
          <p:cNvPr id="3" name="Content Placeholder 2">
            <a:extLst>
              <a:ext uri="{FF2B5EF4-FFF2-40B4-BE49-F238E27FC236}">
                <a16:creationId xmlns:a16="http://schemas.microsoft.com/office/drawing/2014/main" id="{3F1E0DE4-7C00-32CD-FE95-89BC812F0F6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96F4812-E743-DE9E-2F17-84E03913AE8E}"/>
              </a:ext>
            </a:extLst>
          </p:cNvPr>
          <p:cNvSpPr>
            <a:spLocks noGrp="1"/>
          </p:cNvSpPr>
          <p:nvPr>
            <p:ph type="sldNum" sz="quarter" idx="12"/>
          </p:nvPr>
        </p:nvSpPr>
        <p:spPr/>
        <p:txBody>
          <a:bodyPr/>
          <a:lstStyle/>
          <a:p>
            <a:fld id="{A89FF1E2-3BA7-475C-A9AD-AEEAF9FE4269}" type="slidenum">
              <a:rPr lang="en-US" smtClean="0"/>
              <a:t>161</a:t>
            </a:fld>
            <a:endParaRPr lang="en-US"/>
          </a:p>
        </p:txBody>
      </p:sp>
      <p:pic>
        <p:nvPicPr>
          <p:cNvPr id="6" name="Picture 5">
            <a:extLst>
              <a:ext uri="{FF2B5EF4-FFF2-40B4-BE49-F238E27FC236}">
                <a16:creationId xmlns:a16="http://schemas.microsoft.com/office/drawing/2014/main" id="{AE61A545-EFE5-2CA0-F59E-CB63AA870BAD}"/>
              </a:ext>
            </a:extLst>
          </p:cNvPr>
          <p:cNvPicPr>
            <a:picLocks noChangeAspect="1"/>
          </p:cNvPicPr>
          <p:nvPr/>
        </p:nvPicPr>
        <p:blipFill>
          <a:blip r:embed="rId2"/>
          <a:stretch>
            <a:fillRect/>
          </a:stretch>
        </p:blipFill>
        <p:spPr>
          <a:xfrm>
            <a:off x="687542" y="1231981"/>
            <a:ext cx="9974866" cy="5626019"/>
          </a:xfrm>
          <a:prstGeom prst="rect">
            <a:avLst/>
          </a:prstGeom>
        </p:spPr>
      </p:pic>
    </p:spTree>
    <p:extLst>
      <p:ext uri="{BB962C8B-B14F-4D97-AF65-F5344CB8AC3E}">
        <p14:creationId xmlns:p14="http://schemas.microsoft.com/office/powerpoint/2010/main" val="37646974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CAF2-6F73-6B5B-7EBF-5AC726D38E9C}"/>
              </a:ext>
            </a:extLst>
          </p:cNvPr>
          <p:cNvSpPr>
            <a:spLocks noGrp="1"/>
          </p:cNvSpPr>
          <p:nvPr>
            <p:ph type="title"/>
          </p:nvPr>
        </p:nvSpPr>
        <p:spPr/>
        <p:txBody>
          <a:bodyPr/>
          <a:lstStyle/>
          <a:p>
            <a:r>
              <a:rPr lang="en-US" dirty="0"/>
              <a:t>EKUK – </a:t>
            </a:r>
            <a:r>
              <a:rPr lang="en-US" dirty="0" err="1"/>
              <a:t>plastsuse</a:t>
            </a:r>
            <a:r>
              <a:rPr lang="en-US" dirty="0"/>
              <a:t> </a:t>
            </a:r>
            <a:r>
              <a:rPr lang="en-US" dirty="0" err="1"/>
              <a:t>analüüs</a:t>
            </a:r>
            <a:endParaRPr lang="en-US" dirty="0"/>
          </a:p>
        </p:txBody>
      </p:sp>
      <p:sp>
        <p:nvSpPr>
          <p:cNvPr id="3" name="Content Placeholder 2">
            <a:extLst>
              <a:ext uri="{FF2B5EF4-FFF2-40B4-BE49-F238E27FC236}">
                <a16:creationId xmlns:a16="http://schemas.microsoft.com/office/drawing/2014/main" id="{CFD71BA9-1A6E-72BE-038B-DC731E0A8D8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C13337B-FDDD-A8B4-1FBB-83B640150741}"/>
              </a:ext>
            </a:extLst>
          </p:cNvPr>
          <p:cNvSpPr>
            <a:spLocks noGrp="1"/>
          </p:cNvSpPr>
          <p:nvPr>
            <p:ph type="sldNum" sz="quarter" idx="12"/>
          </p:nvPr>
        </p:nvSpPr>
        <p:spPr/>
        <p:txBody>
          <a:bodyPr/>
          <a:lstStyle/>
          <a:p>
            <a:fld id="{A89FF1E2-3BA7-475C-A9AD-AEEAF9FE4269}" type="slidenum">
              <a:rPr lang="en-US" smtClean="0"/>
              <a:t>162</a:t>
            </a:fld>
            <a:endParaRPr lang="en-US"/>
          </a:p>
        </p:txBody>
      </p:sp>
      <p:pic>
        <p:nvPicPr>
          <p:cNvPr id="6" name="Picture 5">
            <a:extLst>
              <a:ext uri="{FF2B5EF4-FFF2-40B4-BE49-F238E27FC236}">
                <a16:creationId xmlns:a16="http://schemas.microsoft.com/office/drawing/2014/main" id="{58A65DDC-2292-6004-B636-55F541C4E225}"/>
              </a:ext>
            </a:extLst>
          </p:cNvPr>
          <p:cNvPicPr>
            <a:picLocks noChangeAspect="1"/>
          </p:cNvPicPr>
          <p:nvPr/>
        </p:nvPicPr>
        <p:blipFill>
          <a:blip r:embed="rId2"/>
          <a:stretch>
            <a:fillRect/>
          </a:stretch>
        </p:blipFill>
        <p:spPr>
          <a:xfrm>
            <a:off x="1044824" y="1302280"/>
            <a:ext cx="9386886" cy="5555720"/>
          </a:xfrm>
          <a:prstGeom prst="rect">
            <a:avLst/>
          </a:prstGeom>
        </p:spPr>
      </p:pic>
    </p:spTree>
    <p:extLst>
      <p:ext uri="{BB962C8B-B14F-4D97-AF65-F5344CB8AC3E}">
        <p14:creationId xmlns:p14="http://schemas.microsoft.com/office/powerpoint/2010/main" val="34201253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8592-ED05-827B-077C-3C6A094D9E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6B961E-52A5-EEFE-28E3-A3B8AF80A5B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765C595-B90A-F23A-7024-04E8D247A791}"/>
              </a:ext>
            </a:extLst>
          </p:cNvPr>
          <p:cNvSpPr>
            <a:spLocks noGrp="1"/>
          </p:cNvSpPr>
          <p:nvPr>
            <p:ph type="sldNum" sz="quarter" idx="12"/>
          </p:nvPr>
        </p:nvSpPr>
        <p:spPr/>
        <p:txBody>
          <a:bodyPr/>
          <a:lstStyle/>
          <a:p>
            <a:fld id="{A89FF1E2-3BA7-475C-A9AD-AEEAF9FE4269}" type="slidenum">
              <a:rPr lang="en-US" smtClean="0"/>
              <a:t>163</a:t>
            </a:fld>
            <a:endParaRPr lang="en-US"/>
          </a:p>
        </p:txBody>
      </p:sp>
      <p:pic>
        <p:nvPicPr>
          <p:cNvPr id="6" name="Picture 5">
            <a:extLst>
              <a:ext uri="{FF2B5EF4-FFF2-40B4-BE49-F238E27FC236}">
                <a16:creationId xmlns:a16="http://schemas.microsoft.com/office/drawing/2014/main" id="{A20E9E5E-E0E7-9337-6D77-630A84689D51}"/>
              </a:ext>
            </a:extLst>
          </p:cNvPr>
          <p:cNvPicPr>
            <a:picLocks noChangeAspect="1"/>
          </p:cNvPicPr>
          <p:nvPr/>
        </p:nvPicPr>
        <p:blipFill>
          <a:blip r:embed="rId2"/>
          <a:stretch>
            <a:fillRect/>
          </a:stretch>
        </p:blipFill>
        <p:spPr>
          <a:xfrm>
            <a:off x="659451" y="365124"/>
            <a:ext cx="10294205" cy="6492875"/>
          </a:xfrm>
          <a:prstGeom prst="rect">
            <a:avLst/>
          </a:prstGeom>
        </p:spPr>
      </p:pic>
    </p:spTree>
    <p:extLst>
      <p:ext uri="{BB962C8B-B14F-4D97-AF65-F5344CB8AC3E}">
        <p14:creationId xmlns:p14="http://schemas.microsoft.com/office/powerpoint/2010/main" val="2940645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3C48-251F-48D0-181E-C77483F5C013}"/>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1F4A8B5-82F3-D1FA-1789-9B0ECAF8234E}"/>
              </a:ext>
            </a:extLst>
          </p:cNvPr>
          <p:cNvSpPr>
            <a:spLocks noGrp="1"/>
          </p:cNvSpPr>
          <p:nvPr>
            <p:ph type="sldNum" sz="quarter" idx="12"/>
          </p:nvPr>
        </p:nvSpPr>
        <p:spPr/>
        <p:txBody>
          <a:bodyPr/>
          <a:lstStyle/>
          <a:p>
            <a:fld id="{A89FF1E2-3BA7-475C-A9AD-AEEAF9FE4269}" type="slidenum">
              <a:rPr lang="en-US" smtClean="0"/>
              <a:t>164</a:t>
            </a:fld>
            <a:endParaRPr lang="en-US"/>
          </a:p>
        </p:txBody>
      </p:sp>
      <p:pic>
        <p:nvPicPr>
          <p:cNvPr id="6" name="Picture 5">
            <a:extLst>
              <a:ext uri="{FF2B5EF4-FFF2-40B4-BE49-F238E27FC236}">
                <a16:creationId xmlns:a16="http://schemas.microsoft.com/office/drawing/2014/main" id="{A1F5C592-4CB1-A19A-F861-E0FFDC4059C4}"/>
              </a:ext>
            </a:extLst>
          </p:cNvPr>
          <p:cNvPicPr>
            <a:picLocks noChangeAspect="1"/>
          </p:cNvPicPr>
          <p:nvPr/>
        </p:nvPicPr>
        <p:blipFill>
          <a:blip r:embed="rId2"/>
          <a:stretch>
            <a:fillRect/>
          </a:stretch>
        </p:blipFill>
        <p:spPr>
          <a:xfrm>
            <a:off x="215364" y="0"/>
            <a:ext cx="4378960" cy="6858000"/>
          </a:xfrm>
          <a:prstGeom prst="rect">
            <a:avLst/>
          </a:prstGeom>
        </p:spPr>
      </p:pic>
      <p:pic>
        <p:nvPicPr>
          <p:cNvPr id="8" name="Picture 7">
            <a:extLst>
              <a:ext uri="{FF2B5EF4-FFF2-40B4-BE49-F238E27FC236}">
                <a16:creationId xmlns:a16="http://schemas.microsoft.com/office/drawing/2014/main" id="{95E47D76-535C-B640-0EE0-50A65C2B2E2E}"/>
              </a:ext>
            </a:extLst>
          </p:cNvPr>
          <p:cNvPicPr>
            <a:picLocks noChangeAspect="1"/>
          </p:cNvPicPr>
          <p:nvPr/>
        </p:nvPicPr>
        <p:blipFill>
          <a:blip r:embed="rId3"/>
          <a:stretch>
            <a:fillRect/>
          </a:stretch>
        </p:blipFill>
        <p:spPr>
          <a:xfrm>
            <a:off x="4655551" y="255864"/>
            <a:ext cx="3955049" cy="1646238"/>
          </a:xfrm>
          <a:prstGeom prst="rect">
            <a:avLst/>
          </a:prstGeom>
        </p:spPr>
      </p:pic>
      <p:pic>
        <p:nvPicPr>
          <p:cNvPr id="10" name="Picture 9">
            <a:extLst>
              <a:ext uri="{FF2B5EF4-FFF2-40B4-BE49-F238E27FC236}">
                <a16:creationId xmlns:a16="http://schemas.microsoft.com/office/drawing/2014/main" id="{2EDF3670-471F-E1B7-FF90-CB41B6ED38A6}"/>
              </a:ext>
            </a:extLst>
          </p:cNvPr>
          <p:cNvPicPr>
            <a:picLocks noChangeAspect="1"/>
          </p:cNvPicPr>
          <p:nvPr/>
        </p:nvPicPr>
        <p:blipFill>
          <a:blip r:embed="rId4"/>
          <a:stretch>
            <a:fillRect/>
          </a:stretch>
        </p:blipFill>
        <p:spPr>
          <a:xfrm>
            <a:off x="8632005" y="18407"/>
            <a:ext cx="3557636" cy="2800294"/>
          </a:xfrm>
          <a:prstGeom prst="rect">
            <a:avLst/>
          </a:prstGeom>
        </p:spPr>
      </p:pic>
      <p:pic>
        <p:nvPicPr>
          <p:cNvPr id="12" name="Picture 11">
            <a:extLst>
              <a:ext uri="{FF2B5EF4-FFF2-40B4-BE49-F238E27FC236}">
                <a16:creationId xmlns:a16="http://schemas.microsoft.com/office/drawing/2014/main" id="{745B53A9-8FD1-4287-CFA5-2F68C3588A92}"/>
              </a:ext>
            </a:extLst>
          </p:cNvPr>
          <p:cNvPicPr>
            <a:picLocks noChangeAspect="1"/>
          </p:cNvPicPr>
          <p:nvPr/>
        </p:nvPicPr>
        <p:blipFill>
          <a:blip r:embed="rId5"/>
          <a:stretch>
            <a:fillRect/>
          </a:stretch>
        </p:blipFill>
        <p:spPr>
          <a:xfrm>
            <a:off x="4655551" y="2953639"/>
            <a:ext cx="3892337" cy="2985768"/>
          </a:xfrm>
          <a:prstGeom prst="rect">
            <a:avLst/>
          </a:prstGeom>
        </p:spPr>
      </p:pic>
      <p:pic>
        <p:nvPicPr>
          <p:cNvPr id="14" name="Picture 13">
            <a:extLst>
              <a:ext uri="{FF2B5EF4-FFF2-40B4-BE49-F238E27FC236}">
                <a16:creationId xmlns:a16="http://schemas.microsoft.com/office/drawing/2014/main" id="{21628564-9648-C561-0561-E290613244CD}"/>
              </a:ext>
            </a:extLst>
          </p:cNvPr>
          <p:cNvPicPr>
            <a:picLocks noChangeAspect="1"/>
          </p:cNvPicPr>
          <p:nvPr/>
        </p:nvPicPr>
        <p:blipFill>
          <a:blip r:embed="rId6"/>
          <a:stretch>
            <a:fillRect/>
          </a:stretch>
        </p:blipFill>
        <p:spPr>
          <a:xfrm>
            <a:off x="8632005" y="2927962"/>
            <a:ext cx="3502654" cy="1827084"/>
          </a:xfrm>
          <a:prstGeom prst="rect">
            <a:avLst/>
          </a:prstGeom>
        </p:spPr>
      </p:pic>
      <p:sp>
        <p:nvSpPr>
          <p:cNvPr id="15" name="TextBox 14">
            <a:extLst>
              <a:ext uri="{FF2B5EF4-FFF2-40B4-BE49-F238E27FC236}">
                <a16:creationId xmlns:a16="http://schemas.microsoft.com/office/drawing/2014/main" id="{3587A9A3-B5C9-3752-9B49-ADE3DD75D699}"/>
              </a:ext>
            </a:extLst>
          </p:cNvPr>
          <p:cNvSpPr txBox="1"/>
          <p:nvPr/>
        </p:nvSpPr>
        <p:spPr>
          <a:xfrm>
            <a:off x="6746341" y="1846851"/>
            <a:ext cx="1381917" cy="369332"/>
          </a:xfrm>
          <a:prstGeom prst="rect">
            <a:avLst/>
          </a:prstGeom>
          <a:noFill/>
        </p:spPr>
        <p:txBody>
          <a:bodyPr wrap="none" rtlCol="0">
            <a:spAutoFit/>
          </a:bodyPr>
          <a:lstStyle/>
          <a:p>
            <a:r>
              <a:rPr lang="en-US" dirty="0">
                <a:highlight>
                  <a:srgbClr val="FFFF00"/>
                </a:highlight>
              </a:rPr>
              <a:t>KILLUSTIKUD</a:t>
            </a:r>
          </a:p>
        </p:txBody>
      </p:sp>
      <p:sp>
        <p:nvSpPr>
          <p:cNvPr id="16" name="TextBox 15">
            <a:extLst>
              <a:ext uri="{FF2B5EF4-FFF2-40B4-BE49-F238E27FC236}">
                <a16:creationId xmlns:a16="http://schemas.microsoft.com/office/drawing/2014/main" id="{FD5DE837-1473-7976-7C02-511CADCD1198}"/>
              </a:ext>
            </a:extLst>
          </p:cNvPr>
          <p:cNvSpPr txBox="1"/>
          <p:nvPr/>
        </p:nvSpPr>
        <p:spPr>
          <a:xfrm>
            <a:off x="5908218" y="5939407"/>
            <a:ext cx="1104726" cy="369332"/>
          </a:xfrm>
          <a:prstGeom prst="rect">
            <a:avLst/>
          </a:prstGeom>
          <a:noFill/>
        </p:spPr>
        <p:txBody>
          <a:bodyPr wrap="none" rtlCol="0">
            <a:spAutoFit/>
          </a:bodyPr>
          <a:lstStyle/>
          <a:p>
            <a:r>
              <a:rPr lang="en-US" dirty="0">
                <a:highlight>
                  <a:srgbClr val="FFFF00"/>
                </a:highlight>
              </a:rPr>
              <a:t>KRUUSAD</a:t>
            </a:r>
          </a:p>
        </p:txBody>
      </p:sp>
      <p:sp>
        <p:nvSpPr>
          <p:cNvPr id="17" name="TextBox 16">
            <a:extLst>
              <a:ext uri="{FF2B5EF4-FFF2-40B4-BE49-F238E27FC236}">
                <a16:creationId xmlns:a16="http://schemas.microsoft.com/office/drawing/2014/main" id="{D39543E5-C7D7-15A0-6513-22D1B989CF2B}"/>
              </a:ext>
            </a:extLst>
          </p:cNvPr>
          <p:cNvSpPr txBox="1"/>
          <p:nvPr/>
        </p:nvSpPr>
        <p:spPr>
          <a:xfrm>
            <a:off x="10182946" y="4754734"/>
            <a:ext cx="794192" cy="369332"/>
          </a:xfrm>
          <a:prstGeom prst="rect">
            <a:avLst/>
          </a:prstGeom>
          <a:noFill/>
        </p:spPr>
        <p:txBody>
          <a:bodyPr wrap="none" rtlCol="0">
            <a:spAutoFit/>
          </a:bodyPr>
          <a:lstStyle/>
          <a:p>
            <a:r>
              <a:rPr lang="en-US" dirty="0">
                <a:highlight>
                  <a:srgbClr val="FFFF00"/>
                </a:highlight>
              </a:rPr>
              <a:t>LIIVAD</a:t>
            </a:r>
          </a:p>
        </p:txBody>
      </p:sp>
    </p:spTree>
    <p:extLst>
      <p:ext uri="{BB962C8B-B14F-4D97-AF65-F5344CB8AC3E}">
        <p14:creationId xmlns:p14="http://schemas.microsoft.com/office/powerpoint/2010/main" val="4163168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7640-F329-E24A-E633-DA226519717A}"/>
              </a:ext>
            </a:extLst>
          </p:cNvPr>
          <p:cNvSpPr>
            <a:spLocks noGrp="1"/>
          </p:cNvSpPr>
          <p:nvPr>
            <p:ph type="title"/>
          </p:nvPr>
        </p:nvSpPr>
        <p:spPr>
          <a:xfrm>
            <a:off x="6066506" y="449015"/>
            <a:ext cx="5845162" cy="1325563"/>
          </a:xfrm>
        </p:spPr>
        <p:txBody>
          <a:bodyPr>
            <a:normAutofit fontScale="90000"/>
          </a:bodyPr>
          <a:lstStyle/>
          <a:p>
            <a:r>
              <a:rPr lang="en-US" dirty="0" err="1"/>
              <a:t>Soome</a:t>
            </a:r>
            <a:r>
              <a:rPr lang="en-US" dirty="0"/>
              <a:t> (KRP) </a:t>
            </a:r>
            <a:r>
              <a:rPr lang="en-US" dirty="0" err="1"/>
              <a:t>materjalide</a:t>
            </a:r>
            <a:r>
              <a:rPr lang="en-US" dirty="0"/>
              <a:t> </a:t>
            </a:r>
            <a:r>
              <a:rPr lang="en-US" dirty="0" err="1"/>
              <a:t>elastsusmoodulid</a:t>
            </a:r>
            <a:r>
              <a:rPr lang="en-US" dirty="0"/>
              <a:t> </a:t>
            </a:r>
            <a:r>
              <a:rPr lang="en-US" dirty="0" err="1"/>
              <a:t>katendiarvutuses</a:t>
            </a:r>
            <a:endParaRPr lang="en-US" dirty="0"/>
          </a:p>
        </p:txBody>
      </p:sp>
      <p:sp>
        <p:nvSpPr>
          <p:cNvPr id="3" name="Content Placeholder 2">
            <a:extLst>
              <a:ext uri="{FF2B5EF4-FFF2-40B4-BE49-F238E27FC236}">
                <a16:creationId xmlns:a16="http://schemas.microsoft.com/office/drawing/2014/main" id="{243EABEF-82AB-5658-C633-CF7183C7D1B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1453DFD-63F1-D09B-7C65-B3B82069588E}"/>
              </a:ext>
            </a:extLst>
          </p:cNvPr>
          <p:cNvSpPr>
            <a:spLocks noGrp="1"/>
          </p:cNvSpPr>
          <p:nvPr>
            <p:ph type="sldNum" sz="quarter" idx="12"/>
          </p:nvPr>
        </p:nvSpPr>
        <p:spPr/>
        <p:txBody>
          <a:bodyPr/>
          <a:lstStyle/>
          <a:p>
            <a:fld id="{A89FF1E2-3BA7-475C-A9AD-AEEAF9FE4269}" type="slidenum">
              <a:rPr lang="en-US" smtClean="0"/>
              <a:t>165</a:t>
            </a:fld>
            <a:endParaRPr lang="en-US"/>
          </a:p>
        </p:txBody>
      </p:sp>
      <p:pic>
        <p:nvPicPr>
          <p:cNvPr id="6" name="Picture 5">
            <a:extLst>
              <a:ext uri="{FF2B5EF4-FFF2-40B4-BE49-F238E27FC236}">
                <a16:creationId xmlns:a16="http://schemas.microsoft.com/office/drawing/2014/main" id="{56C3D636-FB0D-7B90-9CEF-ACEF3D1DD6DA}"/>
              </a:ext>
            </a:extLst>
          </p:cNvPr>
          <p:cNvPicPr>
            <a:picLocks noChangeAspect="1"/>
          </p:cNvPicPr>
          <p:nvPr/>
        </p:nvPicPr>
        <p:blipFill>
          <a:blip r:embed="rId2"/>
          <a:stretch>
            <a:fillRect/>
          </a:stretch>
        </p:blipFill>
        <p:spPr>
          <a:xfrm>
            <a:off x="123172" y="0"/>
            <a:ext cx="5385466" cy="6858000"/>
          </a:xfrm>
          <a:prstGeom prst="rect">
            <a:avLst/>
          </a:prstGeom>
        </p:spPr>
      </p:pic>
      <p:pic>
        <p:nvPicPr>
          <p:cNvPr id="8" name="Picture 7">
            <a:extLst>
              <a:ext uri="{FF2B5EF4-FFF2-40B4-BE49-F238E27FC236}">
                <a16:creationId xmlns:a16="http://schemas.microsoft.com/office/drawing/2014/main" id="{D75CFB2D-A748-0DA7-CF18-FD6C1F735BA6}"/>
              </a:ext>
            </a:extLst>
          </p:cNvPr>
          <p:cNvPicPr>
            <a:picLocks noChangeAspect="1"/>
          </p:cNvPicPr>
          <p:nvPr/>
        </p:nvPicPr>
        <p:blipFill>
          <a:blip r:embed="rId3"/>
          <a:stretch>
            <a:fillRect/>
          </a:stretch>
        </p:blipFill>
        <p:spPr>
          <a:xfrm>
            <a:off x="5940846" y="3596013"/>
            <a:ext cx="5412954" cy="2760337"/>
          </a:xfrm>
          <a:prstGeom prst="rect">
            <a:avLst/>
          </a:prstGeom>
        </p:spPr>
      </p:pic>
    </p:spTree>
    <p:extLst>
      <p:ext uri="{BB962C8B-B14F-4D97-AF65-F5344CB8AC3E}">
        <p14:creationId xmlns:p14="http://schemas.microsoft.com/office/powerpoint/2010/main" val="12805992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CF8A3-88C5-5351-9DF2-DA403A00A33B}"/>
              </a:ext>
            </a:extLst>
          </p:cNvPr>
          <p:cNvSpPr>
            <a:spLocks noGrp="1"/>
          </p:cNvSpPr>
          <p:nvPr>
            <p:ph type="title"/>
          </p:nvPr>
        </p:nvSpPr>
        <p:spPr>
          <a:xfrm>
            <a:off x="1900767" y="73777"/>
            <a:ext cx="9859433" cy="1280890"/>
          </a:xfrm>
        </p:spPr>
        <p:txBody>
          <a:bodyPr/>
          <a:lstStyle/>
          <a:p>
            <a:r>
              <a:rPr lang="en-US" dirty="0" err="1"/>
              <a:t>Pinnasteliigitus</a:t>
            </a:r>
            <a:r>
              <a:rPr lang="en-US" dirty="0"/>
              <a:t> </a:t>
            </a:r>
            <a:r>
              <a:rPr lang="en-US" dirty="0" err="1"/>
              <a:t>vahekokkuvõttes</a:t>
            </a:r>
            <a:endParaRPr lang="en-US" dirty="0"/>
          </a:p>
        </p:txBody>
      </p:sp>
      <p:sp>
        <p:nvSpPr>
          <p:cNvPr id="3" name="Content Placeholder 2">
            <a:extLst>
              <a:ext uri="{FF2B5EF4-FFF2-40B4-BE49-F238E27FC236}">
                <a16:creationId xmlns:a16="http://schemas.microsoft.com/office/drawing/2014/main" id="{255F2807-008F-43DD-8669-343B1C03D74A}"/>
              </a:ext>
            </a:extLst>
          </p:cNvPr>
          <p:cNvSpPr>
            <a:spLocks noGrp="1"/>
          </p:cNvSpPr>
          <p:nvPr>
            <p:ph idx="1"/>
          </p:nvPr>
        </p:nvSpPr>
        <p:spPr>
          <a:xfrm>
            <a:off x="0" y="1690688"/>
            <a:ext cx="10515600" cy="4351338"/>
          </a:xfrm>
        </p:spPr>
        <p:txBody>
          <a:bodyPr>
            <a:normAutofit fontScale="92500" lnSpcReduction="10000"/>
          </a:bodyPr>
          <a:lstStyle/>
          <a:p>
            <a:r>
              <a:rPr lang="en-US" sz="2400" dirty="0" err="1"/>
              <a:t>Euroopa</a:t>
            </a:r>
            <a:r>
              <a:rPr lang="en-US" sz="2400" dirty="0"/>
              <a:t> </a:t>
            </a:r>
            <a:r>
              <a:rPr lang="en-US" sz="2400" dirty="0" err="1"/>
              <a:t>standardid</a:t>
            </a:r>
            <a:r>
              <a:rPr lang="en-US" sz="2400" dirty="0"/>
              <a:t> vs GOST mis </a:t>
            </a:r>
            <a:r>
              <a:rPr lang="en-US" sz="2400" dirty="0" err="1"/>
              <a:t>teedes</a:t>
            </a:r>
            <a:r>
              <a:rPr lang="en-US" sz="2400" dirty="0"/>
              <a:t> </a:t>
            </a:r>
            <a:r>
              <a:rPr lang="en-US" sz="2400" dirty="0" err="1"/>
              <a:t>seni</a:t>
            </a:r>
            <a:r>
              <a:rPr lang="en-US" sz="2400" dirty="0"/>
              <a:t> </a:t>
            </a:r>
            <a:r>
              <a:rPr lang="en-US" sz="2400" dirty="0" err="1"/>
              <a:t>kasutuses</a:t>
            </a:r>
            <a:r>
              <a:rPr lang="en-US" sz="2400" dirty="0"/>
              <a:t> on</a:t>
            </a:r>
          </a:p>
          <a:p>
            <a:r>
              <a:rPr lang="en-US" sz="2400" dirty="0" err="1"/>
              <a:t>Pinnaseliigituse</a:t>
            </a:r>
            <a:r>
              <a:rPr lang="en-US" sz="2400" dirty="0"/>
              <a:t> </a:t>
            </a:r>
            <a:r>
              <a:rPr lang="en-US" sz="2400" dirty="0" err="1"/>
              <a:t>põhialus</a:t>
            </a:r>
            <a:r>
              <a:rPr lang="en-US" sz="2400" dirty="0"/>
              <a:t> = </a:t>
            </a:r>
            <a:r>
              <a:rPr lang="en-US" sz="2400" dirty="0" err="1"/>
              <a:t>sõelkõver</a:t>
            </a:r>
            <a:endParaRPr lang="en-US" sz="2400" dirty="0"/>
          </a:p>
          <a:p>
            <a:r>
              <a:rPr lang="en-US" sz="2400" dirty="0">
                <a:solidFill>
                  <a:srgbClr val="FF0000"/>
                </a:solidFill>
              </a:rPr>
              <a:t>KUI </a:t>
            </a:r>
            <a:r>
              <a:rPr lang="en-US" sz="2400" dirty="0" err="1">
                <a:solidFill>
                  <a:srgbClr val="FF0000"/>
                </a:solidFill>
              </a:rPr>
              <a:t>tellite</a:t>
            </a:r>
            <a:r>
              <a:rPr lang="en-US" sz="2400" dirty="0">
                <a:solidFill>
                  <a:srgbClr val="FF0000"/>
                </a:solidFill>
              </a:rPr>
              <a:t> </a:t>
            </a:r>
            <a:r>
              <a:rPr lang="en-US" sz="2400" dirty="0" err="1">
                <a:solidFill>
                  <a:srgbClr val="FF0000"/>
                </a:solidFill>
              </a:rPr>
              <a:t>geoloogiat</a:t>
            </a:r>
            <a:r>
              <a:rPr lang="en-US" sz="2400" dirty="0">
                <a:solidFill>
                  <a:srgbClr val="FF0000"/>
                </a:solidFill>
              </a:rPr>
              <a:t>, </a:t>
            </a:r>
            <a:r>
              <a:rPr lang="en-US" sz="2400" dirty="0" err="1">
                <a:solidFill>
                  <a:srgbClr val="FF0000"/>
                </a:solidFill>
              </a:rPr>
              <a:t>võtke</a:t>
            </a:r>
            <a:r>
              <a:rPr lang="en-US" sz="2400" dirty="0">
                <a:solidFill>
                  <a:srgbClr val="FF0000"/>
                </a:solidFill>
              </a:rPr>
              <a:t> ka </a:t>
            </a:r>
            <a:r>
              <a:rPr lang="en-US" sz="2400" dirty="0" err="1">
                <a:solidFill>
                  <a:srgbClr val="FF0000"/>
                </a:solidFill>
              </a:rPr>
              <a:t>laborikatsed</a:t>
            </a:r>
            <a:endParaRPr lang="en-US" sz="2400" dirty="0">
              <a:solidFill>
                <a:srgbClr val="FF0000"/>
              </a:solidFill>
            </a:endParaRPr>
          </a:p>
          <a:p>
            <a:pPr lvl="1"/>
            <a:r>
              <a:rPr lang="en-US" sz="2000" dirty="0" err="1">
                <a:solidFill>
                  <a:srgbClr val="FF0000"/>
                </a:solidFill>
              </a:rPr>
              <a:t>Pelgalt</a:t>
            </a:r>
            <a:r>
              <a:rPr lang="en-US" sz="2000" dirty="0">
                <a:solidFill>
                  <a:srgbClr val="FF0000"/>
                </a:solidFill>
              </a:rPr>
              <a:t> </a:t>
            </a:r>
            <a:r>
              <a:rPr lang="en-US" sz="2000" dirty="0" err="1">
                <a:solidFill>
                  <a:srgbClr val="FF0000"/>
                </a:solidFill>
              </a:rPr>
              <a:t>pinnasenimetus</a:t>
            </a:r>
            <a:r>
              <a:rPr lang="en-US" sz="2000" dirty="0">
                <a:solidFill>
                  <a:srgbClr val="FF0000"/>
                </a:solidFill>
              </a:rPr>
              <a:t> pole </a:t>
            </a:r>
            <a:r>
              <a:rPr lang="en-US" sz="2000" dirty="0" err="1">
                <a:solidFill>
                  <a:srgbClr val="FF0000"/>
                </a:solidFill>
              </a:rPr>
              <a:t>piisav</a:t>
            </a:r>
            <a:r>
              <a:rPr lang="en-US" sz="2000" dirty="0">
                <a:solidFill>
                  <a:srgbClr val="FF0000"/>
                </a:solidFill>
              </a:rPr>
              <a:t>, </a:t>
            </a:r>
            <a:r>
              <a:rPr lang="en-US" sz="2000" dirty="0" err="1">
                <a:solidFill>
                  <a:srgbClr val="FF0000"/>
                </a:solidFill>
              </a:rPr>
              <a:t>sest</a:t>
            </a:r>
            <a:endParaRPr lang="en-US" sz="2000" dirty="0">
              <a:solidFill>
                <a:srgbClr val="FF0000"/>
              </a:solidFill>
            </a:endParaRPr>
          </a:p>
          <a:p>
            <a:pPr lvl="2"/>
            <a:r>
              <a:rPr lang="en-US" sz="1800" dirty="0" err="1">
                <a:solidFill>
                  <a:srgbClr val="FF0000"/>
                </a:solidFill>
              </a:rPr>
              <a:t>Euroopa</a:t>
            </a:r>
            <a:r>
              <a:rPr lang="en-US" sz="1800" dirty="0">
                <a:solidFill>
                  <a:srgbClr val="FF0000"/>
                </a:solidFill>
              </a:rPr>
              <a:t> ja GOSTi </a:t>
            </a:r>
            <a:r>
              <a:rPr lang="en-US" sz="1800" dirty="0" err="1">
                <a:solidFill>
                  <a:srgbClr val="FF0000"/>
                </a:solidFill>
              </a:rPr>
              <a:t>liigitus</a:t>
            </a:r>
            <a:r>
              <a:rPr lang="en-US" sz="1800" dirty="0">
                <a:solidFill>
                  <a:srgbClr val="FF0000"/>
                </a:solidFill>
              </a:rPr>
              <a:t> </a:t>
            </a:r>
            <a:r>
              <a:rPr lang="en-US" sz="1800" dirty="0" err="1">
                <a:solidFill>
                  <a:srgbClr val="FF0000"/>
                </a:solidFill>
              </a:rPr>
              <a:t>ei</a:t>
            </a:r>
            <a:r>
              <a:rPr lang="en-US" sz="1800" dirty="0">
                <a:solidFill>
                  <a:srgbClr val="FF0000"/>
                </a:solidFill>
              </a:rPr>
              <a:t> ole </a:t>
            </a:r>
            <a:r>
              <a:rPr lang="en-US" sz="1800" dirty="0" err="1">
                <a:solidFill>
                  <a:srgbClr val="FF0000"/>
                </a:solidFill>
              </a:rPr>
              <a:t>ühilduv</a:t>
            </a:r>
            <a:endParaRPr lang="en-US" sz="1800" dirty="0">
              <a:solidFill>
                <a:srgbClr val="FF0000"/>
              </a:solidFill>
            </a:endParaRPr>
          </a:p>
          <a:p>
            <a:r>
              <a:rPr lang="en-US" sz="2400" dirty="0" err="1"/>
              <a:t>Täiendavad</a:t>
            </a:r>
            <a:r>
              <a:rPr lang="en-US" sz="2400" dirty="0"/>
              <a:t> </a:t>
            </a:r>
            <a:r>
              <a:rPr lang="en-US" sz="2400" dirty="0" err="1"/>
              <a:t>parameetrid</a:t>
            </a:r>
            <a:endParaRPr lang="en-US" sz="2400" dirty="0"/>
          </a:p>
          <a:p>
            <a:pPr lvl="1"/>
            <a:r>
              <a:rPr lang="en-US" sz="2000" dirty="0" err="1"/>
              <a:t>Peenosiste</a:t>
            </a:r>
            <a:r>
              <a:rPr lang="en-US" sz="2000" dirty="0"/>
              <a:t> </a:t>
            </a:r>
            <a:r>
              <a:rPr lang="en-US" sz="2000" dirty="0" err="1"/>
              <a:t>sisaldus</a:t>
            </a:r>
            <a:r>
              <a:rPr lang="en-US" sz="2000" dirty="0"/>
              <a:t> – </a:t>
            </a:r>
            <a:r>
              <a:rPr lang="en-US" sz="2000" dirty="0" err="1"/>
              <a:t>alla</a:t>
            </a:r>
            <a:r>
              <a:rPr lang="en-US" sz="2000" dirty="0"/>
              <a:t> 0,063 mm</a:t>
            </a:r>
          </a:p>
          <a:p>
            <a:pPr lvl="2"/>
            <a:r>
              <a:rPr lang="en-US" sz="1800" dirty="0" err="1"/>
              <a:t>Külmakindluse</a:t>
            </a:r>
            <a:r>
              <a:rPr lang="en-US" sz="1800" dirty="0"/>
              <a:t> </a:t>
            </a:r>
            <a:r>
              <a:rPr lang="en-US" sz="1800" dirty="0" err="1"/>
              <a:t>kriteerium</a:t>
            </a:r>
            <a:r>
              <a:rPr lang="en-US" sz="1800" dirty="0"/>
              <a:t> – 7…15%</a:t>
            </a:r>
          </a:p>
          <a:p>
            <a:pPr lvl="1"/>
            <a:r>
              <a:rPr lang="en-US" sz="2000" dirty="0" err="1"/>
              <a:t>Plastsus</a:t>
            </a:r>
            <a:r>
              <a:rPr lang="en-US" sz="2000" dirty="0"/>
              <a:t> – W</a:t>
            </a:r>
            <a:r>
              <a:rPr lang="en-US" sz="2000" baseline="-25000" dirty="0"/>
              <a:t>L</a:t>
            </a:r>
            <a:r>
              <a:rPr lang="en-US" sz="2000" baseline="30000" dirty="0"/>
              <a:t>R</a:t>
            </a:r>
            <a:r>
              <a:rPr lang="en-US" sz="2000" dirty="0"/>
              <a:t> ja I</a:t>
            </a:r>
            <a:r>
              <a:rPr lang="en-US" sz="2000" baseline="-25000" dirty="0"/>
              <a:t>P</a:t>
            </a:r>
            <a:r>
              <a:rPr lang="en-US" sz="2000" baseline="30000" dirty="0"/>
              <a:t>V</a:t>
            </a:r>
            <a:r>
              <a:rPr lang="en-US" sz="2000" dirty="0"/>
              <a:t> </a:t>
            </a:r>
          </a:p>
          <a:p>
            <a:pPr lvl="2"/>
            <a:r>
              <a:rPr lang="en-US" sz="1800" dirty="0" err="1"/>
              <a:t>Vajalik</a:t>
            </a:r>
            <a:r>
              <a:rPr lang="en-US" sz="1800" dirty="0"/>
              <a:t> </a:t>
            </a:r>
            <a:r>
              <a:rPr lang="en-US" sz="1800" dirty="0" err="1"/>
              <a:t>uurida</a:t>
            </a:r>
            <a:r>
              <a:rPr lang="en-US" sz="1800" dirty="0"/>
              <a:t> </a:t>
            </a:r>
            <a:r>
              <a:rPr lang="en-US" sz="1800" dirty="0" err="1"/>
              <a:t>siis</a:t>
            </a:r>
            <a:r>
              <a:rPr lang="en-US" sz="1800" dirty="0"/>
              <a:t>, </a:t>
            </a:r>
            <a:r>
              <a:rPr lang="en-US" sz="1800" dirty="0" err="1"/>
              <a:t>kui</a:t>
            </a:r>
            <a:r>
              <a:rPr lang="en-US" sz="1800" dirty="0"/>
              <a:t> </a:t>
            </a:r>
            <a:r>
              <a:rPr lang="en-US" sz="1800" dirty="0" err="1"/>
              <a:t>peenosist</a:t>
            </a:r>
            <a:r>
              <a:rPr lang="en-US" sz="1800" dirty="0"/>
              <a:t> on </a:t>
            </a:r>
            <a:r>
              <a:rPr lang="en-US" sz="1800" dirty="0" err="1"/>
              <a:t>üle</a:t>
            </a:r>
            <a:r>
              <a:rPr lang="en-US" sz="1800" dirty="0"/>
              <a:t> 35%</a:t>
            </a:r>
          </a:p>
          <a:p>
            <a:pPr lvl="1"/>
            <a:r>
              <a:rPr lang="en-US" sz="2000" dirty="0" err="1"/>
              <a:t>Orgaanika</a:t>
            </a:r>
            <a:r>
              <a:rPr lang="en-US" sz="2000" dirty="0"/>
              <a:t> – </a:t>
            </a:r>
            <a:r>
              <a:rPr lang="en-US" sz="2000" dirty="0" err="1"/>
              <a:t>materjal</a:t>
            </a:r>
            <a:r>
              <a:rPr lang="en-US" sz="2000" dirty="0"/>
              <a:t> &lt;2%, </a:t>
            </a:r>
            <a:r>
              <a:rPr lang="en-US" sz="2000" dirty="0" err="1"/>
              <a:t>muldes</a:t>
            </a:r>
            <a:r>
              <a:rPr lang="en-US" sz="2000" dirty="0"/>
              <a:t> 2…6%</a:t>
            </a:r>
          </a:p>
          <a:p>
            <a:pPr lvl="2"/>
            <a:r>
              <a:rPr lang="en-US" sz="1800" dirty="0" err="1"/>
              <a:t>Orgaanika</a:t>
            </a:r>
            <a:r>
              <a:rPr lang="en-US" sz="1800" dirty="0"/>
              <a:t> </a:t>
            </a:r>
            <a:r>
              <a:rPr lang="en-US" sz="1800" dirty="0" err="1"/>
              <a:t>üle</a:t>
            </a:r>
            <a:r>
              <a:rPr lang="en-US" sz="1800" dirty="0"/>
              <a:t> 20% </a:t>
            </a:r>
            <a:r>
              <a:rPr lang="en-US" sz="1800" dirty="0" err="1"/>
              <a:t>ei</a:t>
            </a:r>
            <a:r>
              <a:rPr lang="en-US" sz="1800" dirty="0"/>
              <a:t> </a:t>
            </a:r>
            <a:r>
              <a:rPr lang="en-US" sz="1800" dirty="0" err="1"/>
              <a:t>sobi</a:t>
            </a:r>
            <a:r>
              <a:rPr lang="en-US" sz="1800" dirty="0"/>
              <a:t> ka </a:t>
            </a:r>
            <a:r>
              <a:rPr lang="en-US" sz="1800" dirty="0" err="1"/>
              <a:t>konstruktsiooni</a:t>
            </a:r>
            <a:r>
              <a:rPr lang="en-US" sz="1800" dirty="0"/>
              <a:t> </a:t>
            </a:r>
            <a:r>
              <a:rPr lang="en-US" sz="1800" dirty="0" err="1"/>
              <a:t>alla</a:t>
            </a:r>
            <a:endParaRPr lang="en-US" sz="1800" dirty="0"/>
          </a:p>
          <a:p>
            <a:pPr lvl="2"/>
            <a:r>
              <a:rPr lang="en-US" sz="1800" dirty="0"/>
              <a:t>6-20% </a:t>
            </a:r>
            <a:r>
              <a:rPr lang="en-US" sz="1800" dirty="0" err="1"/>
              <a:t>sisaldusega</a:t>
            </a:r>
            <a:r>
              <a:rPr lang="en-US" sz="1800" dirty="0"/>
              <a:t> </a:t>
            </a:r>
            <a:r>
              <a:rPr lang="en-US" sz="1800" dirty="0" err="1"/>
              <a:t>vajab</a:t>
            </a:r>
            <a:r>
              <a:rPr lang="en-US" sz="1800" dirty="0"/>
              <a:t> </a:t>
            </a:r>
            <a:r>
              <a:rPr lang="en-US" sz="1800" dirty="0" err="1"/>
              <a:t>täiendavat</a:t>
            </a:r>
            <a:r>
              <a:rPr lang="en-US" sz="1800" dirty="0"/>
              <a:t> </a:t>
            </a:r>
            <a:r>
              <a:rPr lang="en-US" sz="1800" dirty="0" err="1"/>
              <a:t>uurimist</a:t>
            </a:r>
            <a:endParaRPr lang="en-US" sz="1800" dirty="0"/>
          </a:p>
        </p:txBody>
      </p:sp>
      <p:pic>
        <p:nvPicPr>
          <p:cNvPr id="6" name="Picture 5">
            <a:extLst>
              <a:ext uri="{FF2B5EF4-FFF2-40B4-BE49-F238E27FC236}">
                <a16:creationId xmlns:a16="http://schemas.microsoft.com/office/drawing/2014/main" id="{703DCD5D-3832-5C0F-3237-07156BE746E6}"/>
              </a:ext>
            </a:extLst>
          </p:cNvPr>
          <p:cNvPicPr>
            <a:picLocks noChangeAspect="1"/>
          </p:cNvPicPr>
          <p:nvPr/>
        </p:nvPicPr>
        <p:blipFill>
          <a:blip r:embed="rId2"/>
          <a:stretch>
            <a:fillRect/>
          </a:stretch>
        </p:blipFill>
        <p:spPr>
          <a:xfrm>
            <a:off x="6958399" y="2008094"/>
            <a:ext cx="5233601" cy="4849906"/>
          </a:xfrm>
          <a:prstGeom prst="rect">
            <a:avLst/>
          </a:prstGeom>
        </p:spPr>
      </p:pic>
      <p:sp>
        <p:nvSpPr>
          <p:cNvPr id="4" name="Slide Number Placeholder 3">
            <a:extLst>
              <a:ext uri="{FF2B5EF4-FFF2-40B4-BE49-F238E27FC236}">
                <a16:creationId xmlns:a16="http://schemas.microsoft.com/office/drawing/2014/main" id="{47E945E4-4E12-B99B-04DD-D740CD9FC32B}"/>
              </a:ext>
            </a:extLst>
          </p:cNvPr>
          <p:cNvSpPr>
            <a:spLocks noGrp="1"/>
          </p:cNvSpPr>
          <p:nvPr>
            <p:ph type="sldNum" sz="quarter" idx="12"/>
          </p:nvPr>
        </p:nvSpPr>
        <p:spPr/>
        <p:txBody>
          <a:bodyPr/>
          <a:lstStyle/>
          <a:p>
            <a:fld id="{8FCF64CA-1ABB-4D00-9261-AE268A4C79EB}" type="slidenum">
              <a:rPr lang="en-US" smtClean="0"/>
              <a:t>166</a:t>
            </a:fld>
            <a:endParaRPr lang="en-US"/>
          </a:p>
        </p:txBody>
      </p:sp>
      <p:cxnSp>
        <p:nvCxnSpPr>
          <p:cNvPr id="8" name="Straight Arrow Connector 7">
            <a:extLst>
              <a:ext uri="{FF2B5EF4-FFF2-40B4-BE49-F238E27FC236}">
                <a16:creationId xmlns:a16="http://schemas.microsoft.com/office/drawing/2014/main" id="{D48B4D11-8EEE-F77C-4B12-E805AE5C49A0}"/>
              </a:ext>
            </a:extLst>
          </p:cNvPr>
          <p:cNvCxnSpPr/>
          <p:nvPr/>
        </p:nvCxnSpPr>
        <p:spPr>
          <a:xfrm flipV="1">
            <a:off x="6316133" y="5207000"/>
            <a:ext cx="673100" cy="944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BD10BC7-2C4F-FC72-8783-681ECB35FCF3}"/>
              </a:ext>
            </a:extLst>
          </p:cNvPr>
          <p:cNvCxnSpPr/>
          <p:nvPr/>
        </p:nvCxnSpPr>
        <p:spPr>
          <a:xfrm flipV="1">
            <a:off x="6316133" y="5359400"/>
            <a:ext cx="673100" cy="944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4048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FA1EE-58E1-2964-E020-C1A5AED76524}"/>
              </a:ext>
            </a:extLst>
          </p:cNvPr>
          <p:cNvSpPr>
            <a:spLocks noGrp="1"/>
          </p:cNvSpPr>
          <p:nvPr>
            <p:ph type="title"/>
          </p:nvPr>
        </p:nvSpPr>
        <p:spPr/>
        <p:txBody>
          <a:bodyPr/>
          <a:lstStyle/>
          <a:p>
            <a:r>
              <a:rPr lang="en-US" dirty="0" err="1"/>
              <a:t>Pinnaseliigitus</a:t>
            </a:r>
            <a:r>
              <a:rPr lang="en-US" dirty="0"/>
              <a:t> ja Cu</a:t>
            </a:r>
          </a:p>
        </p:txBody>
      </p:sp>
      <p:sp>
        <p:nvSpPr>
          <p:cNvPr id="3" name="Content Placeholder 2">
            <a:extLst>
              <a:ext uri="{FF2B5EF4-FFF2-40B4-BE49-F238E27FC236}">
                <a16:creationId xmlns:a16="http://schemas.microsoft.com/office/drawing/2014/main" id="{54D5EB98-4FE0-357A-E718-16FA53792910}"/>
              </a:ext>
            </a:extLst>
          </p:cNvPr>
          <p:cNvSpPr>
            <a:spLocks noGrp="1"/>
          </p:cNvSpPr>
          <p:nvPr>
            <p:ph idx="1"/>
          </p:nvPr>
        </p:nvSpPr>
        <p:spPr>
          <a:xfrm>
            <a:off x="461433" y="1823191"/>
            <a:ext cx="4309915" cy="4351338"/>
          </a:xfrm>
        </p:spPr>
        <p:txBody>
          <a:bodyPr>
            <a:noAutofit/>
          </a:bodyPr>
          <a:lstStyle/>
          <a:p>
            <a:r>
              <a:rPr lang="en-US" sz="2000" dirty="0" err="1"/>
              <a:t>Lõimisetegur</a:t>
            </a:r>
            <a:r>
              <a:rPr lang="en-US" sz="2000" dirty="0"/>
              <a:t> Cu</a:t>
            </a:r>
          </a:p>
          <a:p>
            <a:r>
              <a:rPr lang="en-US" sz="2000" dirty="0"/>
              <a:t>Cu=d60/d10</a:t>
            </a:r>
          </a:p>
          <a:p>
            <a:r>
              <a:rPr lang="en-US" sz="2000" dirty="0" err="1">
                <a:highlight>
                  <a:srgbClr val="FFFF00"/>
                </a:highlight>
              </a:rPr>
              <a:t>Euroliigituses</a:t>
            </a:r>
            <a:r>
              <a:rPr lang="en-US" sz="2000" dirty="0"/>
              <a:t> </a:t>
            </a:r>
            <a:r>
              <a:rPr lang="en-US" sz="2000" dirty="0" err="1"/>
              <a:t>reeglina</a:t>
            </a:r>
            <a:r>
              <a:rPr lang="en-US" sz="2000" dirty="0"/>
              <a:t> </a:t>
            </a:r>
            <a:r>
              <a:rPr lang="en-US" sz="2000" dirty="0" err="1"/>
              <a:t>ühtlaseteraline</a:t>
            </a:r>
            <a:r>
              <a:rPr lang="en-US" sz="2000" dirty="0"/>
              <a:t> Cu&lt;6 ja </a:t>
            </a:r>
            <a:r>
              <a:rPr lang="en-US" sz="2000" dirty="0" err="1"/>
              <a:t>eriteraline</a:t>
            </a:r>
            <a:r>
              <a:rPr lang="en-US" sz="2000" dirty="0"/>
              <a:t> Cu&gt;6</a:t>
            </a:r>
          </a:p>
          <a:p>
            <a:r>
              <a:rPr lang="en-US" sz="2000" dirty="0">
                <a:highlight>
                  <a:srgbClr val="FFFF00"/>
                </a:highlight>
              </a:rPr>
              <a:t>Vene </a:t>
            </a:r>
            <a:r>
              <a:rPr lang="en-US" sz="2000" dirty="0" err="1">
                <a:highlight>
                  <a:srgbClr val="FFFF00"/>
                </a:highlight>
              </a:rPr>
              <a:t>süsteemis</a:t>
            </a:r>
            <a:r>
              <a:rPr lang="en-US" sz="2000" dirty="0">
                <a:highlight>
                  <a:srgbClr val="FFFF00"/>
                </a:highlight>
              </a:rPr>
              <a:t> </a:t>
            </a:r>
            <a:r>
              <a:rPr lang="en-US" sz="2000" dirty="0" err="1"/>
              <a:t>ühtlaseteraline</a:t>
            </a:r>
            <a:r>
              <a:rPr lang="en-US" sz="2000" dirty="0"/>
              <a:t> Cu&lt;3 </a:t>
            </a:r>
            <a:r>
              <a:rPr lang="en-US" sz="2000" dirty="0" err="1"/>
              <a:t>eriteraline</a:t>
            </a:r>
            <a:r>
              <a:rPr lang="en-US" sz="2000" dirty="0"/>
              <a:t> Cu&gt;3</a:t>
            </a:r>
          </a:p>
          <a:p>
            <a:r>
              <a:rPr lang="en-US" sz="2000" dirty="0"/>
              <a:t>Eesti </a:t>
            </a:r>
            <a:r>
              <a:rPr lang="en-US" sz="2000" dirty="0" err="1"/>
              <a:t>täiendus</a:t>
            </a:r>
            <a:r>
              <a:rPr lang="en-US" sz="2000" dirty="0"/>
              <a:t> – Cu 2…3 on </a:t>
            </a:r>
            <a:r>
              <a:rPr lang="en-US" sz="2000" dirty="0" err="1"/>
              <a:t>mõõdukalt</a:t>
            </a:r>
            <a:r>
              <a:rPr lang="en-US" sz="2000" dirty="0"/>
              <a:t> </a:t>
            </a:r>
            <a:r>
              <a:rPr lang="en-US" sz="2000" dirty="0" err="1"/>
              <a:t>ühtlaseteraline</a:t>
            </a:r>
            <a:endParaRPr lang="en-US" sz="2000" dirty="0"/>
          </a:p>
          <a:p>
            <a:pPr lvl="1"/>
            <a:r>
              <a:rPr lang="en-US" sz="2000" dirty="0"/>
              <a:t>Et </a:t>
            </a:r>
            <a:r>
              <a:rPr lang="en-US" sz="2000" dirty="0" err="1"/>
              <a:t>saaks</a:t>
            </a:r>
            <a:r>
              <a:rPr lang="en-US" sz="2000" dirty="0"/>
              <a:t> </a:t>
            </a:r>
            <a:r>
              <a:rPr lang="en-US" sz="2000" dirty="0" err="1"/>
              <a:t>kasutada</a:t>
            </a:r>
            <a:r>
              <a:rPr lang="en-US" sz="2000" dirty="0"/>
              <a:t> </a:t>
            </a:r>
            <a:r>
              <a:rPr lang="en-US" sz="2000" dirty="0" err="1"/>
              <a:t>Männiku</a:t>
            </a:r>
            <a:r>
              <a:rPr lang="en-US" sz="2000" dirty="0"/>
              <a:t> </a:t>
            </a:r>
            <a:r>
              <a:rPr lang="en-US" sz="2000" dirty="0" err="1"/>
              <a:t>liivasid</a:t>
            </a:r>
            <a:r>
              <a:rPr lang="en-US" sz="2000" dirty="0"/>
              <a:t>, ka </a:t>
            </a:r>
            <a:r>
              <a:rPr lang="en-US" sz="2000" dirty="0" err="1"/>
              <a:t>siis</a:t>
            </a:r>
            <a:r>
              <a:rPr lang="en-US" sz="2000" dirty="0"/>
              <a:t> </a:t>
            </a:r>
            <a:r>
              <a:rPr lang="en-US" sz="2000" dirty="0" err="1"/>
              <a:t>kui</a:t>
            </a:r>
            <a:r>
              <a:rPr lang="en-US" sz="2000" dirty="0"/>
              <a:t> see pole </a:t>
            </a:r>
            <a:r>
              <a:rPr lang="en-US" sz="2000" dirty="0" err="1"/>
              <a:t>kuigi</a:t>
            </a:r>
            <a:r>
              <a:rPr lang="en-US" sz="2000" dirty="0"/>
              <a:t> </a:t>
            </a:r>
            <a:r>
              <a:rPr lang="en-US" sz="2000" dirty="0" err="1"/>
              <a:t>hea</a:t>
            </a:r>
            <a:r>
              <a:rPr lang="en-US" sz="2000" dirty="0"/>
              <a:t> </a:t>
            </a:r>
            <a:r>
              <a:rPr lang="en-US" sz="2000" dirty="0" err="1"/>
              <a:t>materjal</a:t>
            </a:r>
            <a:endParaRPr lang="en-US" sz="2000" dirty="0"/>
          </a:p>
        </p:txBody>
      </p:sp>
      <p:pic>
        <p:nvPicPr>
          <p:cNvPr id="5" name="Picture 4">
            <a:extLst>
              <a:ext uri="{FF2B5EF4-FFF2-40B4-BE49-F238E27FC236}">
                <a16:creationId xmlns:a16="http://schemas.microsoft.com/office/drawing/2014/main" id="{327C99E0-4F36-05FF-A1E1-BED516A83F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6808" y="1756939"/>
            <a:ext cx="7187653" cy="4351339"/>
          </a:xfrm>
          <a:prstGeom prst="rect">
            <a:avLst/>
          </a:prstGeom>
        </p:spPr>
      </p:pic>
      <p:sp>
        <p:nvSpPr>
          <p:cNvPr id="4" name="Slide Number Placeholder 3">
            <a:extLst>
              <a:ext uri="{FF2B5EF4-FFF2-40B4-BE49-F238E27FC236}">
                <a16:creationId xmlns:a16="http://schemas.microsoft.com/office/drawing/2014/main" id="{5289E943-01A5-0580-4A85-E475AB38A3C7}"/>
              </a:ext>
            </a:extLst>
          </p:cNvPr>
          <p:cNvSpPr>
            <a:spLocks noGrp="1"/>
          </p:cNvSpPr>
          <p:nvPr>
            <p:ph type="sldNum" sz="quarter" idx="12"/>
          </p:nvPr>
        </p:nvSpPr>
        <p:spPr/>
        <p:txBody>
          <a:bodyPr/>
          <a:lstStyle/>
          <a:p>
            <a:fld id="{8FCF64CA-1ABB-4D00-9261-AE268A4C79EB}" type="slidenum">
              <a:rPr lang="en-US" smtClean="0"/>
              <a:t>167</a:t>
            </a:fld>
            <a:endParaRPr lang="en-US"/>
          </a:p>
        </p:txBody>
      </p:sp>
    </p:spTree>
    <p:extLst>
      <p:ext uri="{BB962C8B-B14F-4D97-AF65-F5344CB8AC3E}">
        <p14:creationId xmlns:p14="http://schemas.microsoft.com/office/powerpoint/2010/main" val="242460707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97FB-BB81-CED3-AA5E-B8CBE6C439F1}"/>
              </a:ext>
            </a:extLst>
          </p:cNvPr>
          <p:cNvSpPr>
            <a:spLocks noGrp="1"/>
          </p:cNvSpPr>
          <p:nvPr>
            <p:ph type="title"/>
          </p:nvPr>
        </p:nvSpPr>
        <p:spPr>
          <a:xfrm>
            <a:off x="838199" y="365125"/>
            <a:ext cx="10850011" cy="1325563"/>
          </a:xfrm>
        </p:spPr>
        <p:txBody>
          <a:bodyPr/>
          <a:lstStyle/>
          <a:p>
            <a:r>
              <a:rPr lang="en-US" dirty="0" err="1"/>
              <a:t>Eurostandardid</a:t>
            </a:r>
            <a:r>
              <a:rPr lang="en-US" dirty="0"/>
              <a:t> </a:t>
            </a:r>
            <a:r>
              <a:rPr lang="en-US" sz="2400" dirty="0"/>
              <a:t>EVS-EN 14688-2 ja EVS-EN 16907-2</a:t>
            </a:r>
            <a:endParaRPr lang="en-US" dirty="0"/>
          </a:p>
        </p:txBody>
      </p:sp>
      <p:sp>
        <p:nvSpPr>
          <p:cNvPr id="3" name="Content Placeholder 2">
            <a:extLst>
              <a:ext uri="{FF2B5EF4-FFF2-40B4-BE49-F238E27FC236}">
                <a16:creationId xmlns:a16="http://schemas.microsoft.com/office/drawing/2014/main" id="{720A48B1-CFEF-AD44-4EA6-11B14DA0C374}"/>
              </a:ext>
            </a:extLst>
          </p:cNvPr>
          <p:cNvSpPr>
            <a:spLocks noGrp="1"/>
          </p:cNvSpPr>
          <p:nvPr>
            <p:ph idx="1"/>
          </p:nvPr>
        </p:nvSpPr>
        <p:spPr>
          <a:xfrm>
            <a:off x="6739521" y="1799052"/>
            <a:ext cx="5833480" cy="3573640"/>
          </a:xfrm>
        </p:spPr>
        <p:txBody>
          <a:bodyPr>
            <a:normAutofit/>
          </a:bodyPr>
          <a:lstStyle/>
          <a:p>
            <a:pPr marL="0" indent="0">
              <a:buNone/>
            </a:pPr>
            <a:r>
              <a:rPr lang="en-US" sz="1600" b="1" dirty="0" err="1"/>
              <a:t>Terastikuline</a:t>
            </a:r>
            <a:r>
              <a:rPr lang="en-US" sz="1600" b="1" dirty="0"/>
              <a:t> </a:t>
            </a:r>
            <a:r>
              <a:rPr lang="en-US" sz="1600" b="1" dirty="0" err="1"/>
              <a:t>koostis</a:t>
            </a:r>
            <a:r>
              <a:rPr lang="en-US" sz="1600" b="1" dirty="0"/>
              <a:t> (</a:t>
            </a:r>
            <a:r>
              <a:rPr lang="en-US" sz="1600" b="1" dirty="0" err="1"/>
              <a:t>sõelkõver</a:t>
            </a:r>
            <a:r>
              <a:rPr lang="en-US" sz="1600" b="1" dirty="0"/>
              <a:t>)</a:t>
            </a:r>
          </a:p>
          <a:p>
            <a:r>
              <a:rPr lang="en-US" sz="1600" dirty="0" err="1"/>
              <a:t>Üle</a:t>
            </a:r>
            <a:r>
              <a:rPr lang="en-US" sz="1600" dirty="0"/>
              <a:t> 63 mm</a:t>
            </a:r>
          </a:p>
          <a:p>
            <a:pPr lvl="1"/>
            <a:r>
              <a:rPr lang="en-US" sz="1400" dirty="0" err="1"/>
              <a:t>Väga</a:t>
            </a:r>
            <a:r>
              <a:rPr lang="en-US" sz="1400" dirty="0"/>
              <a:t> </a:t>
            </a:r>
            <a:r>
              <a:rPr lang="en-US" sz="1400" dirty="0" err="1"/>
              <a:t>jämedateraline</a:t>
            </a:r>
            <a:r>
              <a:rPr lang="en-US" sz="1400" dirty="0"/>
              <a:t> (&gt;63 mm)</a:t>
            </a:r>
          </a:p>
          <a:p>
            <a:pPr lvl="1"/>
            <a:r>
              <a:rPr lang="en-US" sz="1400" dirty="0" err="1"/>
              <a:t>Väga</a:t>
            </a:r>
            <a:r>
              <a:rPr lang="en-US" sz="1400" dirty="0"/>
              <a:t> </a:t>
            </a:r>
            <a:r>
              <a:rPr lang="en-US" sz="1400" dirty="0" err="1"/>
              <a:t>jämedaid</a:t>
            </a:r>
            <a:r>
              <a:rPr lang="en-US" sz="1400" dirty="0"/>
              <a:t> </a:t>
            </a:r>
            <a:r>
              <a:rPr lang="en-US" sz="1400" dirty="0" err="1"/>
              <a:t>osakesi</a:t>
            </a:r>
            <a:r>
              <a:rPr lang="en-US" sz="1400" dirty="0"/>
              <a:t> </a:t>
            </a:r>
            <a:r>
              <a:rPr lang="en-US" sz="1400" dirty="0" err="1"/>
              <a:t>sisaldav</a:t>
            </a:r>
            <a:r>
              <a:rPr lang="en-US" sz="1400" dirty="0"/>
              <a:t> </a:t>
            </a:r>
            <a:r>
              <a:rPr lang="en-US" sz="1200" dirty="0"/>
              <a:t>(</a:t>
            </a:r>
            <a:r>
              <a:rPr lang="en-US" sz="1200" dirty="0" err="1"/>
              <a:t>kuid</a:t>
            </a:r>
            <a:r>
              <a:rPr lang="en-US" sz="1200" dirty="0"/>
              <a:t> </a:t>
            </a:r>
            <a:r>
              <a:rPr lang="en-US" sz="1200" dirty="0" err="1"/>
              <a:t>määrab</a:t>
            </a:r>
            <a:r>
              <a:rPr lang="en-US" sz="1200" dirty="0"/>
              <a:t> &lt;63mm)</a:t>
            </a:r>
            <a:endParaRPr lang="en-US" sz="1400" dirty="0"/>
          </a:p>
          <a:p>
            <a:r>
              <a:rPr lang="en-US" sz="1600" dirty="0" err="1"/>
              <a:t>Jämepinnas</a:t>
            </a:r>
            <a:r>
              <a:rPr lang="en-US" sz="1600" dirty="0"/>
              <a:t> </a:t>
            </a:r>
            <a:r>
              <a:rPr lang="en-US" sz="1400" dirty="0">
                <a:highlight>
                  <a:srgbClr val="FFFF00"/>
                </a:highlight>
              </a:rPr>
              <a:t>(</a:t>
            </a:r>
            <a:r>
              <a:rPr lang="en-US" sz="1400" dirty="0" err="1">
                <a:highlight>
                  <a:srgbClr val="FFFF00"/>
                </a:highlight>
              </a:rPr>
              <a:t>peenosis</a:t>
            </a:r>
            <a:r>
              <a:rPr lang="en-US" sz="1400" dirty="0">
                <a:highlight>
                  <a:srgbClr val="FFFF00"/>
                </a:highlight>
              </a:rPr>
              <a:t> </a:t>
            </a:r>
            <a:r>
              <a:rPr lang="en-US" sz="1400" dirty="0" err="1">
                <a:highlight>
                  <a:srgbClr val="FFFF00"/>
                </a:highlight>
              </a:rPr>
              <a:t>kuni</a:t>
            </a:r>
            <a:r>
              <a:rPr lang="en-US" sz="1400" dirty="0">
                <a:highlight>
                  <a:srgbClr val="FFFF00"/>
                </a:highlight>
              </a:rPr>
              <a:t> 5%)</a:t>
            </a:r>
            <a:endParaRPr lang="en-US" sz="1600" dirty="0">
              <a:highlight>
                <a:srgbClr val="FFFF00"/>
              </a:highlight>
            </a:endParaRPr>
          </a:p>
          <a:p>
            <a:pPr lvl="1"/>
            <a:r>
              <a:rPr lang="en-US" sz="1400" dirty="0" err="1"/>
              <a:t>kruus</a:t>
            </a:r>
            <a:r>
              <a:rPr lang="en-US" sz="1400" dirty="0"/>
              <a:t> (2…63 mm) ja </a:t>
            </a:r>
            <a:r>
              <a:rPr lang="en-US" sz="1400" dirty="0" err="1"/>
              <a:t>liiv</a:t>
            </a:r>
            <a:r>
              <a:rPr lang="en-US" sz="1400" dirty="0"/>
              <a:t> (0,063…2 mm)</a:t>
            </a:r>
          </a:p>
          <a:p>
            <a:r>
              <a:rPr lang="en-US" sz="1600" dirty="0" err="1"/>
              <a:t>Liitpinnas</a:t>
            </a:r>
            <a:r>
              <a:rPr lang="en-US" sz="1600" dirty="0"/>
              <a:t> </a:t>
            </a:r>
            <a:r>
              <a:rPr lang="en-US" sz="1400" dirty="0">
                <a:highlight>
                  <a:srgbClr val="FFFF00"/>
                </a:highlight>
              </a:rPr>
              <a:t>(</a:t>
            </a:r>
            <a:r>
              <a:rPr lang="en-US" sz="1400" dirty="0" err="1">
                <a:highlight>
                  <a:srgbClr val="FFFF00"/>
                </a:highlight>
              </a:rPr>
              <a:t>peenosis</a:t>
            </a:r>
            <a:r>
              <a:rPr lang="en-US" sz="1400" dirty="0">
                <a:highlight>
                  <a:srgbClr val="FFFF00"/>
                </a:highlight>
              </a:rPr>
              <a:t> 5…15%)</a:t>
            </a:r>
            <a:r>
              <a:rPr lang="en-US" sz="1400" dirty="0"/>
              <a:t> </a:t>
            </a:r>
            <a:r>
              <a:rPr lang="en-US" sz="1200" dirty="0"/>
              <a:t>– </a:t>
            </a:r>
            <a:r>
              <a:rPr lang="en-US" sz="1200" dirty="0" err="1"/>
              <a:t>savikas</a:t>
            </a:r>
            <a:r>
              <a:rPr lang="en-US" sz="1200" dirty="0"/>
              <a:t>, </a:t>
            </a:r>
            <a:r>
              <a:rPr lang="en-US" sz="1200" dirty="0" err="1"/>
              <a:t>möllikas</a:t>
            </a:r>
            <a:endParaRPr lang="en-US" sz="1600" dirty="0"/>
          </a:p>
          <a:p>
            <a:r>
              <a:rPr lang="en-US" sz="1600" dirty="0" err="1"/>
              <a:t>Keskmiseteraline</a:t>
            </a:r>
            <a:r>
              <a:rPr lang="en-US" sz="1600" dirty="0"/>
              <a:t> </a:t>
            </a:r>
            <a:r>
              <a:rPr lang="en-US" sz="1400" dirty="0"/>
              <a:t>(</a:t>
            </a:r>
            <a:r>
              <a:rPr lang="en-US" sz="1400" dirty="0" err="1"/>
              <a:t>peenosis</a:t>
            </a:r>
            <a:r>
              <a:rPr lang="en-US" sz="1400" dirty="0"/>
              <a:t> 15…35%) </a:t>
            </a:r>
            <a:r>
              <a:rPr lang="en-US" sz="1200" dirty="0"/>
              <a:t>– </a:t>
            </a:r>
            <a:r>
              <a:rPr lang="en-US" sz="1200" dirty="0" err="1"/>
              <a:t>savine</a:t>
            </a:r>
            <a:r>
              <a:rPr lang="en-US" sz="1200" dirty="0"/>
              <a:t>, </a:t>
            </a:r>
            <a:r>
              <a:rPr lang="en-US" sz="1200" dirty="0" err="1"/>
              <a:t>mölline</a:t>
            </a:r>
            <a:endParaRPr lang="en-US" sz="1600" dirty="0"/>
          </a:p>
          <a:p>
            <a:pPr lvl="1"/>
            <a:r>
              <a:rPr lang="en-US" sz="1400" dirty="0" err="1"/>
              <a:t>Võib</a:t>
            </a:r>
            <a:r>
              <a:rPr lang="en-US" sz="1400" dirty="0"/>
              <a:t> </a:t>
            </a:r>
            <a:r>
              <a:rPr lang="en-US" sz="1400" dirty="0" err="1"/>
              <a:t>kontrollida</a:t>
            </a:r>
            <a:r>
              <a:rPr lang="en-US" sz="1400" dirty="0"/>
              <a:t> </a:t>
            </a:r>
            <a:r>
              <a:rPr lang="en-US" sz="1400" dirty="0" err="1"/>
              <a:t>plastsust</a:t>
            </a:r>
            <a:r>
              <a:rPr lang="en-US" sz="1400" dirty="0"/>
              <a:t> </a:t>
            </a:r>
            <a:r>
              <a:rPr lang="en-US" sz="1400" dirty="0" err="1"/>
              <a:t>kuid</a:t>
            </a:r>
            <a:r>
              <a:rPr lang="en-US" sz="1400" dirty="0"/>
              <a:t> </a:t>
            </a:r>
            <a:r>
              <a:rPr lang="en-US" sz="1400" dirty="0" err="1"/>
              <a:t>tavaliselt</a:t>
            </a:r>
            <a:r>
              <a:rPr lang="en-US" sz="1400" dirty="0"/>
              <a:t> </a:t>
            </a:r>
            <a:r>
              <a:rPr lang="en-US" sz="1400" dirty="0" err="1"/>
              <a:t>sobib</a:t>
            </a:r>
            <a:endParaRPr lang="en-US" sz="1400" dirty="0"/>
          </a:p>
          <a:p>
            <a:r>
              <a:rPr lang="en-US" sz="1600" dirty="0" err="1"/>
              <a:t>Peeneteraline</a:t>
            </a:r>
            <a:r>
              <a:rPr lang="en-US" sz="1600" dirty="0"/>
              <a:t> </a:t>
            </a:r>
            <a:r>
              <a:rPr lang="en-US" sz="1400" dirty="0">
                <a:highlight>
                  <a:srgbClr val="FFFF00"/>
                </a:highlight>
              </a:rPr>
              <a:t>(</a:t>
            </a:r>
            <a:r>
              <a:rPr lang="en-US" sz="1400" dirty="0" err="1">
                <a:highlight>
                  <a:srgbClr val="FFFF00"/>
                </a:highlight>
              </a:rPr>
              <a:t>peenosis</a:t>
            </a:r>
            <a:r>
              <a:rPr lang="en-US" sz="1400" dirty="0">
                <a:highlight>
                  <a:srgbClr val="FFFF00"/>
                </a:highlight>
              </a:rPr>
              <a:t> </a:t>
            </a:r>
            <a:r>
              <a:rPr lang="en-US" sz="1400" dirty="0" err="1">
                <a:highlight>
                  <a:srgbClr val="FFFF00"/>
                </a:highlight>
              </a:rPr>
              <a:t>üle</a:t>
            </a:r>
            <a:r>
              <a:rPr lang="en-US" sz="1400" dirty="0">
                <a:highlight>
                  <a:srgbClr val="FFFF00"/>
                </a:highlight>
              </a:rPr>
              <a:t> 35%)</a:t>
            </a:r>
            <a:endParaRPr lang="en-US" sz="1600" dirty="0">
              <a:highlight>
                <a:srgbClr val="FFFF00"/>
              </a:highlight>
            </a:endParaRPr>
          </a:p>
          <a:p>
            <a:pPr lvl="1"/>
            <a:r>
              <a:rPr lang="en-US" sz="1400" dirty="0" err="1"/>
              <a:t>Plastsus</a:t>
            </a:r>
            <a:r>
              <a:rPr lang="en-US" sz="1400" dirty="0"/>
              <a:t> on </a:t>
            </a:r>
            <a:r>
              <a:rPr lang="en-US" sz="1400" dirty="0" err="1"/>
              <a:t>kriitiline</a:t>
            </a:r>
            <a:r>
              <a:rPr lang="en-US" sz="1400" dirty="0"/>
              <a:t> </a:t>
            </a:r>
            <a:r>
              <a:rPr lang="en-US" sz="1400" dirty="0" err="1"/>
              <a:t>parameeter</a:t>
            </a:r>
            <a:endParaRPr lang="en-US" sz="1400" dirty="0"/>
          </a:p>
          <a:p>
            <a:pPr lvl="2"/>
            <a:r>
              <a:rPr lang="en-US" sz="1100" dirty="0"/>
              <a:t>Ei </a:t>
            </a:r>
            <a:r>
              <a:rPr lang="en-US" sz="1100" dirty="0" err="1"/>
              <a:t>sobi</a:t>
            </a:r>
            <a:r>
              <a:rPr lang="en-US" sz="1100" dirty="0"/>
              <a:t> </a:t>
            </a:r>
            <a:r>
              <a:rPr lang="en-US" sz="1100" dirty="0" err="1"/>
              <a:t>kui</a:t>
            </a:r>
            <a:r>
              <a:rPr lang="en-US" sz="1100" dirty="0"/>
              <a:t> </a:t>
            </a:r>
            <a:r>
              <a:rPr lang="en-US" sz="1100" dirty="0" err="1"/>
              <a:t>voolavuspiir</a:t>
            </a:r>
            <a:r>
              <a:rPr lang="en-US" sz="1100" dirty="0"/>
              <a:t> W</a:t>
            </a:r>
            <a:r>
              <a:rPr lang="en-US" sz="1100" baseline="-25000" dirty="0"/>
              <a:t>L</a:t>
            </a:r>
            <a:r>
              <a:rPr lang="en-US" sz="1100" dirty="0"/>
              <a:t>&gt;70% </a:t>
            </a:r>
            <a:r>
              <a:rPr lang="en-US" sz="1100" dirty="0" err="1"/>
              <a:t>ehk</a:t>
            </a:r>
            <a:r>
              <a:rPr lang="en-US" sz="1100" dirty="0"/>
              <a:t> </a:t>
            </a:r>
            <a:r>
              <a:rPr lang="en-US" sz="1100" dirty="0" err="1"/>
              <a:t>plastsusarv</a:t>
            </a:r>
            <a:r>
              <a:rPr lang="en-US" sz="1100" dirty="0"/>
              <a:t> I</a:t>
            </a:r>
            <a:r>
              <a:rPr lang="en-US" sz="1100" baseline="-25000" dirty="0"/>
              <a:t>P</a:t>
            </a:r>
            <a:r>
              <a:rPr lang="en-US" sz="1100" dirty="0"/>
              <a:t>&gt;40%</a:t>
            </a:r>
          </a:p>
        </p:txBody>
      </p:sp>
      <p:sp>
        <p:nvSpPr>
          <p:cNvPr id="8" name="TextBox 7">
            <a:extLst>
              <a:ext uri="{FF2B5EF4-FFF2-40B4-BE49-F238E27FC236}">
                <a16:creationId xmlns:a16="http://schemas.microsoft.com/office/drawing/2014/main" id="{FB0B5748-BC37-ED16-68C6-65436B68F600}"/>
              </a:ext>
            </a:extLst>
          </p:cNvPr>
          <p:cNvSpPr txBox="1"/>
          <p:nvPr/>
        </p:nvSpPr>
        <p:spPr>
          <a:xfrm>
            <a:off x="5313580" y="5291197"/>
            <a:ext cx="5394105" cy="1600438"/>
          </a:xfrm>
          <a:prstGeom prst="rect">
            <a:avLst/>
          </a:prstGeom>
          <a:noFill/>
        </p:spPr>
        <p:txBody>
          <a:bodyPr wrap="none" rtlCol="0">
            <a:spAutoFit/>
          </a:bodyPr>
          <a:lstStyle/>
          <a:p>
            <a:r>
              <a:rPr lang="en-US" b="1" dirty="0" err="1"/>
              <a:t>Orgaanika</a:t>
            </a:r>
            <a:r>
              <a:rPr lang="en-US" dirty="0"/>
              <a:t>: </a:t>
            </a:r>
            <a:r>
              <a:rPr lang="en-US" sz="1600" dirty="0" err="1"/>
              <a:t>kuni</a:t>
            </a:r>
            <a:r>
              <a:rPr lang="en-US" sz="1600" dirty="0"/>
              <a:t> 2% - </a:t>
            </a:r>
            <a:r>
              <a:rPr lang="en-US" sz="1600" dirty="0" err="1"/>
              <a:t>materjal</a:t>
            </a:r>
            <a:r>
              <a:rPr lang="en-US" sz="1600" dirty="0"/>
              <a:t>, </a:t>
            </a:r>
            <a:r>
              <a:rPr lang="en-US" sz="1600" dirty="0" err="1"/>
              <a:t>kuni</a:t>
            </a:r>
            <a:r>
              <a:rPr lang="en-US" sz="1600" dirty="0"/>
              <a:t> 6% - </a:t>
            </a:r>
            <a:r>
              <a:rPr lang="en-US" sz="1600" dirty="0" err="1"/>
              <a:t>muldkehas</a:t>
            </a:r>
            <a:endParaRPr lang="en-US" sz="1600" dirty="0"/>
          </a:p>
          <a:p>
            <a:r>
              <a:rPr lang="en-US" sz="1600" dirty="0"/>
              <a:t>6…20% - </a:t>
            </a:r>
            <a:r>
              <a:rPr lang="en-US" sz="1600" dirty="0" err="1"/>
              <a:t>struktuurne</a:t>
            </a:r>
            <a:r>
              <a:rPr lang="en-US" sz="1600" dirty="0"/>
              <a:t> </a:t>
            </a:r>
            <a:r>
              <a:rPr lang="en-US" sz="1600" dirty="0" err="1"/>
              <a:t>täide</a:t>
            </a:r>
            <a:r>
              <a:rPr lang="en-US" sz="1600" dirty="0"/>
              <a:t>; </a:t>
            </a:r>
            <a:r>
              <a:rPr lang="en-US" sz="1600" dirty="0" err="1"/>
              <a:t>üle</a:t>
            </a:r>
            <a:r>
              <a:rPr lang="en-US" sz="1600" dirty="0"/>
              <a:t> 20% - </a:t>
            </a:r>
            <a:r>
              <a:rPr lang="en-US" sz="1600" dirty="0" err="1"/>
              <a:t>reeglina</a:t>
            </a:r>
            <a:r>
              <a:rPr lang="en-US" sz="1600" dirty="0"/>
              <a:t> </a:t>
            </a:r>
            <a:r>
              <a:rPr lang="en-US" sz="1600" dirty="0" err="1"/>
              <a:t>asendada</a:t>
            </a:r>
            <a:endParaRPr lang="en-US" sz="1600" dirty="0"/>
          </a:p>
          <a:p>
            <a:r>
              <a:rPr lang="en-US" sz="1600" i="1" dirty="0" err="1"/>
              <a:t>Probleemsem</a:t>
            </a:r>
            <a:r>
              <a:rPr lang="en-US" sz="1600" i="1" dirty="0"/>
              <a:t> on </a:t>
            </a:r>
            <a:r>
              <a:rPr lang="en-US" sz="1600" i="1" dirty="0" err="1"/>
              <a:t>aheraine</a:t>
            </a:r>
            <a:r>
              <a:rPr lang="en-US" sz="1600" i="1" dirty="0"/>
              <a:t>, kuna </a:t>
            </a:r>
            <a:r>
              <a:rPr lang="en-US" sz="1600" i="1" dirty="0" err="1"/>
              <a:t>orgaanika</a:t>
            </a:r>
            <a:r>
              <a:rPr lang="en-US" sz="1600" i="1" dirty="0"/>
              <a:t> </a:t>
            </a:r>
            <a:r>
              <a:rPr lang="en-US" sz="1600" i="1" dirty="0" err="1"/>
              <a:t>tihti</a:t>
            </a:r>
            <a:r>
              <a:rPr lang="en-US" sz="1600" i="1" dirty="0"/>
              <a:t> 6% </a:t>
            </a:r>
            <a:r>
              <a:rPr lang="en-US" sz="1600" i="1" dirty="0" err="1"/>
              <a:t>lähialas</a:t>
            </a:r>
            <a:endParaRPr lang="en-US" sz="1600" i="1" dirty="0"/>
          </a:p>
          <a:p>
            <a:r>
              <a:rPr lang="en-US" sz="1600" i="1" dirty="0" err="1"/>
              <a:t>Segada</a:t>
            </a:r>
            <a:r>
              <a:rPr lang="en-US" sz="1600" i="1" dirty="0"/>
              <a:t> </a:t>
            </a:r>
            <a:r>
              <a:rPr lang="en-US" sz="1600" i="1" dirty="0" err="1"/>
              <a:t>liivaga</a:t>
            </a:r>
            <a:r>
              <a:rPr lang="en-US" sz="1600" i="1" dirty="0"/>
              <a:t>, </a:t>
            </a:r>
            <a:r>
              <a:rPr lang="en-US" sz="1600" i="1" dirty="0" err="1"/>
              <a:t>kuid</a:t>
            </a:r>
            <a:r>
              <a:rPr lang="en-US" sz="1600" i="1" dirty="0"/>
              <a:t> </a:t>
            </a:r>
            <a:r>
              <a:rPr lang="en-US" sz="1600" i="1" dirty="0" err="1"/>
              <a:t>liiva</a:t>
            </a:r>
            <a:r>
              <a:rPr lang="en-US" sz="1600" i="1" dirty="0"/>
              <a:t> </a:t>
            </a:r>
            <a:r>
              <a:rPr lang="en-US" sz="1600" i="1" dirty="0" err="1"/>
              <a:t>kuni</a:t>
            </a:r>
            <a:r>
              <a:rPr lang="en-US" sz="1600" i="1" dirty="0"/>
              <a:t> 30% (</a:t>
            </a:r>
            <a:r>
              <a:rPr lang="en-US" sz="1600" i="1" dirty="0" err="1"/>
              <a:t>TrAm</a:t>
            </a:r>
            <a:r>
              <a:rPr lang="en-US" sz="1600" i="1" dirty="0"/>
              <a:t> </a:t>
            </a:r>
            <a:r>
              <a:rPr lang="en-US" sz="1600" i="1" dirty="0" err="1"/>
              <a:t>nõue</a:t>
            </a:r>
            <a:r>
              <a:rPr lang="en-US" sz="1600" i="1" dirty="0"/>
              <a:t> 50% </a:t>
            </a:r>
            <a:r>
              <a:rPr lang="en-US" sz="1600" i="1" dirty="0" err="1"/>
              <a:t>ekslik</a:t>
            </a:r>
            <a:r>
              <a:rPr lang="en-US" sz="1600" i="1" dirty="0"/>
              <a:t>)</a:t>
            </a:r>
          </a:p>
          <a:p>
            <a:endParaRPr lang="en-US" sz="1600" i="1" dirty="0"/>
          </a:p>
          <a:p>
            <a:r>
              <a:rPr lang="en-US" sz="1600" b="1" dirty="0" err="1"/>
              <a:t>Ühtlaseteralisus</a:t>
            </a:r>
            <a:r>
              <a:rPr lang="en-US" sz="1600" b="1" dirty="0"/>
              <a:t> – </a:t>
            </a:r>
            <a:r>
              <a:rPr lang="en-US" sz="1600" b="1" dirty="0" err="1"/>
              <a:t>kuni</a:t>
            </a:r>
            <a:r>
              <a:rPr lang="en-US" sz="1600" b="1" dirty="0"/>
              <a:t> 6% </a:t>
            </a:r>
            <a:r>
              <a:rPr lang="en-US" sz="1600" b="1" dirty="0" err="1"/>
              <a:t>või</a:t>
            </a:r>
            <a:r>
              <a:rPr lang="en-US" sz="1600" b="1" dirty="0"/>
              <a:t> </a:t>
            </a:r>
            <a:r>
              <a:rPr lang="en-US" sz="1600" b="1" dirty="0" err="1"/>
              <a:t>üle</a:t>
            </a:r>
            <a:r>
              <a:rPr lang="en-US" sz="1600" b="1" dirty="0"/>
              <a:t> 6%</a:t>
            </a:r>
          </a:p>
        </p:txBody>
      </p:sp>
      <p:sp>
        <p:nvSpPr>
          <p:cNvPr id="9" name="TextBox 8">
            <a:extLst>
              <a:ext uri="{FF2B5EF4-FFF2-40B4-BE49-F238E27FC236}">
                <a16:creationId xmlns:a16="http://schemas.microsoft.com/office/drawing/2014/main" id="{86A9F75F-28E2-8F13-E77E-EEC2A22284F9}"/>
              </a:ext>
            </a:extLst>
          </p:cNvPr>
          <p:cNvSpPr txBox="1"/>
          <p:nvPr/>
        </p:nvSpPr>
        <p:spPr>
          <a:xfrm>
            <a:off x="4405905" y="2473850"/>
            <a:ext cx="2514791" cy="1200329"/>
          </a:xfrm>
          <a:prstGeom prst="rect">
            <a:avLst/>
          </a:prstGeom>
          <a:noFill/>
        </p:spPr>
        <p:txBody>
          <a:bodyPr wrap="none" rtlCol="0">
            <a:spAutoFit/>
          </a:bodyPr>
          <a:lstStyle/>
          <a:p>
            <a:r>
              <a:rPr lang="en-US" dirty="0" err="1"/>
              <a:t>Peenosis</a:t>
            </a:r>
            <a:r>
              <a:rPr lang="en-US" dirty="0"/>
              <a:t> ≤15% = Sa, Gr</a:t>
            </a:r>
          </a:p>
          <a:p>
            <a:endParaRPr lang="en-US" dirty="0"/>
          </a:p>
          <a:p>
            <a:r>
              <a:rPr lang="en-US" dirty="0"/>
              <a:t>Cu=d60/d10</a:t>
            </a:r>
          </a:p>
          <a:p>
            <a:r>
              <a:rPr lang="en-US" dirty="0"/>
              <a:t>Cc=d30</a:t>
            </a:r>
            <a:r>
              <a:rPr lang="en-US" baseline="30000" dirty="0"/>
              <a:t>2</a:t>
            </a:r>
            <a:r>
              <a:rPr lang="en-US" dirty="0"/>
              <a:t>/(d10*d60)</a:t>
            </a:r>
          </a:p>
        </p:txBody>
      </p:sp>
      <p:sp>
        <p:nvSpPr>
          <p:cNvPr id="4" name="Slide Number Placeholder 3">
            <a:extLst>
              <a:ext uri="{FF2B5EF4-FFF2-40B4-BE49-F238E27FC236}">
                <a16:creationId xmlns:a16="http://schemas.microsoft.com/office/drawing/2014/main" id="{C0D25C35-FE40-20E0-A10D-6D00BFDEA41F}"/>
              </a:ext>
            </a:extLst>
          </p:cNvPr>
          <p:cNvSpPr>
            <a:spLocks noGrp="1"/>
          </p:cNvSpPr>
          <p:nvPr>
            <p:ph type="sldNum" sz="quarter" idx="12"/>
          </p:nvPr>
        </p:nvSpPr>
        <p:spPr/>
        <p:txBody>
          <a:bodyPr/>
          <a:lstStyle/>
          <a:p>
            <a:fld id="{8FCF64CA-1ABB-4D00-9261-AE268A4C79EB}" type="slidenum">
              <a:rPr lang="en-US" smtClean="0"/>
              <a:t>168</a:t>
            </a:fld>
            <a:endParaRPr lang="en-US"/>
          </a:p>
        </p:txBody>
      </p:sp>
      <p:pic>
        <p:nvPicPr>
          <p:cNvPr id="10" name="Picture 9">
            <a:extLst>
              <a:ext uri="{FF2B5EF4-FFF2-40B4-BE49-F238E27FC236}">
                <a16:creationId xmlns:a16="http://schemas.microsoft.com/office/drawing/2014/main" id="{7EAD148C-91B3-CC77-5845-4D20DB4C12C0}"/>
              </a:ext>
            </a:extLst>
          </p:cNvPr>
          <p:cNvPicPr>
            <a:picLocks noChangeAspect="1"/>
          </p:cNvPicPr>
          <p:nvPr/>
        </p:nvPicPr>
        <p:blipFill>
          <a:blip r:embed="rId2"/>
          <a:stretch>
            <a:fillRect/>
          </a:stretch>
        </p:blipFill>
        <p:spPr>
          <a:xfrm>
            <a:off x="0" y="1003300"/>
            <a:ext cx="4323236" cy="5854700"/>
          </a:xfrm>
          <a:prstGeom prst="rect">
            <a:avLst/>
          </a:prstGeom>
        </p:spPr>
      </p:pic>
      <p:pic>
        <p:nvPicPr>
          <p:cNvPr id="12" name="Picture 11">
            <a:extLst>
              <a:ext uri="{FF2B5EF4-FFF2-40B4-BE49-F238E27FC236}">
                <a16:creationId xmlns:a16="http://schemas.microsoft.com/office/drawing/2014/main" id="{F85D986E-00CD-B2F7-95D8-1237D8463346}"/>
              </a:ext>
            </a:extLst>
          </p:cNvPr>
          <p:cNvPicPr>
            <a:picLocks noChangeAspect="1"/>
          </p:cNvPicPr>
          <p:nvPr/>
        </p:nvPicPr>
        <p:blipFill>
          <a:blip r:embed="rId3"/>
          <a:stretch>
            <a:fillRect/>
          </a:stretch>
        </p:blipFill>
        <p:spPr>
          <a:xfrm>
            <a:off x="4323236" y="988030"/>
            <a:ext cx="2460693" cy="1325563"/>
          </a:xfrm>
          <a:prstGeom prst="rect">
            <a:avLst/>
          </a:prstGeom>
        </p:spPr>
      </p:pic>
    </p:spTree>
    <p:extLst>
      <p:ext uri="{BB962C8B-B14F-4D97-AF65-F5344CB8AC3E}">
        <p14:creationId xmlns:p14="http://schemas.microsoft.com/office/powerpoint/2010/main" val="7938239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E39F-C8E9-E0A6-39BD-67B6442A9D77}"/>
              </a:ext>
            </a:extLst>
          </p:cNvPr>
          <p:cNvSpPr>
            <a:spLocks noGrp="1"/>
          </p:cNvSpPr>
          <p:nvPr>
            <p:ph type="title"/>
          </p:nvPr>
        </p:nvSpPr>
        <p:spPr>
          <a:xfrm>
            <a:off x="1606558" y="213304"/>
            <a:ext cx="10132475" cy="1280890"/>
          </a:xfrm>
        </p:spPr>
        <p:txBody>
          <a:bodyPr>
            <a:normAutofit fontScale="90000"/>
          </a:bodyPr>
          <a:lstStyle/>
          <a:p>
            <a:r>
              <a:rPr lang="en-US" sz="3600" dirty="0"/>
              <a:t>Maa- ja </a:t>
            </a:r>
            <a:r>
              <a:rPr lang="en-US" sz="3600" dirty="0" err="1"/>
              <a:t>Ruumiameti</a:t>
            </a:r>
            <a:r>
              <a:rPr lang="en-US" sz="3600" dirty="0"/>
              <a:t> </a:t>
            </a:r>
            <a:r>
              <a:rPr lang="en-US" sz="3600" dirty="0" err="1"/>
              <a:t>mullastiku</a:t>
            </a:r>
            <a:r>
              <a:rPr lang="en-US" sz="3600" dirty="0"/>
              <a:t> </a:t>
            </a:r>
            <a:r>
              <a:rPr lang="en-US" sz="3600" dirty="0" err="1"/>
              <a:t>kaart</a:t>
            </a:r>
            <a:br>
              <a:rPr lang="en-US" sz="3600" dirty="0"/>
            </a:br>
            <a:r>
              <a:rPr lang="en-US" sz="2000" dirty="0">
                <a:hlinkClick r:id="rId2"/>
              </a:rPr>
              <a:t>https://geoportaal.maaamet.ee/est/Ruumiandmed/Mullastiku-kaart-p33.html</a:t>
            </a:r>
            <a:r>
              <a:rPr lang="en-US" sz="2000" dirty="0"/>
              <a:t> </a:t>
            </a:r>
            <a:br>
              <a:rPr lang="en-US" sz="2000" dirty="0"/>
            </a:br>
            <a:r>
              <a:rPr lang="en-US" sz="2200" dirty="0" err="1">
                <a:highlight>
                  <a:srgbClr val="FFFF00"/>
                </a:highlight>
              </a:rPr>
              <a:t>Uus</a:t>
            </a:r>
            <a:r>
              <a:rPr lang="en-US" sz="2200" dirty="0">
                <a:highlight>
                  <a:srgbClr val="FFFF00"/>
                </a:highlight>
              </a:rPr>
              <a:t> </a:t>
            </a:r>
            <a:r>
              <a:rPr lang="en-US" sz="2200" dirty="0" err="1">
                <a:highlight>
                  <a:srgbClr val="FFFF00"/>
                </a:highlight>
              </a:rPr>
              <a:t>projekt</a:t>
            </a:r>
            <a:r>
              <a:rPr lang="en-US" sz="2200" dirty="0">
                <a:highlight>
                  <a:srgbClr val="FFFF00"/>
                </a:highlight>
              </a:rPr>
              <a:t>: </a:t>
            </a:r>
            <a:r>
              <a:rPr lang="fi-FI" sz="2000" dirty="0">
                <a:highlight>
                  <a:srgbClr val="FFFF00"/>
                </a:highlight>
                <a:hlinkClick r:id="rId3"/>
              </a:rPr>
              <a:t>Maa- ja mullakasutuse teadus-arendusprojekt | Keskkonnaportaal</a:t>
            </a:r>
            <a:endParaRPr lang="en-US" sz="2200" dirty="0">
              <a:highlight>
                <a:srgbClr val="FFFF00"/>
              </a:highlight>
            </a:endParaRPr>
          </a:p>
        </p:txBody>
      </p:sp>
      <p:sp>
        <p:nvSpPr>
          <p:cNvPr id="3" name="Content Placeholder 2">
            <a:extLst>
              <a:ext uri="{FF2B5EF4-FFF2-40B4-BE49-F238E27FC236}">
                <a16:creationId xmlns:a16="http://schemas.microsoft.com/office/drawing/2014/main" id="{40D4D160-7209-CD77-357E-071F06AD3479}"/>
              </a:ext>
            </a:extLst>
          </p:cNvPr>
          <p:cNvSpPr>
            <a:spLocks noGrp="1"/>
          </p:cNvSpPr>
          <p:nvPr>
            <p:ph idx="1"/>
          </p:nvPr>
        </p:nvSpPr>
        <p:spPr>
          <a:xfrm>
            <a:off x="694266" y="1554691"/>
            <a:ext cx="10693641" cy="4351338"/>
          </a:xfrm>
        </p:spPr>
        <p:txBody>
          <a:bodyPr/>
          <a:lstStyle/>
          <a:p>
            <a:r>
              <a:rPr lang="en-US" sz="2400" dirty="0" err="1"/>
              <a:t>Annab</a:t>
            </a:r>
            <a:r>
              <a:rPr lang="en-US" sz="2400" dirty="0"/>
              <a:t> </a:t>
            </a:r>
            <a:r>
              <a:rPr lang="en-US" sz="2400" dirty="0" err="1"/>
              <a:t>ülemise</a:t>
            </a:r>
            <a:r>
              <a:rPr lang="en-US" sz="2400" dirty="0"/>
              <a:t> </a:t>
            </a:r>
            <a:r>
              <a:rPr lang="en-US" sz="2400" dirty="0" err="1"/>
              <a:t>meetri</a:t>
            </a:r>
            <a:r>
              <a:rPr lang="en-US" sz="2400" dirty="0"/>
              <a:t> </a:t>
            </a:r>
            <a:r>
              <a:rPr lang="en-US" sz="2400" dirty="0" err="1"/>
              <a:t>pinnaseliigituse</a:t>
            </a:r>
            <a:r>
              <a:rPr lang="en-US" sz="2400" dirty="0"/>
              <a:t> </a:t>
            </a:r>
            <a:r>
              <a:rPr lang="en-US" sz="2400" dirty="0" err="1"/>
              <a:t>piisavalt</a:t>
            </a:r>
            <a:r>
              <a:rPr lang="en-US" sz="2400" dirty="0"/>
              <a:t> </a:t>
            </a:r>
            <a:r>
              <a:rPr lang="en-US" sz="2400" dirty="0" err="1"/>
              <a:t>paljudele</a:t>
            </a:r>
            <a:r>
              <a:rPr lang="en-US" sz="2400" dirty="0"/>
              <a:t> </a:t>
            </a:r>
            <a:r>
              <a:rPr lang="en-US" sz="2400" dirty="0" err="1"/>
              <a:t>töödele</a:t>
            </a:r>
            <a:endParaRPr lang="en-US" sz="2400" dirty="0"/>
          </a:p>
          <a:p>
            <a:r>
              <a:rPr lang="en-US" sz="2400" dirty="0" err="1"/>
              <a:t>Kuid</a:t>
            </a:r>
            <a:r>
              <a:rPr lang="en-US" sz="2400" dirty="0"/>
              <a:t> </a:t>
            </a:r>
            <a:r>
              <a:rPr lang="en-US" sz="2400" dirty="0" err="1"/>
              <a:t>ei</a:t>
            </a:r>
            <a:r>
              <a:rPr lang="en-US" sz="2400" dirty="0"/>
              <a:t> kata 1980ndatel </a:t>
            </a:r>
            <a:r>
              <a:rPr lang="en-US" sz="2400" dirty="0" err="1"/>
              <a:t>tiheasustuse</a:t>
            </a:r>
            <a:r>
              <a:rPr lang="en-US" sz="2400" dirty="0"/>
              <a:t> </a:t>
            </a:r>
            <a:r>
              <a:rPr lang="en-US" sz="2400" dirty="0" err="1"/>
              <a:t>alla</a:t>
            </a:r>
            <a:r>
              <a:rPr lang="en-US" sz="2400" dirty="0"/>
              <a:t> </a:t>
            </a:r>
            <a:r>
              <a:rPr lang="en-US" sz="2400" dirty="0" err="1"/>
              <a:t>kuulunud</a:t>
            </a:r>
            <a:r>
              <a:rPr lang="en-US" sz="2400" dirty="0"/>
              <a:t> </a:t>
            </a:r>
            <a:r>
              <a:rPr lang="en-US" sz="2400" dirty="0" err="1"/>
              <a:t>alasid</a:t>
            </a:r>
            <a:endParaRPr lang="en-US" sz="2400" dirty="0"/>
          </a:p>
        </p:txBody>
      </p:sp>
      <p:pic>
        <p:nvPicPr>
          <p:cNvPr id="5" name="Picture 4">
            <a:extLst>
              <a:ext uri="{FF2B5EF4-FFF2-40B4-BE49-F238E27FC236}">
                <a16:creationId xmlns:a16="http://schemas.microsoft.com/office/drawing/2014/main" id="{6C4C12CA-C907-ACB6-4312-A08D201BAB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32" y="2999042"/>
            <a:ext cx="4908677" cy="3816317"/>
          </a:xfrm>
          <a:prstGeom prst="rect">
            <a:avLst/>
          </a:prstGeom>
        </p:spPr>
      </p:pic>
      <p:sp>
        <p:nvSpPr>
          <p:cNvPr id="8" name="TextBox 7">
            <a:extLst>
              <a:ext uri="{FF2B5EF4-FFF2-40B4-BE49-F238E27FC236}">
                <a16:creationId xmlns:a16="http://schemas.microsoft.com/office/drawing/2014/main" id="{04FF22F4-4D0F-23C6-4E8D-478261C37229}"/>
              </a:ext>
            </a:extLst>
          </p:cNvPr>
          <p:cNvSpPr txBox="1"/>
          <p:nvPr/>
        </p:nvSpPr>
        <p:spPr>
          <a:xfrm>
            <a:off x="5320576" y="3330690"/>
            <a:ext cx="6475106" cy="369332"/>
          </a:xfrm>
          <a:prstGeom prst="rect">
            <a:avLst/>
          </a:prstGeom>
          <a:noFill/>
        </p:spPr>
        <p:txBody>
          <a:bodyPr wrap="none" rtlCol="0">
            <a:spAutoFit/>
          </a:bodyPr>
          <a:lstStyle/>
          <a:p>
            <a:r>
              <a:rPr lang="en-US" dirty="0" err="1"/>
              <a:t>Ehitusgeoloogia</a:t>
            </a:r>
            <a:r>
              <a:rPr lang="en-US" dirty="0"/>
              <a:t> </a:t>
            </a:r>
            <a:r>
              <a:rPr lang="en-US" dirty="0" err="1"/>
              <a:t>kaardikihist</a:t>
            </a:r>
            <a:r>
              <a:rPr lang="en-US" dirty="0"/>
              <a:t> </a:t>
            </a:r>
            <a:r>
              <a:rPr lang="en-US" dirty="0" err="1"/>
              <a:t>leitavad</a:t>
            </a:r>
            <a:r>
              <a:rPr lang="en-US" dirty="0"/>
              <a:t> ka </a:t>
            </a:r>
            <a:r>
              <a:rPr lang="en-US" dirty="0" err="1"/>
              <a:t>nõuka-aegsed</a:t>
            </a:r>
            <a:r>
              <a:rPr lang="en-US" dirty="0"/>
              <a:t> </a:t>
            </a:r>
            <a:r>
              <a:rPr lang="en-US" dirty="0" err="1"/>
              <a:t>uuringud</a:t>
            </a:r>
            <a:endParaRPr lang="en-US" dirty="0"/>
          </a:p>
        </p:txBody>
      </p:sp>
      <p:pic>
        <p:nvPicPr>
          <p:cNvPr id="9" name="Picture 8">
            <a:extLst>
              <a:ext uri="{FF2B5EF4-FFF2-40B4-BE49-F238E27FC236}">
                <a16:creationId xmlns:a16="http://schemas.microsoft.com/office/drawing/2014/main" id="{3544012F-480E-D043-5DED-70B0C37C89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1710" y="2994057"/>
            <a:ext cx="6825559" cy="3821302"/>
          </a:xfrm>
          <a:prstGeom prst="rect">
            <a:avLst/>
          </a:prstGeom>
        </p:spPr>
      </p:pic>
      <p:sp>
        <p:nvSpPr>
          <p:cNvPr id="4" name="Slide Number Placeholder 3">
            <a:extLst>
              <a:ext uri="{FF2B5EF4-FFF2-40B4-BE49-F238E27FC236}">
                <a16:creationId xmlns:a16="http://schemas.microsoft.com/office/drawing/2014/main" id="{FDE6FC67-53BD-74B6-039C-942C7813A6DB}"/>
              </a:ext>
            </a:extLst>
          </p:cNvPr>
          <p:cNvSpPr>
            <a:spLocks noGrp="1"/>
          </p:cNvSpPr>
          <p:nvPr>
            <p:ph type="sldNum" sz="quarter" idx="12"/>
          </p:nvPr>
        </p:nvSpPr>
        <p:spPr/>
        <p:txBody>
          <a:bodyPr/>
          <a:lstStyle/>
          <a:p>
            <a:fld id="{8FCF64CA-1ABB-4D00-9261-AE268A4C79EB}" type="slidenum">
              <a:rPr lang="en-US" smtClean="0"/>
              <a:t>169</a:t>
            </a:fld>
            <a:endParaRPr lang="en-US"/>
          </a:p>
        </p:txBody>
      </p:sp>
    </p:spTree>
    <p:extLst>
      <p:ext uri="{BB962C8B-B14F-4D97-AF65-F5344CB8AC3E}">
        <p14:creationId xmlns:p14="http://schemas.microsoft.com/office/powerpoint/2010/main" val="160844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CB8A-2034-9D25-1703-4987ACA74ABC}"/>
              </a:ext>
            </a:extLst>
          </p:cNvPr>
          <p:cNvSpPr>
            <a:spLocks noGrp="1"/>
          </p:cNvSpPr>
          <p:nvPr>
            <p:ph type="title"/>
          </p:nvPr>
        </p:nvSpPr>
        <p:spPr/>
        <p:txBody>
          <a:bodyPr/>
          <a:lstStyle/>
          <a:p>
            <a:r>
              <a:rPr lang="en-US" dirty="0" err="1"/>
              <a:t>Kutsete</a:t>
            </a:r>
            <a:r>
              <a:rPr lang="en-US" dirty="0"/>
              <a:t> </a:t>
            </a:r>
            <a:r>
              <a:rPr lang="en-US" dirty="0" err="1"/>
              <a:t>probleemid</a:t>
            </a:r>
            <a:endParaRPr lang="en-US" dirty="0"/>
          </a:p>
        </p:txBody>
      </p:sp>
      <p:sp>
        <p:nvSpPr>
          <p:cNvPr id="3" name="Content Placeholder 2">
            <a:extLst>
              <a:ext uri="{FF2B5EF4-FFF2-40B4-BE49-F238E27FC236}">
                <a16:creationId xmlns:a16="http://schemas.microsoft.com/office/drawing/2014/main" id="{996F84FE-A72B-A3C0-3347-5CD94216000D}"/>
              </a:ext>
            </a:extLst>
          </p:cNvPr>
          <p:cNvSpPr>
            <a:spLocks noGrp="1"/>
          </p:cNvSpPr>
          <p:nvPr>
            <p:ph idx="1"/>
          </p:nvPr>
        </p:nvSpPr>
        <p:spPr>
          <a:xfrm>
            <a:off x="1773767" y="1680634"/>
            <a:ext cx="9867900" cy="3777622"/>
          </a:xfrm>
        </p:spPr>
        <p:txBody>
          <a:bodyPr/>
          <a:lstStyle/>
          <a:p>
            <a:r>
              <a:rPr lang="en-US" sz="2000" dirty="0"/>
              <a:t>Kui 6-7 </a:t>
            </a:r>
            <a:r>
              <a:rPr lang="en-US" sz="2000" dirty="0" err="1"/>
              <a:t>tasemed</a:t>
            </a:r>
            <a:r>
              <a:rPr lang="en-US" sz="2000" dirty="0"/>
              <a:t> on </a:t>
            </a:r>
            <a:r>
              <a:rPr lang="en-US" sz="2000" dirty="0" err="1"/>
              <a:t>seotud</a:t>
            </a:r>
            <a:r>
              <a:rPr lang="en-US" sz="2000" dirty="0"/>
              <a:t> BSc ja MSc </a:t>
            </a:r>
            <a:r>
              <a:rPr lang="en-US" sz="2000" dirty="0" err="1"/>
              <a:t>tasemetega</a:t>
            </a:r>
            <a:r>
              <a:rPr lang="en-US" sz="2000" dirty="0"/>
              <a:t>, </a:t>
            </a:r>
            <a:r>
              <a:rPr lang="en-US" sz="2000" dirty="0" err="1"/>
              <a:t>siis</a:t>
            </a:r>
            <a:r>
              <a:rPr lang="en-US" sz="2000" dirty="0"/>
              <a:t> </a:t>
            </a:r>
            <a:r>
              <a:rPr lang="en-US" sz="2000" dirty="0" err="1"/>
              <a:t>varasemate</a:t>
            </a:r>
            <a:r>
              <a:rPr lang="en-US" sz="2000" dirty="0"/>
              <a:t> </a:t>
            </a:r>
            <a:r>
              <a:rPr lang="en-US" sz="2000" dirty="0" err="1"/>
              <a:t>haridustasemetega</a:t>
            </a:r>
            <a:r>
              <a:rPr lang="en-US" sz="2000" dirty="0"/>
              <a:t> on </a:t>
            </a:r>
            <a:r>
              <a:rPr lang="en-US" sz="2000" dirty="0" err="1"/>
              <a:t>probleem</a:t>
            </a:r>
            <a:endParaRPr lang="en-US" sz="2000" dirty="0"/>
          </a:p>
          <a:p>
            <a:pPr lvl="1"/>
            <a:r>
              <a:rPr lang="en-US" sz="1800" dirty="0" err="1"/>
              <a:t>Tehnikum</a:t>
            </a:r>
            <a:r>
              <a:rPr lang="en-US" sz="1800" dirty="0"/>
              <a:t> </a:t>
            </a:r>
            <a:r>
              <a:rPr lang="en-US" sz="1800" dirty="0" err="1"/>
              <a:t>põhikooli</a:t>
            </a:r>
            <a:r>
              <a:rPr lang="en-US" sz="1800" dirty="0"/>
              <a:t> </a:t>
            </a:r>
            <a:r>
              <a:rPr lang="en-US" sz="1800" dirty="0" err="1"/>
              <a:t>või</a:t>
            </a:r>
            <a:r>
              <a:rPr lang="en-US" sz="1800" dirty="0"/>
              <a:t> </a:t>
            </a:r>
            <a:r>
              <a:rPr lang="en-US" sz="1800" dirty="0" err="1"/>
              <a:t>keskhariduse</a:t>
            </a:r>
            <a:r>
              <a:rPr lang="en-US" sz="1800" dirty="0"/>
              <a:t> </a:t>
            </a:r>
            <a:r>
              <a:rPr lang="en-US" sz="1800" dirty="0" err="1"/>
              <a:t>baasil</a:t>
            </a:r>
            <a:r>
              <a:rPr lang="en-US" sz="1800" dirty="0"/>
              <a:t> – </a:t>
            </a:r>
            <a:r>
              <a:rPr lang="en-US" sz="1800" dirty="0" err="1"/>
              <a:t>täna</a:t>
            </a:r>
            <a:r>
              <a:rPr lang="en-US" sz="1800" dirty="0"/>
              <a:t> </a:t>
            </a:r>
            <a:r>
              <a:rPr lang="en-US" sz="1800" dirty="0" err="1"/>
              <a:t>aktsepteeritakse</a:t>
            </a:r>
            <a:r>
              <a:rPr lang="en-US" sz="1800" dirty="0"/>
              <a:t> </a:t>
            </a:r>
            <a:r>
              <a:rPr lang="en-US" sz="1800" dirty="0" err="1"/>
              <a:t>keskhariduse</a:t>
            </a:r>
            <a:r>
              <a:rPr lang="en-US" sz="1800" dirty="0"/>
              <a:t> </a:t>
            </a:r>
            <a:r>
              <a:rPr lang="en-US" sz="1800" dirty="0" err="1"/>
              <a:t>baasilt</a:t>
            </a:r>
            <a:r>
              <a:rPr lang="en-US" sz="1800" dirty="0"/>
              <a:t> </a:t>
            </a:r>
            <a:r>
              <a:rPr lang="en-US" sz="1800" dirty="0" err="1"/>
              <a:t>kuid</a:t>
            </a:r>
            <a:r>
              <a:rPr lang="en-US" sz="1800" dirty="0"/>
              <a:t> </a:t>
            </a:r>
            <a:r>
              <a:rPr lang="en-US" sz="1800" dirty="0" err="1"/>
              <a:t>mitte</a:t>
            </a:r>
            <a:r>
              <a:rPr lang="en-US" sz="1800" dirty="0"/>
              <a:t> </a:t>
            </a:r>
            <a:r>
              <a:rPr lang="en-US" sz="1800" dirty="0" err="1"/>
              <a:t>põhihariduselt</a:t>
            </a:r>
            <a:r>
              <a:rPr lang="en-US" sz="1800" dirty="0"/>
              <a:t> </a:t>
            </a:r>
            <a:r>
              <a:rPr lang="en-US" sz="1800" dirty="0" err="1"/>
              <a:t>kuigi</a:t>
            </a:r>
            <a:r>
              <a:rPr lang="en-US" sz="1800" dirty="0"/>
              <a:t> </a:t>
            </a:r>
            <a:r>
              <a:rPr lang="en-US" sz="1800" dirty="0" err="1"/>
              <a:t>diplomid</a:t>
            </a:r>
            <a:r>
              <a:rPr lang="en-US" sz="1800" dirty="0"/>
              <a:t> on </a:t>
            </a:r>
            <a:r>
              <a:rPr lang="en-US" sz="1800" dirty="0" err="1"/>
              <a:t>identsed</a:t>
            </a:r>
            <a:r>
              <a:rPr lang="en-US" sz="1800" dirty="0"/>
              <a:t> (</a:t>
            </a:r>
            <a:r>
              <a:rPr lang="en-US" sz="1800" dirty="0" err="1"/>
              <a:t>tehnikum</a:t>
            </a:r>
            <a:r>
              <a:rPr lang="en-US" sz="1800" dirty="0"/>
              <a:t> </a:t>
            </a:r>
            <a:r>
              <a:rPr lang="en-US" sz="1800" dirty="0" err="1"/>
              <a:t>andis</a:t>
            </a:r>
            <a:r>
              <a:rPr lang="en-US" sz="1800" dirty="0"/>
              <a:t> ka </a:t>
            </a:r>
            <a:r>
              <a:rPr lang="en-US" sz="1800" dirty="0" err="1"/>
              <a:t>keskhariduse</a:t>
            </a:r>
            <a:r>
              <a:rPr lang="en-US" sz="1800" dirty="0"/>
              <a:t>)</a:t>
            </a:r>
          </a:p>
          <a:p>
            <a:pPr lvl="1"/>
            <a:r>
              <a:rPr lang="en-US" sz="1800" dirty="0" err="1"/>
              <a:t>Vajalik</a:t>
            </a:r>
            <a:r>
              <a:rPr lang="en-US" sz="1800" dirty="0"/>
              <a:t> EAP-de </a:t>
            </a:r>
            <a:r>
              <a:rPr lang="en-US" sz="1800" dirty="0" err="1"/>
              <a:t>kogus</a:t>
            </a:r>
            <a:r>
              <a:rPr lang="en-US" sz="1800" dirty="0"/>
              <a:t> ja </a:t>
            </a:r>
            <a:r>
              <a:rPr lang="en-US" sz="1800" dirty="0" err="1"/>
              <a:t>arvestus</a:t>
            </a:r>
            <a:r>
              <a:rPr lang="en-US" sz="1800" dirty="0"/>
              <a:t>, 4-aastane magister</a:t>
            </a:r>
          </a:p>
          <a:p>
            <a:pPr lvl="1"/>
            <a:r>
              <a:rPr lang="en-US" sz="1800" dirty="0" err="1"/>
              <a:t>Põhikursuse</a:t>
            </a:r>
            <a:r>
              <a:rPr lang="en-US" sz="1800" dirty="0"/>
              <a:t> EAP-d on </a:t>
            </a:r>
            <a:r>
              <a:rPr lang="en-US" sz="1800" dirty="0" err="1"/>
              <a:t>igavesed</a:t>
            </a:r>
            <a:r>
              <a:rPr lang="en-US" sz="1800" dirty="0"/>
              <a:t>, </a:t>
            </a:r>
            <a:r>
              <a:rPr lang="en-US" sz="1800" dirty="0" err="1"/>
              <a:t>täiendkoolituse</a:t>
            </a:r>
            <a:r>
              <a:rPr lang="en-US" sz="1800" dirty="0"/>
              <a:t> </a:t>
            </a:r>
            <a:r>
              <a:rPr lang="en-US" sz="1800" dirty="0" err="1"/>
              <a:t>kaudu</a:t>
            </a:r>
            <a:r>
              <a:rPr lang="en-US" sz="1800" dirty="0"/>
              <a:t> </a:t>
            </a:r>
            <a:r>
              <a:rPr lang="en-US" sz="1800" dirty="0" err="1"/>
              <a:t>saadu</a:t>
            </a:r>
            <a:r>
              <a:rPr lang="en-US" sz="1800" dirty="0"/>
              <a:t> </a:t>
            </a:r>
            <a:r>
              <a:rPr lang="en-US" sz="1800" dirty="0" err="1"/>
              <a:t>aegub</a:t>
            </a:r>
            <a:endParaRPr lang="en-US" sz="1800" dirty="0"/>
          </a:p>
          <a:p>
            <a:r>
              <a:rPr lang="en-US" sz="2000" dirty="0" err="1"/>
              <a:t>Ehitusjuhtimine</a:t>
            </a:r>
            <a:r>
              <a:rPr lang="en-US" sz="2000" dirty="0"/>
              <a:t> ja </a:t>
            </a:r>
            <a:r>
              <a:rPr lang="en-US" sz="2000" dirty="0" err="1"/>
              <a:t>projekteerimise</a:t>
            </a:r>
            <a:r>
              <a:rPr lang="en-US" sz="2000" dirty="0"/>
              <a:t> </a:t>
            </a:r>
            <a:r>
              <a:rPr lang="en-US" sz="2000" dirty="0" err="1"/>
              <a:t>juhtimine</a:t>
            </a:r>
            <a:endParaRPr lang="en-US" sz="2000" dirty="0"/>
          </a:p>
          <a:p>
            <a:pPr lvl="1"/>
            <a:r>
              <a:rPr lang="en-US" sz="1800" dirty="0" err="1"/>
              <a:t>alad</a:t>
            </a:r>
            <a:r>
              <a:rPr lang="en-US" sz="1800" dirty="0"/>
              <a:t>, </a:t>
            </a:r>
            <a:r>
              <a:rPr lang="en-US" sz="1800" dirty="0" err="1"/>
              <a:t>mida</a:t>
            </a:r>
            <a:r>
              <a:rPr lang="en-US" sz="1800" dirty="0"/>
              <a:t> </a:t>
            </a:r>
            <a:r>
              <a:rPr lang="en-US" sz="1800" dirty="0" err="1"/>
              <a:t>seadus</a:t>
            </a:r>
            <a:r>
              <a:rPr lang="en-US" sz="1800" dirty="0"/>
              <a:t> ja </a:t>
            </a:r>
            <a:r>
              <a:rPr lang="en-US" sz="1800" dirty="0" err="1"/>
              <a:t>määrus</a:t>
            </a:r>
            <a:r>
              <a:rPr lang="en-US" sz="1800" dirty="0"/>
              <a:t> </a:t>
            </a:r>
            <a:r>
              <a:rPr lang="en-US" sz="1800" dirty="0" err="1"/>
              <a:t>ei</a:t>
            </a:r>
            <a:r>
              <a:rPr lang="en-US" sz="1800" dirty="0"/>
              <a:t> </a:t>
            </a:r>
            <a:r>
              <a:rPr lang="en-US" sz="1800" dirty="0" err="1"/>
              <a:t>reguleeri</a:t>
            </a:r>
            <a:r>
              <a:rPr lang="en-US" sz="1800" dirty="0"/>
              <a:t> ja mis on </a:t>
            </a:r>
            <a:r>
              <a:rPr lang="en-US" sz="1800" dirty="0" err="1"/>
              <a:t>juurde</a:t>
            </a:r>
            <a:r>
              <a:rPr lang="en-US" sz="1800" dirty="0"/>
              <a:t> </a:t>
            </a:r>
            <a:r>
              <a:rPr lang="en-US" sz="1800" dirty="0" err="1"/>
              <a:t>toodud</a:t>
            </a:r>
            <a:r>
              <a:rPr lang="en-US" sz="1800" dirty="0"/>
              <a:t> </a:t>
            </a:r>
            <a:r>
              <a:rPr lang="en-US" sz="1800" dirty="0" err="1"/>
              <a:t>selleks</a:t>
            </a:r>
            <a:r>
              <a:rPr lang="en-US" sz="1800" dirty="0"/>
              <a:t>, et ka </a:t>
            </a:r>
            <a:r>
              <a:rPr lang="en-US" sz="1800" dirty="0" err="1"/>
              <a:t>tellija</a:t>
            </a:r>
            <a:r>
              <a:rPr lang="en-US" sz="1800" dirty="0"/>
              <a:t> </a:t>
            </a:r>
            <a:r>
              <a:rPr lang="en-US" sz="1800" dirty="0" err="1"/>
              <a:t>esindaja</a:t>
            </a:r>
            <a:r>
              <a:rPr lang="en-US" sz="1800" dirty="0"/>
              <a:t> </a:t>
            </a:r>
            <a:r>
              <a:rPr lang="en-US" sz="1800" dirty="0" err="1"/>
              <a:t>või</a:t>
            </a:r>
            <a:r>
              <a:rPr lang="en-US" sz="1800" dirty="0"/>
              <a:t> </a:t>
            </a:r>
            <a:r>
              <a:rPr lang="en-US" sz="1800" dirty="0" err="1"/>
              <a:t>kõrgema</a:t>
            </a:r>
            <a:r>
              <a:rPr lang="en-US" sz="1800" dirty="0"/>
              <a:t> </a:t>
            </a:r>
            <a:r>
              <a:rPr lang="en-US" sz="1800" dirty="0" err="1"/>
              <a:t>tasandi</a:t>
            </a:r>
            <a:r>
              <a:rPr lang="en-US" sz="1800" dirty="0"/>
              <a:t> </a:t>
            </a:r>
            <a:r>
              <a:rPr lang="en-US" sz="1800" dirty="0" err="1"/>
              <a:t>juht</a:t>
            </a:r>
            <a:r>
              <a:rPr lang="en-US" sz="1800" dirty="0"/>
              <a:t> </a:t>
            </a:r>
            <a:r>
              <a:rPr lang="en-US" sz="1800" dirty="0" err="1"/>
              <a:t>saaks</a:t>
            </a:r>
            <a:r>
              <a:rPr lang="en-US" sz="1800" dirty="0"/>
              <a:t> ka </a:t>
            </a:r>
            <a:r>
              <a:rPr lang="en-US" sz="1800" dirty="0" err="1"/>
              <a:t>mingisuguse</a:t>
            </a:r>
            <a:r>
              <a:rPr lang="en-US" sz="1800" dirty="0"/>
              <a:t> </a:t>
            </a:r>
            <a:r>
              <a:rPr lang="en-US" sz="1800" dirty="0" err="1"/>
              <a:t>kutse</a:t>
            </a:r>
            <a:endParaRPr lang="en-US" sz="1800" dirty="0"/>
          </a:p>
          <a:p>
            <a:r>
              <a:rPr lang="en-US" sz="2000" dirty="0" err="1"/>
              <a:t>Projekteerimise</a:t>
            </a:r>
            <a:r>
              <a:rPr lang="en-US" sz="2000" dirty="0"/>
              <a:t> </a:t>
            </a:r>
            <a:r>
              <a:rPr lang="en-US" sz="2000" dirty="0" err="1"/>
              <a:t>juhtimine</a:t>
            </a:r>
            <a:r>
              <a:rPr lang="en-US" sz="2000" dirty="0"/>
              <a:t> ja </a:t>
            </a:r>
            <a:r>
              <a:rPr lang="en-US" sz="2000" dirty="0" err="1"/>
              <a:t>ehituse</a:t>
            </a:r>
            <a:r>
              <a:rPr lang="en-US" sz="2000" dirty="0"/>
              <a:t> </a:t>
            </a:r>
            <a:r>
              <a:rPr lang="en-US" sz="2000" dirty="0" err="1"/>
              <a:t>juhtimine</a:t>
            </a:r>
            <a:endParaRPr lang="en-US" sz="2000" dirty="0"/>
          </a:p>
          <a:p>
            <a:pPr lvl="1"/>
            <a:r>
              <a:rPr lang="en-US" sz="1800" dirty="0"/>
              <a:t>VK ja </a:t>
            </a:r>
            <a:r>
              <a:rPr lang="en-US" sz="1800" dirty="0" err="1"/>
              <a:t>ehitusinseneride</a:t>
            </a:r>
            <a:r>
              <a:rPr lang="en-US" sz="1800" dirty="0"/>
              <a:t> </a:t>
            </a:r>
            <a:r>
              <a:rPr lang="en-US" sz="1800" dirty="0" err="1"/>
              <a:t>puhul</a:t>
            </a:r>
            <a:r>
              <a:rPr lang="en-US" sz="1800" dirty="0"/>
              <a:t> </a:t>
            </a:r>
            <a:r>
              <a:rPr lang="en-US" sz="1800" dirty="0" err="1"/>
              <a:t>peetakse</a:t>
            </a:r>
            <a:r>
              <a:rPr lang="en-US" sz="1800" dirty="0"/>
              <a:t> </a:t>
            </a:r>
            <a:r>
              <a:rPr lang="en-US" sz="1800" dirty="0" err="1"/>
              <a:t>projekteerimise</a:t>
            </a:r>
            <a:r>
              <a:rPr lang="en-US" sz="1800" dirty="0"/>
              <a:t> </a:t>
            </a:r>
            <a:r>
              <a:rPr lang="en-US" sz="1800" dirty="0" err="1"/>
              <a:t>juhtimise</a:t>
            </a:r>
            <a:r>
              <a:rPr lang="en-US" sz="1800" dirty="0"/>
              <a:t> all </a:t>
            </a:r>
            <a:r>
              <a:rPr lang="en-US" sz="1800" dirty="0" err="1"/>
              <a:t>silmas</a:t>
            </a:r>
            <a:r>
              <a:rPr lang="en-US" sz="1800" dirty="0"/>
              <a:t> </a:t>
            </a:r>
            <a:r>
              <a:rPr lang="en-US" sz="1800" dirty="0" err="1"/>
              <a:t>kogu</a:t>
            </a:r>
            <a:r>
              <a:rPr lang="en-US" sz="1800" dirty="0"/>
              <a:t> </a:t>
            </a:r>
            <a:r>
              <a:rPr lang="en-US" sz="1800" dirty="0" err="1"/>
              <a:t>projekti</a:t>
            </a:r>
            <a:r>
              <a:rPr lang="en-US" sz="1800" dirty="0"/>
              <a:t>, ka </a:t>
            </a:r>
            <a:r>
              <a:rPr lang="en-US" sz="1800" dirty="0" err="1"/>
              <a:t>eriosade</a:t>
            </a:r>
            <a:r>
              <a:rPr lang="en-US" sz="1800" dirty="0"/>
              <a:t> </a:t>
            </a:r>
            <a:r>
              <a:rPr lang="en-US" sz="1800" dirty="0" err="1"/>
              <a:t>juhtimist</a:t>
            </a:r>
            <a:r>
              <a:rPr lang="en-US" sz="1800" dirty="0"/>
              <a:t> – </a:t>
            </a:r>
            <a:r>
              <a:rPr lang="en-US" sz="1800" dirty="0" err="1"/>
              <a:t>siin</a:t>
            </a:r>
            <a:r>
              <a:rPr lang="en-US" sz="1800" dirty="0"/>
              <a:t> on </a:t>
            </a:r>
            <a:r>
              <a:rPr lang="en-US" sz="1800" dirty="0" err="1"/>
              <a:t>konflikt</a:t>
            </a:r>
            <a:r>
              <a:rPr lang="en-US" sz="1800" dirty="0"/>
              <a:t> </a:t>
            </a:r>
            <a:r>
              <a:rPr lang="en-US" sz="1800" dirty="0" err="1"/>
              <a:t>TrAm</a:t>
            </a:r>
            <a:r>
              <a:rPr lang="en-US" sz="1800" dirty="0"/>
              <a:t> </a:t>
            </a:r>
            <a:r>
              <a:rPr lang="en-US" sz="1800" dirty="0" err="1"/>
              <a:t>praktikaga</a:t>
            </a:r>
            <a:endParaRPr lang="en-US" sz="1800" dirty="0"/>
          </a:p>
        </p:txBody>
      </p:sp>
      <p:sp>
        <p:nvSpPr>
          <p:cNvPr id="4" name="Date Placeholder 3">
            <a:extLst>
              <a:ext uri="{FF2B5EF4-FFF2-40B4-BE49-F238E27FC236}">
                <a16:creationId xmlns:a16="http://schemas.microsoft.com/office/drawing/2014/main" id="{4A8A885E-C448-899A-DB3F-958AB8821D4C}"/>
              </a:ext>
            </a:extLst>
          </p:cNvPr>
          <p:cNvSpPr>
            <a:spLocks noGrp="1"/>
          </p:cNvSpPr>
          <p:nvPr>
            <p:ph type="dt" sz="half" idx="10"/>
          </p:nvPr>
        </p:nvSpPr>
        <p:spPr/>
        <p:txBody>
          <a:bodyPr/>
          <a:lstStyle/>
          <a:p>
            <a:fld id="{CC526BDD-6AC1-4C88-8F90-E84ECAD77B6C}" type="datetime1">
              <a:rPr lang="en-US" smtClean="0"/>
              <a:t>10/7/2025</a:t>
            </a:fld>
            <a:endParaRPr lang="en-US" dirty="0"/>
          </a:p>
        </p:txBody>
      </p:sp>
    </p:spTree>
    <p:extLst>
      <p:ext uri="{BB962C8B-B14F-4D97-AF65-F5344CB8AC3E}">
        <p14:creationId xmlns:p14="http://schemas.microsoft.com/office/powerpoint/2010/main" val="46522460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93B66-D8ED-4B63-9887-9CDEA57CD94B}"/>
              </a:ext>
            </a:extLst>
          </p:cNvPr>
          <p:cNvSpPr>
            <a:spLocks noGrp="1"/>
          </p:cNvSpPr>
          <p:nvPr>
            <p:ph type="title"/>
          </p:nvPr>
        </p:nvSpPr>
        <p:spPr/>
        <p:txBody>
          <a:bodyPr/>
          <a:lstStyle/>
          <a:p>
            <a:r>
              <a:rPr lang="en-US" dirty="0" err="1"/>
              <a:t>Mullakaardi</a:t>
            </a:r>
            <a:r>
              <a:rPr lang="en-US" dirty="0"/>
              <a:t> </a:t>
            </a:r>
            <a:r>
              <a:rPr lang="en-US" dirty="0" err="1"/>
              <a:t>legendid</a:t>
            </a:r>
            <a:endParaRPr lang="en-US" dirty="0"/>
          </a:p>
        </p:txBody>
      </p:sp>
      <p:sp>
        <p:nvSpPr>
          <p:cNvPr id="3" name="Content Placeholder 2">
            <a:extLst>
              <a:ext uri="{FF2B5EF4-FFF2-40B4-BE49-F238E27FC236}">
                <a16:creationId xmlns:a16="http://schemas.microsoft.com/office/drawing/2014/main" id="{35FBD528-D0F1-C9EA-A5A3-DDBFD50E5E34}"/>
              </a:ext>
            </a:extLst>
          </p:cNvPr>
          <p:cNvSpPr>
            <a:spLocks noGrp="1"/>
          </p:cNvSpPr>
          <p:nvPr>
            <p:ph idx="1"/>
          </p:nvPr>
        </p:nvSpPr>
        <p:spPr>
          <a:xfrm>
            <a:off x="0" y="1812802"/>
            <a:ext cx="12191999" cy="4399922"/>
          </a:xfrm>
        </p:spPr>
        <p:txBody>
          <a:bodyPr/>
          <a:lstStyle/>
          <a:p>
            <a:r>
              <a:rPr lang="en-US" sz="2400" dirty="0">
                <a:hlinkClick r:id="rId2"/>
              </a:rPr>
              <a:t>https://geoportaal.maaamet.ee/docs/muld/mullalegend.pdf</a:t>
            </a:r>
            <a:r>
              <a:rPr lang="en-US" sz="2400" dirty="0"/>
              <a:t> </a:t>
            </a:r>
          </a:p>
          <a:p>
            <a:r>
              <a:rPr lang="en-US" sz="1800" dirty="0" err="1"/>
              <a:t>Liivsavimullad</a:t>
            </a:r>
            <a:r>
              <a:rPr lang="en-US" sz="1800" dirty="0"/>
              <a:t> </a:t>
            </a:r>
            <a:r>
              <a:rPr lang="en-US" sz="1800" dirty="0" err="1"/>
              <a:t>jagatakse</a:t>
            </a:r>
            <a:r>
              <a:rPr lang="en-US" sz="1800" dirty="0"/>
              <a:t> </a:t>
            </a:r>
            <a:r>
              <a:rPr lang="en-US" sz="1800" dirty="0" err="1"/>
              <a:t>füüsikalise</a:t>
            </a:r>
            <a:r>
              <a:rPr lang="en-US" sz="1800" dirty="0"/>
              <a:t> </a:t>
            </a:r>
            <a:r>
              <a:rPr lang="en-US" sz="1800" dirty="0" err="1"/>
              <a:t>savi</a:t>
            </a:r>
            <a:r>
              <a:rPr lang="en-US" sz="1800" dirty="0"/>
              <a:t> </a:t>
            </a:r>
            <a:r>
              <a:rPr lang="en-US" sz="1800" dirty="0" err="1"/>
              <a:t>sisalduse</a:t>
            </a:r>
            <a:r>
              <a:rPr lang="en-US" sz="1800" dirty="0"/>
              <a:t> </a:t>
            </a:r>
            <a:r>
              <a:rPr lang="en-US" sz="1800" dirty="0" err="1"/>
              <a:t>järgi</a:t>
            </a:r>
            <a:r>
              <a:rPr lang="en-US" sz="1800" dirty="0"/>
              <a:t> </a:t>
            </a:r>
            <a:r>
              <a:rPr lang="en-US" sz="1800" dirty="0" err="1"/>
              <a:t>kolmeks</a:t>
            </a:r>
            <a:endParaRPr lang="en-US" sz="1800" dirty="0"/>
          </a:p>
          <a:p>
            <a:pPr lvl="1"/>
            <a:r>
              <a:rPr lang="en-US" sz="1400" dirty="0"/>
              <a:t> </a:t>
            </a:r>
            <a:r>
              <a:rPr lang="en-US" sz="1400" dirty="0" err="1"/>
              <a:t>kerge</a:t>
            </a:r>
            <a:r>
              <a:rPr lang="en-US" sz="1400" dirty="0"/>
              <a:t> </a:t>
            </a:r>
            <a:r>
              <a:rPr lang="en-US" sz="1400" dirty="0" err="1"/>
              <a:t>liivsavi</a:t>
            </a:r>
            <a:r>
              <a:rPr lang="en-US" sz="1400" b="1" dirty="0"/>
              <a:t> </a:t>
            </a:r>
            <a:r>
              <a:rPr lang="en-US" sz="1400" dirty="0"/>
              <a:t>(20-30%, </a:t>
            </a:r>
            <a:r>
              <a:rPr lang="en-US" sz="1400" dirty="0" err="1"/>
              <a:t>tähis</a:t>
            </a:r>
            <a:r>
              <a:rPr lang="en-US" sz="1400" dirty="0"/>
              <a:t> ls1), </a:t>
            </a:r>
            <a:r>
              <a:rPr lang="en-US" sz="1400" dirty="0" err="1"/>
              <a:t>keskmine</a:t>
            </a:r>
            <a:r>
              <a:rPr lang="en-US" sz="1400" dirty="0"/>
              <a:t> </a:t>
            </a:r>
            <a:r>
              <a:rPr lang="en-US" sz="1400" dirty="0" err="1"/>
              <a:t>liivsavi</a:t>
            </a:r>
            <a:r>
              <a:rPr lang="en-US" sz="1400" dirty="0"/>
              <a:t> (30-40%, </a:t>
            </a:r>
            <a:r>
              <a:rPr lang="en-US" sz="1400" dirty="0" err="1"/>
              <a:t>tähis</a:t>
            </a:r>
            <a:r>
              <a:rPr lang="en-US" sz="1400" dirty="0"/>
              <a:t> ls2) ja </a:t>
            </a:r>
            <a:r>
              <a:rPr lang="en-US" sz="1400" dirty="0" err="1"/>
              <a:t>raske</a:t>
            </a:r>
            <a:r>
              <a:rPr lang="en-US" sz="1400" dirty="0"/>
              <a:t> </a:t>
            </a:r>
            <a:r>
              <a:rPr lang="en-US" sz="1400" dirty="0" err="1"/>
              <a:t>liivsavi</a:t>
            </a:r>
            <a:r>
              <a:rPr lang="en-US" sz="1400" dirty="0"/>
              <a:t> (40-50%, ls3)</a:t>
            </a:r>
            <a:endParaRPr lang="en-US" sz="1200" dirty="0"/>
          </a:p>
          <a:p>
            <a:r>
              <a:rPr lang="fi-FI" sz="1800" dirty="0"/>
              <a:t>Saviliivmullad on mullad, mille </a:t>
            </a:r>
            <a:r>
              <a:rPr lang="fi-FI" sz="1800" dirty="0">
                <a:hlinkClick r:id="rId3" tooltip="Füüsikaline savi (pole veel kirjutatud)"/>
              </a:rPr>
              <a:t>füüsikalise savi</a:t>
            </a:r>
            <a:r>
              <a:rPr lang="fi-FI" sz="1800" dirty="0"/>
              <a:t> sisaldus on 10–20%</a:t>
            </a:r>
          </a:p>
          <a:p>
            <a:pPr marL="0" indent="0">
              <a:buNone/>
            </a:pPr>
            <a:r>
              <a:rPr lang="en-US" sz="1200" dirty="0" err="1"/>
              <a:t>Üks</a:t>
            </a:r>
            <a:r>
              <a:rPr lang="en-US" sz="1200" dirty="0"/>
              <a:t> </a:t>
            </a:r>
            <a:r>
              <a:rPr lang="en-US" sz="1200" dirty="0" err="1"/>
              <a:t>tähtsamaid</a:t>
            </a:r>
            <a:r>
              <a:rPr lang="en-US" sz="1200" dirty="0"/>
              <a:t> </a:t>
            </a:r>
            <a:r>
              <a:rPr lang="en-US" sz="1200" dirty="0" err="1"/>
              <a:t>tunnuseid</a:t>
            </a:r>
            <a:r>
              <a:rPr lang="en-US" sz="1200" dirty="0"/>
              <a:t> </a:t>
            </a:r>
            <a:r>
              <a:rPr lang="en-US" sz="1200" dirty="0" err="1"/>
              <a:t>mulla</a:t>
            </a:r>
            <a:r>
              <a:rPr lang="en-US" sz="1200" dirty="0"/>
              <a:t> </a:t>
            </a:r>
            <a:r>
              <a:rPr lang="en-US" sz="1200" dirty="0" err="1"/>
              <a:t>kvaliteedi</a:t>
            </a:r>
            <a:r>
              <a:rPr lang="en-US" sz="1200" dirty="0"/>
              <a:t> </a:t>
            </a:r>
            <a:r>
              <a:rPr lang="en-US" sz="1200" dirty="0" err="1"/>
              <a:t>üle</a:t>
            </a:r>
            <a:r>
              <a:rPr lang="en-US" sz="1200" dirty="0"/>
              <a:t> </a:t>
            </a:r>
            <a:r>
              <a:rPr lang="en-US" sz="1200" dirty="0" err="1"/>
              <a:t>otsustamisel</a:t>
            </a:r>
            <a:r>
              <a:rPr lang="en-US" sz="1200" dirty="0"/>
              <a:t> on </a:t>
            </a:r>
            <a:r>
              <a:rPr lang="en-US" sz="1200" dirty="0" err="1"/>
              <a:t>mulla</a:t>
            </a:r>
            <a:r>
              <a:rPr lang="en-US" sz="1200" dirty="0"/>
              <a:t> </a:t>
            </a:r>
            <a:r>
              <a:rPr lang="en-US" sz="1200" dirty="0" err="1">
                <a:hlinkClick r:id="rId4" tooltip="Lõimis"/>
              </a:rPr>
              <a:t>lõimis</a:t>
            </a:r>
            <a:r>
              <a:rPr lang="en-US" sz="1200" dirty="0"/>
              <a:t> </a:t>
            </a:r>
            <a:r>
              <a:rPr lang="en-US" sz="1200" dirty="0" err="1"/>
              <a:t>ehk</a:t>
            </a:r>
            <a:r>
              <a:rPr lang="en-US" sz="1200" dirty="0"/>
              <a:t> </a:t>
            </a:r>
            <a:r>
              <a:rPr lang="en-US" sz="1200" dirty="0" err="1"/>
              <a:t>mulla</a:t>
            </a:r>
            <a:r>
              <a:rPr lang="en-US" sz="1200" dirty="0"/>
              <a:t> </a:t>
            </a:r>
            <a:r>
              <a:rPr lang="en-US" sz="1200" dirty="0" err="1"/>
              <a:t>peeneselise</a:t>
            </a:r>
            <a:r>
              <a:rPr lang="en-US" sz="1200" dirty="0"/>
              <a:t> </a:t>
            </a:r>
            <a:r>
              <a:rPr lang="en-US" sz="1200" dirty="0" err="1"/>
              <a:t>osa</a:t>
            </a:r>
            <a:r>
              <a:rPr lang="en-US" sz="1200" dirty="0"/>
              <a:t> </a:t>
            </a:r>
            <a:r>
              <a:rPr lang="en-US" sz="1200" dirty="0" err="1"/>
              <a:t>jaotus</a:t>
            </a:r>
            <a:r>
              <a:rPr lang="en-US" sz="1200" dirty="0"/>
              <a:t> </a:t>
            </a:r>
            <a:r>
              <a:rPr lang="en-US" sz="1200" dirty="0" err="1"/>
              <a:t>saviosakeste</a:t>
            </a:r>
            <a:r>
              <a:rPr lang="en-US" sz="1200" dirty="0"/>
              <a:t> </a:t>
            </a:r>
            <a:r>
              <a:rPr lang="en-US" sz="1200" dirty="0" err="1"/>
              <a:t>esinemise</a:t>
            </a:r>
            <a:r>
              <a:rPr lang="en-US" sz="1200" dirty="0"/>
              <a:t> </a:t>
            </a:r>
            <a:r>
              <a:rPr lang="en-US" sz="1200" dirty="0" err="1"/>
              <a:t>järgi</a:t>
            </a:r>
            <a:r>
              <a:rPr lang="en-US" sz="1200" dirty="0"/>
              <a:t>. </a:t>
            </a:r>
            <a:r>
              <a:rPr lang="en-US" sz="1200" dirty="0" err="1"/>
              <a:t>Praktilises</a:t>
            </a:r>
            <a:r>
              <a:rPr lang="en-US" sz="1200" dirty="0"/>
              <a:t> </a:t>
            </a:r>
            <a:r>
              <a:rPr lang="en-US" sz="1200" dirty="0" err="1"/>
              <a:t>elus</a:t>
            </a:r>
            <a:r>
              <a:rPr lang="en-US" sz="1200" dirty="0"/>
              <a:t> </a:t>
            </a:r>
            <a:r>
              <a:rPr lang="en-US" sz="1200" dirty="0" err="1"/>
              <a:t>vajamineva</a:t>
            </a:r>
            <a:r>
              <a:rPr lang="en-US" sz="1200" dirty="0"/>
              <a:t> </a:t>
            </a:r>
            <a:r>
              <a:rPr lang="en-US" sz="1200" dirty="0" err="1"/>
              <a:t>täpsusega</a:t>
            </a:r>
            <a:r>
              <a:rPr lang="en-US" sz="1200" dirty="0"/>
              <a:t> on </a:t>
            </a:r>
            <a:r>
              <a:rPr lang="en-US" sz="1200" dirty="0" err="1"/>
              <a:t>mulla</a:t>
            </a:r>
            <a:r>
              <a:rPr lang="en-US" sz="1200" dirty="0"/>
              <a:t> </a:t>
            </a:r>
            <a:r>
              <a:rPr lang="en-US" sz="1200" dirty="0" err="1"/>
              <a:t>lõimist</a:t>
            </a:r>
            <a:r>
              <a:rPr lang="en-US" sz="1200" dirty="0"/>
              <a:t> </a:t>
            </a:r>
            <a:r>
              <a:rPr lang="en-US" sz="1200" dirty="0" err="1"/>
              <a:t>võimalik</a:t>
            </a:r>
            <a:r>
              <a:rPr lang="en-US" sz="1200" dirty="0"/>
              <a:t> </a:t>
            </a:r>
            <a:r>
              <a:rPr lang="en-US" sz="1200" dirty="0" err="1"/>
              <a:t>määrata</a:t>
            </a:r>
            <a:r>
              <a:rPr lang="en-US" sz="1200" dirty="0"/>
              <a:t> </a:t>
            </a:r>
            <a:r>
              <a:rPr lang="en-US" sz="1200" dirty="0" err="1"/>
              <a:t>võrdlemisi</a:t>
            </a:r>
            <a:r>
              <a:rPr lang="en-US" sz="1200" dirty="0"/>
              <a:t> </a:t>
            </a:r>
            <a:r>
              <a:rPr lang="en-US" sz="1200" dirty="0" err="1"/>
              <a:t>lihtsalt</a:t>
            </a:r>
            <a:r>
              <a:rPr lang="en-US" sz="1200" dirty="0"/>
              <a:t> </a:t>
            </a:r>
            <a:r>
              <a:rPr lang="en-US" sz="1200" dirty="0" err="1">
                <a:hlinkClick r:id="rId5" tooltip="Sõrmeprooviga (pole veel kirjutatud)"/>
              </a:rPr>
              <a:t>sõrmeprooviga</a:t>
            </a:r>
            <a:r>
              <a:rPr lang="en-US" sz="1200" dirty="0"/>
              <a:t>.</a:t>
            </a:r>
          </a:p>
          <a:p>
            <a:pPr marL="0" indent="0">
              <a:buNone/>
            </a:pPr>
            <a:r>
              <a:rPr lang="en-US" sz="1200" dirty="0"/>
              <a:t>1. </a:t>
            </a:r>
            <a:r>
              <a:rPr lang="en-US" sz="1200" dirty="0" err="1"/>
              <a:t>Määramiseks</a:t>
            </a:r>
            <a:r>
              <a:rPr lang="en-US" sz="1200" dirty="0"/>
              <a:t> </a:t>
            </a:r>
            <a:r>
              <a:rPr lang="en-US" sz="1200" dirty="0" err="1"/>
              <a:t>piisab</a:t>
            </a:r>
            <a:r>
              <a:rPr lang="en-US" sz="1200" dirty="0"/>
              <a:t> </a:t>
            </a:r>
            <a:r>
              <a:rPr lang="en-US" sz="1200" dirty="0" err="1"/>
              <a:t>vähemast</a:t>
            </a:r>
            <a:r>
              <a:rPr lang="en-US" sz="1200" dirty="0"/>
              <a:t> </a:t>
            </a:r>
            <a:r>
              <a:rPr lang="en-US" sz="1200" dirty="0" err="1"/>
              <a:t>kui</a:t>
            </a:r>
            <a:r>
              <a:rPr lang="en-US" sz="1200" dirty="0"/>
              <a:t> </a:t>
            </a:r>
            <a:r>
              <a:rPr lang="en-US" sz="1200" dirty="0" err="1"/>
              <a:t>peotäiest</a:t>
            </a:r>
            <a:r>
              <a:rPr lang="en-US" sz="1200" dirty="0"/>
              <a:t> </a:t>
            </a:r>
            <a:r>
              <a:rPr lang="en-US" sz="1200" dirty="0" err="1"/>
              <a:t>mullast</a:t>
            </a:r>
            <a:r>
              <a:rPr lang="en-US" sz="1200" dirty="0"/>
              <a:t>, </a:t>
            </a:r>
            <a:r>
              <a:rPr lang="en-US" sz="1200" dirty="0" err="1"/>
              <a:t>mida</a:t>
            </a:r>
            <a:r>
              <a:rPr lang="en-US" sz="1200" dirty="0"/>
              <a:t> </a:t>
            </a:r>
            <a:r>
              <a:rPr lang="en-US" sz="1200" dirty="0" err="1"/>
              <a:t>tuleb</a:t>
            </a:r>
            <a:r>
              <a:rPr lang="en-US" sz="1200" dirty="0"/>
              <a:t> </a:t>
            </a:r>
            <a:r>
              <a:rPr lang="en-US" sz="1200" dirty="0" err="1"/>
              <a:t>segada</a:t>
            </a:r>
            <a:r>
              <a:rPr lang="en-US" sz="1200" dirty="0"/>
              <a:t> ja </a:t>
            </a:r>
            <a:r>
              <a:rPr lang="en-US" sz="1200" dirty="0" err="1"/>
              <a:t>niisutada</a:t>
            </a:r>
            <a:r>
              <a:rPr lang="en-US" sz="1200" dirty="0"/>
              <a:t> </a:t>
            </a:r>
            <a:r>
              <a:rPr lang="en-US" sz="1200" dirty="0" err="1"/>
              <a:t>parasjagu</a:t>
            </a:r>
            <a:r>
              <a:rPr lang="en-US" sz="1200" dirty="0"/>
              <a:t> </a:t>
            </a:r>
            <a:r>
              <a:rPr lang="en-US" sz="1200" dirty="0" err="1"/>
              <a:t>niipalju</a:t>
            </a:r>
            <a:r>
              <a:rPr lang="en-US" sz="1200" dirty="0"/>
              <a:t>, et </a:t>
            </a:r>
            <a:r>
              <a:rPr lang="en-US" sz="1200" dirty="0" err="1"/>
              <a:t>mullaproov</a:t>
            </a:r>
            <a:r>
              <a:rPr lang="en-US" sz="1200" dirty="0"/>
              <a:t> </a:t>
            </a:r>
            <a:r>
              <a:rPr lang="en-US" sz="1200" dirty="0" err="1"/>
              <a:t>veest</a:t>
            </a:r>
            <a:r>
              <a:rPr lang="en-US" sz="1200" dirty="0"/>
              <a:t> </a:t>
            </a:r>
            <a:r>
              <a:rPr lang="en-US" sz="1200" dirty="0" err="1"/>
              <a:t>läikima</a:t>
            </a:r>
            <a:r>
              <a:rPr lang="en-US" sz="1200" dirty="0"/>
              <a:t> </a:t>
            </a:r>
            <a:r>
              <a:rPr lang="en-US" sz="1200" dirty="0" err="1"/>
              <a:t>ei</a:t>
            </a:r>
            <a:r>
              <a:rPr lang="en-US" sz="1200" dirty="0"/>
              <a:t> </a:t>
            </a:r>
            <a:r>
              <a:rPr lang="en-US" sz="1200" dirty="0" err="1"/>
              <a:t>jääks</a:t>
            </a:r>
            <a:r>
              <a:rPr lang="en-US" sz="1200" dirty="0"/>
              <a:t>.</a:t>
            </a:r>
          </a:p>
          <a:p>
            <a:pPr marL="0" indent="0">
              <a:buNone/>
            </a:pPr>
            <a:r>
              <a:rPr lang="en-US" sz="1200" dirty="0"/>
              <a:t>2. </a:t>
            </a:r>
            <a:r>
              <a:rPr lang="en-US" sz="1200" dirty="0" err="1"/>
              <a:t>Edasi</a:t>
            </a:r>
            <a:r>
              <a:rPr lang="en-US" sz="1200" dirty="0"/>
              <a:t> </a:t>
            </a:r>
            <a:r>
              <a:rPr lang="en-US" sz="1200" dirty="0" err="1"/>
              <a:t>hakkame</a:t>
            </a:r>
            <a:r>
              <a:rPr lang="en-US" sz="1200" dirty="0"/>
              <a:t> </a:t>
            </a:r>
            <a:r>
              <a:rPr lang="en-US" sz="1200" dirty="0" err="1"/>
              <a:t>mulda</a:t>
            </a:r>
            <a:r>
              <a:rPr lang="en-US" sz="1200" dirty="0"/>
              <a:t> </a:t>
            </a:r>
            <a:r>
              <a:rPr lang="en-US" sz="1200" dirty="0" err="1"/>
              <a:t>ühe</a:t>
            </a:r>
            <a:r>
              <a:rPr lang="en-US" sz="1200" dirty="0"/>
              <a:t> </a:t>
            </a:r>
            <a:r>
              <a:rPr lang="en-US" sz="1200" dirty="0" err="1"/>
              <a:t>käe</a:t>
            </a:r>
            <a:r>
              <a:rPr lang="en-US" sz="1200" dirty="0"/>
              <a:t> </a:t>
            </a:r>
            <a:r>
              <a:rPr lang="en-US" sz="1200" dirty="0" err="1"/>
              <a:t>peopesas</a:t>
            </a:r>
            <a:r>
              <a:rPr lang="en-US" sz="1200" dirty="0"/>
              <a:t> </a:t>
            </a:r>
            <a:r>
              <a:rPr lang="en-US" sz="1200" dirty="0" err="1"/>
              <a:t>voolima</a:t>
            </a:r>
            <a:r>
              <a:rPr lang="en-US" sz="1200" dirty="0"/>
              <a:t> </a:t>
            </a:r>
            <a:r>
              <a:rPr lang="en-US" sz="1200" dirty="0" err="1"/>
              <a:t>teise</a:t>
            </a:r>
            <a:r>
              <a:rPr lang="en-US" sz="1200" dirty="0"/>
              <a:t> </a:t>
            </a:r>
            <a:r>
              <a:rPr lang="en-US" sz="1200" dirty="0" err="1"/>
              <a:t>käe</a:t>
            </a:r>
            <a:r>
              <a:rPr lang="en-US" sz="1200" dirty="0"/>
              <a:t> </a:t>
            </a:r>
            <a:r>
              <a:rPr lang="en-US" sz="1200" dirty="0" err="1"/>
              <a:t>nimetissõrmega</a:t>
            </a:r>
            <a:r>
              <a:rPr lang="en-US" sz="1200" dirty="0"/>
              <a:t> </a:t>
            </a:r>
            <a:r>
              <a:rPr lang="en-US" sz="1200" dirty="0" err="1"/>
              <a:t>kõigepealt</a:t>
            </a:r>
            <a:r>
              <a:rPr lang="en-US" sz="1200" dirty="0"/>
              <a:t> 3–4 mm </a:t>
            </a:r>
            <a:r>
              <a:rPr lang="en-US" sz="1200" dirty="0" err="1"/>
              <a:t>läbimõõduga</a:t>
            </a:r>
            <a:r>
              <a:rPr lang="en-US" sz="1200" dirty="0"/>
              <a:t> </a:t>
            </a:r>
            <a:r>
              <a:rPr lang="en-US" sz="1200" dirty="0" err="1"/>
              <a:t>ussikeseks</a:t>
            </a:r>
            <a:r>
              <a:rPr lang="en-US" sz="1200" dirty="0"/>
              <a:t>. Kui </a:t>
            </a:r>
            <a:r>
              <a:rPr lang="en-US" sz="1200" dirty="0" err="1"/>
              <a:t>seda</a:t>
            </a:r>
            <a:r>
              <a:rPr lang="en-US" sz="1200" dirty="0"/>
              <a:t> </a:t>
            </a:r>
            <a:r>
              <a:rPr lang="en-US" sz="1200" dirty="0" err="1"/>
              <a:t>teha</a:t>
            </a:r>
            <a:r>
              <a:rPr lang="en-US" sz="1200" dirty="0"/>
              <a:t> </a:t>
            </a:r>
            <a:r>
              <a:rPr lang="en-US" sz="1200" dirty="0" err="1"/>
              <a:t>ei</a:t>
            </a:r>
            <a:r>
              <a:rPr lang="en-US" sz="1200" dirty="0"/>
              <a:t> </a:t>
            </a:r>
            <a:r>
              <a:rPr lang="en-US" sz="1200" dirty="0" err="1"/>
              <a:t>saa</a:t>
            </a:r>
            <a:r>
              <a:rPr lang="en-US" sz="1200" dirty="0"/>
              <a:t>, </a:t>
            </a:r>
            <a:r>
              <a:rPr lang="en-US" sz="1200" dirty="0" err="1"/>
              <a:t>proovime</a:t>
            </a:r>
            <a:r>
              <a:rPr lang="en-US" sz="1200" dirty="0"/>
              <a:t> </a:t>
            </a:r>
            <a:r>
              <a:rPr lang="en-US" sz="1200" dirty="0" err="1"/>
              <a:t>samast</a:t>
            </a:r>
            <a:r>
              <a:rPr lang="en-US" sz="1200" dirty="0"/>
              <a:t> </a:t>
            </a:r>
            <a:r>
              <a:rPr lang="en-US" sz="1200" dirty="0" err="1"/>
              <a:t>mullast</a:t>
            </a:r>
            <a:r>
              <a:rPr lang="en-US" sz="1200" dirty="0"/>
              <a:t> </a:t>
            </a:r>
            <a:r>
              <a:rPr lang="en-US" sz="1200" dirty="0" err="1"/>
              <a:t>voolida</a:t>
            </a:r>
            <a:r>
              <a:rPr lang="en-US" sz="1200" dirty="0"/>
              <a:t> </a:t>
            </a:r>
            <a:r>
              <a:rPr lang="en-US" sz="1200" dirty="0" err="1"/>
              <a:t>kahe</a:t>
            </a:r>
            <a:r>
              <a:rPr lang="en-US" sz="1200" dirty="0"/>
              <a:t> </a:t>
            </a:r>
            <a:r>
              <a:rPr lang="en-US" sz="1200" dirty="0" err="1"/>
              <a:t>käe</a:t>
            </a:r>
            <a:r>
              <a:rPr lang="en-US" sz="1200" dirty="0"/>
              <a:t> </a:t>
            </a:r>
            <a:r>
              <a:rPr lang="en-US" sz="1200" dirty="0" err="1"/>
              <a:t>vahel</a:t>
            </a:r>
            <a:r>
              <a:rPr lang="en-US" sz="1200" dirty="0"/>
              <a:t> </a:t>
            </a:r>
            <a:r>
              <a:rPr lang="en-US" sz="1200" dirty="0" err="1"/>
              <a:t>kuulikest</a:t>
            </a:r>
            <a:r>
              <a:rPr lang="en-US" sz="1200" dirty="0"/>
              <a:t>; </a:t>
            </a:r>
            <a:r>
              <a:rPr lang="en-US" sz="1200" dirty="0" err="1"/>
              <a:t>kui</a:t>
            </a:r>
            <a:r>
              <a:rPr lang="en-US" sz="1200" dirty="0"/>
              <a:t> ka see </a:t>
            </a:r>
            <a:r>
              <a:rPr lang="en-US" sz="1200" dirty="0" err="1"/>
              <a:t>ei</a:t>
            </a:r>
            <a:r>
              <a:rPr lang="en-US" sz="1200" dirty="0"/>
              <a:t> </a:t>
            </a:r>
            <a:r>
              <a:rPr lang="en-US" sz="1200" dirty="0" err="1"/>
              <a:t>õnnestu</a:t>
            </a:r>
            <a:r>
              <a:rPr lang="en-US" sz="1200" dirty="0"/>
              <a:t>, </a:t>
            </a:r>
            <a:r>
              <a:rPr lang="en-US" sz="1200" dirty="0" err="1"/>
              <a:t>siis</a:t>
            </a:r>
            <a:r>
              <a:rPr lang="en-US" sz="1200" dirty="0"/>
              <a:t> on </a:t>
            </a:r>
            <a:r>
              <a:rPr lang="en-US" sz="1200" dirty="0" err="1"/>
              <a:t>tegemist</a:t>
            </a:r>
            <a:r>
              <a:rPr lang="en-US" sz="1200" dirty="0"/>
              <a:t> </a:t>
            </a:r>
            <a:r>
              <a:rPr lang="en-US" sz="1200" dirty="0" err="1"/>
              <a:t>liivmullaga</a:t>
            </a:r>
            <a:r>
              <a:rPr lang="en-US" sz="1200" dirty="0"/>
              <a:t>.</a:t>
            </a:r>
          </a:p>
          <a:p>
            <a:pPr marL="0" indent="0">
              <a:buNone/>
            </a:pPr>
            <a:r>
              <a:rPr lang="en-US" sz="1200" dirty="0"/>
              <a:t>3. </a:t>
            </a:r>
            <a:r>
              <a:rPr lang="en-US" sz="1200" dirty="0" err="1"/>
              <a:t>Edasi</a:t>
            </a:r>
            <a:r>
              <a:rPr lang="en-US" sz="1200" dirty="0"/>
              <a:t> </a:t>
            </a:r>
            <a:r>
              <a:rPr lang="en-US" sz="1200" dirty="0" err="1"/>
              <a:t>vaatame</a:t>
            </a:r>
            <a:r>
              <a:rPr lang="en-US" sz="1200" dirty="0"/>
              <a:t>, </a:t>
            </a:r>
            <a:r>
              <a:rPr lang="en-US" sz="1200" dirty="0" err="1"/>
              <a:t>kuidas</a:t>
            </a:r>
            <a:r>
              <a:rPr lang="en-US" sz="1200" dirty="0"/>
              <a:t> </a:t>
            </a:r>
            <a:r>
              <a:rPr lang="en-US" sz="1200" dirty="0" err="1"/>
              <a:t>jääb</a:t>
            </a:r>
            <a:r>
              <a:rPr lang="en-US" sz="1200" dirty="0"/>
              <a:t> </a:t>
            </a:r>
            <a:r>
              <a:rPr lang="en-US" sz="1200" dirty="0" err="1"/>
              <a:t>muld</a:t>
            </a:r>
            <a:r>
              <a:rPr lang="en-US" sz="1200" dirty="0"/>
              <a:t> </a:t>
            </a:r>
            <a:r>
              <a:rPr lang="en-US" sz="1200" dirty="0" err="1"/>
              <a:t>peopessa</a:t>
            </a:r>
            <a:r>
              <a:rPr lang="en-US" sz="1200" dirty="0"/>
              <a:t>:  </a:t>
            </a:r>
            <a:r>
              <a:rPr lang="en-US" sz="1200" dirty="0" err="1"/>
              <a:t>kui</a:t>
            </a:r>
            <a:r>
              <a:rPr lang="en-US" sz="1200" dirty="0"/>
              <a:t> </a:t>
            </a:r>
            <a:r>
              <a:rPr lang="en-US" sz="1200" dirty="0" err="1"/>
              <a:t>tompudena</a:t>
            </a:r>
            <a:r>
              <a:rPr lang="en-US" sz="1200" dirty="0"/>
              <a:t>, </a:t>
            </a:r>
            <a:r>
              <a:rPr lang="en-US" sz="1200" dirty="0" err="1"/>
              <a:t>siis</a:t>
            </a:r>
            <a:r>
              <a:rPr lang="en-US" sz="1200" dirty="0"/>
              <a:t> on tegu </a:t>
            </a:r>
            <a:r>
              <a:rPr lang="en-US" sz="1200" dirty="0" err="1"/>
              <a:t>sidusa</a:t>
            </a:r>
            <a:r>
              <a:rPr lang="en-US" sz="1200" dirty="0"/>
              <a:t> </a:t>
            </a:r>
            <a:r>
              <a:rPr lang="en-US" sz="1200" dirty="0" err="1"/>
              <a:t>liivaga</a:t>
            </a:r>
            <a:r>
              <a:rPr lang="en-US" sz="1200" dirty="0"/>
              <a:t>, </a:t>
            </a:r>
            <a:r>
              <a:rPr lang="en-US" sz="1200" dirty="0" err="1"/>
              <a:t>kui</a:t>
            </a:r>
            <a:r>
              <a:rPr lang="en-US" sz="1200" dirty="0"/>
              <a:t> </a:t>
            </a:r>
            <a:r>
              <a:rPr lang="en-US" sz="1200" dirty="0" err="1"/>
              <a:t>üksikute</a:t>
            </a:r>
            <a:r>
              <a:rPr lang="en-US" sz="1200" dirty="0"/>
              <a:t> </a:t>
            </a:r>
            <a:r>
              <a:rPr lang="en-US" sz="1200" dirty="0" err="1"/>
              <a:t>teradena</a:t>
            </a:r>
            <a:r>
              <a:rPr lang="en-US" sz="1200" dirty="0"/>
              <a:t>, </a:t>
            </a:r>
            <a:r>
              <a:rPr lang="en-US" sz="1200" dirty="0" err="1"/>
              <a:t>siis</a:t>
            </a:r>
            <a:r>
              <a:rPr lang="en-US" sz="1200" dirty="0"/>
              <a:t> </a:t>
            </a:r>
            <a:r>
              <a:rPr lang="en-US" sz="1200" dirty="0" err="1"/>
              <a:t>sõreda</a:t>
            </a:r>
            <a:r>
              <a:rPr lang="en-US" sz="1200" dirty="0"/>
              <a:t> </a:t>
            </a:r>
            <a:r>
              <a:rPr lang="en-US" sz="1200" dirty="0" err="1"/>
              <a:t>liivaga</a:t>
            </a:r>
            <a:r>
              <a:rPr lang="en-US" sz="1200" dirty="0"/>
              <a:t>.</a:t>
            </a:r>
          </a:p>
          <a:p>
            <a:pPr marL="0" indent="0">
              <a:buNone/>
            </a:pPr>
            <a:r>
              <a:rPr lang="en-US" sz="1200" dirty="0"/>
              <a:t>4. Kui </a:t>
            </a:r>
            <a:r>
              <a:rPr lang="en-US" sz="1200" dirty="0" err="1"/>
              <a:t>saame</a:t>
            </a:r>
            <a:r>
              <a:rPr lang="en-US" sz="1200" dirty="0"/>
              <a:t> </a:t>
            </a:r>
            <a:r>
              <a:rPr lang="en-US" sz="1200" dirty="0" err="1"/>
              <a:t>veeretada</a:t>
            </a:r>
            <a:r>
              <a:rPr lang="en-US" sz="1200" dirty="0"/>
              <a:t> </a:t>
            </a:r>
            <a:r>
              <a:rPr lang="en-US" sz="1200" dirty="0" err="1"/>
              <a:t>kuulikese</a:t>
            </a:r>
            <a:r>
              <a:rPr lang="en-US" sz="1200" dirty="0"/>
              <a:t>, </a:t>
            </a:r>
            <a:r>
              <a:rPr lang="en-US" sz="1200" dirty="0" err="1"/>
              <a:t>kuid</a:t>
            </a:r>
            <a:r>
              <a:rPr lang="en-US" sz="1200" dirty="0"/>
              <a:t> </a:t>
            </a:r>
            <a:r>
              <a:rPr lang="en-US" sz="1200" dirty="0" err="1"/>
              <a:t>ussikest</a:t>
            </a:r>
            <a:r>
              <a:rPr lang="en-US" sz="1200" dirty="0"/>
              <a:t> </a:t>
            </a:r>
            <a:r>
              <a:rPr lang="en-US" sz="1200" dirty="0" err="1"/>
              <a:t>mitte</a:t>
            </a:r>
            <a:r>
              <a:rPr lang="en-US" sz="1200" dirty="0"/>
              <a:t>, </a:t>
            </a:r>
            <a:r>
              <a:rPr lang="en-US" sz="1200" dirty="0" err="1"/>
              <a:t>siis</a:t>
            </a:r>
            <a:r>
              <a:rPr lang="en-US" sz="1200" dirty="0"/>
              <a:t> on </a:t>
            </a:r>
            <a:r>
              <a:rPr lang="en-US" sz="1200" dirty="0" err="1"/>
              <a:t>meil</a:t>
            </a:r>
            <a:r>
              <a:rPr lang="en-US" sz="1200" dirty="0"/>
              <a:t> </a:t>
            </a:r>
            <a:r>
              <a:rPr lang="en-US" sz="1200" dirty="0" err="1"/>
              <a:t>peos</a:t>
            </a:r>
            <a:r>
              <a:rPr lang="en-US" sz="1200" dirty="0"/>
              <a:t> </a:t>
            </a:r>
            <a:r>
              <a:rPr lang="en-US" sz="1200" dirty="0" err="1">
                <a:hlinkClick r:id="rId6" tooltip="Saviliiv (pole veel kirjutatud)"/>
              </a:rPr>
              <a:t>saviliiv</a:t>
            </a:r>
            <a:r>
              <a:rPr lang="en-US" sz="1200" dirty="0"/>
              <a:t>.</a:t>
            </a:r>
          </a:p>
          <a:p>
            <a:pPr marL="0" indent="0">
              <a:buNone/>
            </a:pPr>
            <a:r>
              <a:rPr lang="en-US" sz="1200" dirty="0"/>
              <a:t>5. Kui </a:t>
            </a:r>
            <a:r>
              <a:rPr lang="en-US" sz="1200" dirty="0" err="1"/>
              <a:t>saame</a:t>
            </a:r>
            <a:r>
              <a:rPr lang="en-US" sz="1200" dirty="0"/>
              <a:t> </a:t>
            </a:r>
            <a:r>
              <a:rPr lang="en-US" sz="1200" dirty="0" err="1"/>
              <a:t>veeretada</a:t>
            </a:r>
            <a:r>
              <a:rPr lang="en-US" sz="1200" dirty="0"/>
              <a:t> </a:t>
            </a:r>
            <a:r>
              <a:rPr lang="en-US" sz="1200" dirty="0" err="1"/>
              <a:t>ussikese</a:t>
            </a:r>
            <a:r>
              <a:rPr lang="en-US" sz="1200" dirty="0"/>
              <a:t>, </a:t>
            </a:r>
            <a:r>
              <a:rPr lang="en-US" sz="1200" dirty="0" err="1"/>
              <a:t>hakkame</a:t>
            </a:r>
            <a:r>
              <a:rPr lang="en-US" sz="1200" dirty="0"/>
              <a:t> </a:t>
            </a:r>
            <a:r>
              <a:rPr lang="en-US" sz="1200" dirty="0" err="1"/>
              <a:t>seda</a:t>
            </a:r>
            <a:r>
              <a:rPr lang="en-US" sz="1200" dirty="0"/>
              <a:t> </a:t>
            </a:r>
            <a:r>
              <a:rPr lang="en-US" sz="1200" dirty="0" err="1"/>
              <a:t>peopesal</a:t>
            </a:r>
            <a:r>
              <a:rPr lang="en-US" sz="1200" dirty="0"/>
              <a:t> </a:t>
            </a:r>
            <a:r>
              <a:rPr lang="en-US" sz="1200" dirty="0" err="1"/>
              <a:t>umbes</a:t>
            </a:r>
            <a:r>
              <a:rPr lang="en-US" sz="1200" dirty="0"/>
              <a:t> 2 cm </a:t>
            </a:r>
            <a:r>
              <a:rPr lang="en-US" sz="1200" dirty="0" err="1"/>
              <a:t>läbimõõduga</a:t>
            </a:r>
            <a:r>
              <a:rPr lang="en-US" sz="1200" dirty="0"/>
              <a:t> </a:t>
            </a:r>
            <a:r>
              <a:rPr lang="en-US" sz="1200" dirty="0" err="1"/>
              <a:t>rõngaks</a:t>
            </a:r>
            <a:r>
              <a:rPr lang="en-US" sz="1200" dirty="0"/>
              <a:t> </a:t>
            </a:r>
            <a:r>
              <a:rPr lang="en-US" sz="1200" dirty="0" err="1"/>
              <a:t>keerama</a:t>
            </a:r>
            <a:r>
              <a:rPr lang="en-US" sz="1200" dirty="0"/>
              <a:t>, </a:t>
            </a:r>
            <a:r>
              <a:rPr lang="en-US" sz="1200" dirty="0" err="1"/>
              <a:t>ise</a:t>
            </a:r>
            <a:r>
              <a:rPr lang="en-US" sz="1200" dirty="0"/>
              <a:t> </a:t>
            </a:r>
            <a:r>
              <a:rPr lang="en-US" sz="1200" dirty="0" err="1"/>
              <a:t>jälgides</a:t>
            </a:r>
            <a:r>
              <a:rPr lang="en-US" sz="1200" dirty="0"/>
              <a:t>, </a:t>
            </a:r>
            <a:r>
              <a:rPr lang="en-US" sz="1200" dirty="0" err="1"/>
              <a:t>kuidas</a:t>
            </a:r>
            <a:r>
              <a:rPr lang="en-US" sz="1200" dirty="0"/>
              <a:t> ta </a:t>
            </a:r>
            <a:r>
              <a:rPr lang="en-US" sz="1200" dirty="0" err="1"/>
              <a:t>peopesal</a:t>
            </a:r>
            <a:r>
              <a:rPr lang="en-US" sz="1200" dirty="0"/>
              <a:t> </a:t>
            </a:r>
            <a:r>
              <a:rPr lang="en-US" sz="1200" dirty="0" err="1"/>
              <a:t>käitub</a:t>
            </a:r>
            <a:r>
              <a:rPr lang="en-US" sz="1200" dirty="0"/>
              <a:t>:</a:t>
            </a:r>
          </a:p>
          <a:p>
            <a:pPr lvl="1"/>
            <a:r>
              <a:rPr lang="en-US" sz="900" dirty="0"/>
              <a:t>kas </a:t>
            </a:r>
            <a:r>
              <a:rPr lang="en-US" sz="900" dirty="0" err="1"/>
              <a:t>murdub</a:t>
            </a:r>
            <a:r>
              <a:rPr lang="en-US" sz="900" dirty="0"/>
              <a:t> </a:t>
            </a:r>
            <a:r>
              <a:rPr lang="en-US" sz="900" dirty="0" err="1"/>
              <a:t>kohe</a:t>
            </a:r>
            <a:r>
              <a:rPr lang="en-US" sz="900" dirty="0"/>
              <a:t> (</a:t>
            </a:r>
            <a:r>
              <a:rPr lang="en-US" sz="900" dirty="0" err="1"/>
              <a:t>siis</a:t>
            </a:r>
            <a:r>
              <a:rPr lang="en-US" sz="900" dirty="0"/>
              <a:t> on see </a:t>
            </a:r>
            <a:r>
              <a:rPr lang="en-US" sz="900" dirty="0" err="1"/>
              <a:t>kerge</a:t>
            </a:r>
            <a:r>
              <a:rPr lang="en-US" sz="900" dirty="0"/>
              <a:t> </a:t>
            </a:r>
            <a:r>
              <a:rPr lang="en-US" sz="900" dirty="0" err="1"/>
              <a:t>liivsavi</a:t>
            </a:r>
            <a:r>
              <a:rPr lang="en-US" sz="900" dirty="0"/>
              <a:t>) </a:t>
            </a:r>
            <a:r>
              <a:rPr lang="en-US" sz="900" dirty="0" err="1"/>
              <a:t>või</a:t>
            </a:r>
            <a:r>
              <a:rPr lang="en-US" sz="900" dirty="0"/>
              <a:t> </a:t>
            </a:r>
            <a:r>
              <a:rPr lang="en-US" sz="900" dirty="0" err="1"/>
              <a:t>esialgu</a:t>
            </a:r>
            <a:r>
              <a:rPr lang="en-US" sz="900" dirty="0"/>
              <a:t> </a:t>
            </a:r>
            <a:r>
              <a:rPr lang="en-US" sz="900" dirty="0" err="1"/>
              <a:t>mõraneb</a:t>
            </a:r>
            <a:r>
              <a:rPr lang="en-US" sz="900" dirty="0"/>
              <a:t> ja </a:t>
            </a:r>
            <a:r>
              <a:rPr lang="en-US" sz="900" dirty="0" err="1"/>
              <a:t>siis</a:t>
            </a:r>
            <a:r>
              <a:rPr lang="en-US" sz="900" dirty="0"/>
              <a:t> </a:t>
            </a:r>
            <a:r>
              <a:rPr lang="en-US" sz="900" dirty="0" err="1"/>
              <a:t>murdub</a:t>
            </a:r>
            <a:r>
              <a:rPr lang="en-US" sz="900" dirty="0"/>
              <a:t> (</a:t>
            </a:r>
            <a:r>
              <a:rPr lang="en-US" sz="900" dirty="0" err="1"/>
              <a:t>keskmine</a:t>
            </a:r>
            <a:r>
              <a:rPr lang="en-US" sz="900" dirty="0"/>
              <a:t> </a:t>
            </a:r>
            <a:r>
              <a:rPr lang="en-US" sz="900" dirty="0" err="1"/>
              <a:t>liivsavi</a:t>
            </a:r>
            <a:r>
              <a:rPr lang="en-US" sz="900" dirty="0"/>
              <a:t>) </a:t>
            </a:r>
            <a:r>
              <a:rPr lang="en-US" sz="900" dirty="0" err="1"/>
              <a:t>või</a:t>
            </a:r>
            <a:r>
              <a:rPr lang="en-US" sz="900" dirty="0"/>
              <a:t> </a:t>
            </a:r>
            <a:r>
              <a:rPr lang="en-US" sz="900" dirty="0" err="1"/>
              <a:t>saab</a:t>
            </a:r>
            <a:r>
              <a:rPr lang="en-US" sz="900" dirty="0"/>
              <a:t> </a:t>
            </a:r>
            <a:r>
              <a:rPr lang="en-US" sz="900" dirty="0" err="1"/>
              <a:t>seda</a:t>
            </a:r>
            <a:r>
              <a:rPr lang="en-US" sz="900" dirty="0"/>
              <a:t> </a:t>
            </a:r>
            <a:r>
              <a:rPr lang="en-US" sz="900" dirty="0" err="1"/>
              <a:t>rõngaks</a:t>
            </a:r>
            <a:r>
              <a:rPr lang="en-US" sz="900" dirty="0"/>
              <a:t> </a:t>
            </a:r>
            <a:r>
              <a:rPr lang="en-US" sz="900" dirty="0" err="1"/>
              <a:t>keerata</a:t>
            </a:r>
            <a:r>
              <a:rPr lang="en-US" sz="900" dirty="0"/>
              <a:t>, </a:t>
            </a:r>
            <a:r>
              <a:rPr lang="en-US" sz="900" dirty="0" err="1"/>
              <a:t>nii</a:t>
            </a:r>
            <a:r>
              <a:rPr lang="en-US" sz="900" dirty="0"/>
              <a:t> et ta </a:t>
            </a:r>
            <a:r>
              <a:rPr lang="en-US" sz="900" dirty="0" err="1"/>
              <a:t>ainult</a:t>
            </a:r>
            <a:r>
              <a:rPr lang="en-US" sz="900" dirty="0"/>
              <a:t> </a:t>
            </a:r>
            <a:r>
              <a:rPr lang="en-US" sz="900" dirty="0" err="1"/>
              <a:t>mõraneb</a:t>
            </a:r>
            <a:r>
              <a:rPr lang="en-US" sz="900" dirty="0"/>
              <a:t> (</a:t>
            </a:r>
            <a:r>
              <a:rPr lang="en-US" sz="900" dirty="0" err="1"/>
              <a:t>raske</a:t>
            </a:r>
            <a:r>
              <a:rPr lang="en-US" sz="900" dirty="0"/>
              <a:t> </a:t>
            </a:r>
            <a:r>
              <a:rPr lang="en-US" sz="900" dirty="0" err="1"/>
              <a:t>liivsavi</a:t>
            </a:r>
            <a:r>
              <a:rPr lang="en-US" sz="900" dirty="0"/>
              <a:t>), </a:t>
            </a:r>
            <a:r>
              <a:rPr lang="en-US" sz="900" dirty="0" err="1"/>
              <a:t>või</a:t>
            </a:r>
            <a:r>
              <a:rPr lang="en-US" sz="900" dirty="0"/>
              <a:t> </a:t>
            </a:r>
            <a:r>
              <a:rPr lang="en-US" sz="900" dirty="0" err="1"/>
              <a:t>saab</a:t>
            </a:r>
            <a:r>
              <a:rPr lang="en-US" sz="900" dirty="0"/>
              <a:t> </a:t>
            </a:r>
            <a:r>
              <a:rPr lang="en-US" sz="900" dirty="0" err="1"/>
              <a:t>seda</a:t>
            </a:r>
            <a:r>
              <a:rPr lang="en-US" sz="900" dirty="0"/>
              <a:t> </a:t>
            </a:r>
            <a:r>
              <a:rPr lang="en-US" sz="900" dirty="0" err="1"/>
              <a:t>rõngaks</a:t>
            </a:r>
            <a:r>
              <a:rPr lang="en-US" sz="900" dirty="0"/>
              <a:t> </a:t>
            </a:r>
            <a:r>
              <a:rPr lang="en-US" sz="900" dirty="0" err="1"/>
              <a:t>keerata</a:t>
            </a:r>
            <a:r>
              <a:rPr lang="en-US" sz="900" dirty="0"/>
              <a:t> ja ta </a:t>
            </a:r>
            <a:r>
              <a:rPr lang="en-US" sz="900" dirty="0" err="1"/>
              <a:t>isegi</a:t>
            </a:r>
            <a:r>
              <a:rPr lang="en-US" sz="900" dirty="0"/>
              <a:t> </a:t>
            </a:r>
            <a:r>
              <a:rPr lang="en-US" sz="900" dirty="0" err="1"/>
              <a:t>ei</a:t>
            </a:r>
            <a:r>
              <a:rPr lang="en-US" sz="900" dirty="0"/>
              <a:t> </a:t>
            </a:r>
            <a:r>
              <a:rPr lang="en-US" sz="900" dirty="0" err="1"/>
              <a:t>mõrane</a:t>
            </a:r>
            <a:r>
              <a:rPr lang="en-US" sz="900" dirty="0"/>
              <a:t> (</a:t>
            </a:r>
            <a:r>
              <a:rPr lang="en-US" sz="900" dirty="0" err="1">
                <a:hlinkClick r:id="rId7" tooltip="Savimullad"/>
              </a:rPr>
              <a:t>savimuld</a:t>
            </a:r>
            <a:r>
              <a:rPr lang="en-US" sz="700" dirty="0"/>
              <a:t>)</a:t>
            </a:r>
            <a:endParaRPr lang="en-US" sz="900" dirty="0"/>
          </a:p>
        </p:txBody>
      </p:sp>
      <p:sp>
        <p:nvSpPr>
          <p:cNvPr id="4" name="Date Placeholder 3">
            <a:extLst>
              <a:ext uri="{FF2B5EF4-FFF2-40B4-BE49-F238E27FC236}">
                <a16:creationId xmlns:a16="http://schemas.microsoft.com/office/drawing/2014/main" id="{CFA39AD0-8554-57BE-D94D-4028EDD15178}"/>
              </a:ext>
            </a:extLst>
          </p:cNvPr>
          <p:cNvSpPr>
            <a:spLocks noGrp="1"/>
          </p:cNvSpPr>
          <p:nvPr>
            <p:ph type="dt" sz="half" idx="10"/>
          </p:nvPr>
        </p:nvSpPr>
        <p:spPr/>
        <p:txBody>
          <a:bodyPr/>
          <a:lstStyle/>
          <a:p>
            <a:fld id="{BA007D1B-3A89-466B-AE0D-7FD8B8D1E0DE}" type="datetime1">
              <a:rPr lang="en-US" smtClean="0"/>
              <a:t>10/7/2025</a:t>
            </a:fld>
            <a:endParaRPr lang="en-US" dirty="0"/>
          </a:p>
        </p:txBody>
      </p:sp>
      <p:sp>
        <p:nvSpPr>
          <p:cNvPr id="5" name="TextBox 4">
            <a:extLst>
              <a:ext uri="{FF2B5EF4-FFF2-40B4-BE49-F238E27FC236}">
                <a16:creationId xmlns:a16="http://schemas.microsoft.com/office/drawing/2014/main" id="{2F39911C-04F9-0BCD-FFEC-D813C8A9956D}"/>
              </a:ext>
            </a:extLst>
          </p:cNvPr>
          <p:cNvSpPr txBox="1"/>
          <p:nvPr/>
        </p:nvSpPr>
        <p:spPr>
          <a:xfrm>
            <a:off x="1902556" y="5866148"/>
            <a:ext cx="9236246" cy="923330"/>
          </a:xfrm>
          <a:prstGeom prst="rect">
            <a:avLst/>
          </a:prstGeom>
          <a:solidFill>
            <a:schemeClr val="accent4">
              <a:lumMod val="20000"/>
              <a:lumOff val="80000"/>
            </a:schemeClr>
          </a:solidFill>
        </p:spPr>
        <p:txBody>
          <a:bodyPr wrap="none" rtlCol="0">
            <a:spAutoFit/>
          </a:bodyPr>
          <a:lstStyle/>
          <a:p>
            <a:r>
              <a:rPr lang="en-US" dirty="0" err="1"/>
              <a:t>Standardite</a:t>
            </a:r>
            <a:r>
              <a:rPr lang="en-US" dirty="0"/>
              <a:t> </a:t>
            </a:r>
            <a:r>
              <a:rPr lang="en-US" dirty="0" err="1"/>
              <a:t>järgi</a:t>
            </a:r>
            <a:r>
              <a:rPr lang="en-US" dirty="0"/>
              <a:t> – </a:t>
            </a:r>
            <a:r>
              <a:rPr lang="en-US" dirty="0" err="1"/>
              <a:t>liivad</a:t>
            </a:r>
            <a:r>
              <a:rPr lang="en-US" dirty="0"/>
              <a:t>/</a:t>
            </a:r>
            <a:r>
              <a:rPr lang="en-US" dirty="0" err="1"/>
              <a:t>kruusad</a:t>
            </a:r>
            <a:r>
              <a:rPr lang="en-US" dirty="0"/>
              <a:t>: “</a:t>
            </a:r>
            <a:r>
              <a:rPr lang="en-US" dirty="0" err="1"/>
              <a:t>puhtad</a:t>
            </a:r>
            <a:r>
              <a:rPr lang="en-US" dirty="0"/>
              <a:t>” – </a:t>
            </a:r>
            <a:r>
              <a:rPr lang="en-US" dirty="0" err="1"/>
              <a:t>peenosis</a:t>
            </a:r>
            <a:r>
              <a:rPr lang="en-US" dirty="0"/>
              <a:t> &lt;5%;  </a:t>
            </a:r>
          </a:p>
          <a:p>
            <a:r>
              <a:rPr lang="en-US" dirty="0"/>
              <a:t>“</a:t>
            </a:r>
            <a:r>
              <a:rPr lang="en-US" dirty="0" err="1"/>
              <a:t>savikas</a:t>
            </a:r>
            <a:r>
              <a:rPr lang="en-US" dirty="0"/>
              <a:t>, </a:t>
            </a:r>
            <a:r>
              <a:rPr lang="en-US" dirty="0" err="1"/>
              <a:t>möllikas</a:t>
            </a:r>
            <a:r>
              <a:rPr lang="en-US" dirty="0"/>
              <a:t>” – 5…15% </a:t>
            </a:r>
            <a:r>
              <a:rPr lang="en-US" dirty="0" err="1"/>
              <a:t>kuid</a:t>
            </a:r>
            <a:r>
              <a:rPr lang="en-US" dirty="0"/>
              <a:t> </a:t>
            </a:r>
            <a:r>
              <a:rPr lang="en-US" dirty="0" err="1"/>
              <a:t>nimetuses</a:t>
            </a:r>
            <a:r>
              <a:rPr lang="en-US" dirty="0"/>
              <a:t> see </a:t>
            </a:r>
            <a:r>
              <a:rPr lang="en-US" dirty="0" err="1"/>
              <a:t>ei</a:t>
            </a:r>
            <a:r>
              <a:rPr lang="en-US" dirty="0"/>
              <a:t> </a:t>
            </a:r>
            <a:r>
              <a:rPr lang="en-US" dirty="0" err="1"/>
              <a:t>kajastu</a:t>
            </a:r>
            <a:r>
              <a:rPr lang="en-US" dirty="0"/>
              <a:t> – </a:t>
            </a:r>
            <a:r>
              <a:rPr lang="en-US" dirty="0" err="1"/>
              <a:t>kuni</a:t>
            </a:r>
            <a:r>
              <a:rPr lang="en-US" dirty="0"/>
              <a:t> 15% </a:t>
            </a:r>
            <a:r>
              <a:rPr lang="en-US" dirty="0" err="1"/>
              <a:t>võiks</a:t>
            </a:r>
            <a:r>
              <a:rPr lang="en-US" dirty="0"/>
              <a:t> </a:t>
            </a:r>
            <a:r>
              <a:rPr lang="en-US" dirty="0" err="1"/>
              <a:t>lugeda</a:t>
            </a:r>
            <a:r>
              <a:rPr lang="en-US" dirty="0"/>
              <a:t> </a:t>
            </a:r>
            <a:r>
              <a:rPr lang="en-US" dirty="0" err="1"/>
              <a:t>külmakindlaks</a:t>
            </a:r>
            <a:endParaRPr lang="en-US" dirty="0"/>
          </a:p>
          <a:p>
            <a:r>
              <a:rPr lang="en-US" dirty="0"/>
              <a:t>“</a:t>
            </a:r>
            <a:r>
              <a:rPr lang="en-US" dirty="0" err="1"/>
              <a:t>savine</a:t>
            </a:r>
            <a:r>
              <a:rPr lang="en-US" dirty="0"/>
              <a:t>, </a:t>
            </a:r>
            <a:r>
              <a:rPr lang="en-US" dirty="0" err="1"/>
              <a:t>mölline</a:t>
            </a:r>
            <a:r>
              <a:rPr lang="en-US" dirty="0"/>
              <a:t>” – 15…35/40%, </a:t>
            </a:r>
            <a:r>
              <a:rPr lang="en-US" dirty="0" err="1"/>
              <a:t>nimetuses</a:t>
            </a:r>
            <a:r>
              <a:rPr lang="en-US" dirty="0"/>
              <a:t> Sa </a:t>
            </a:r>
            <a:r>
              <a:rPr lang="en-US" dirty="0" err="1"/>
              <a:t>või</a:t>
            </a:r>
            <a:r>
              <a:rPr lang="en-US" dirty="0"/>
              <a:t> Gr ees </a:t>
            </a:r>
            <a:r>
              <a:rPr lang="en-US" dirty="0" err="1"/>
              <a:t>vastavalt</a:t>
            </a:r>
            <a:r>
              <a:rPr lang="en-US" dirty="0"/>
              <a:t> </a:t>
            </a:r>
            <a:r>
              <a:rPr lang="en-US" dirty="0">
                <a:highlight>
                  <a:srgbClr val="FFFF00"/>
                </a:highlight>
              </a:rPr>
              <a:t>cl</a:t>
            </a:r>
            <a:r>
              <a:rPr lang="en-US" dirty="0"/>
              <a:t> </a:t>
            </a:r>
            <a:r>
              <a:rPr lang="en-US" dirty="0" err="1"/>
              <a:t>või</a:t>
            </a:r>
            <a:r>
              <a:rPr lang="en-US" dirty="0"/>
              <a:t> </a:t>
            </a:r>
            <a:r>
              <a:rPr lang="en-US" dirty="0" err="1">
                <a:highlight>
                  <a:srgbClr val="FFFF00"/>
                </a:highlight>
              </a:rPr>
              <a:t>si</a:t>
            </a:r>
            <a:endParaRPr lang="en-US" dirty="0"/>
          </a:p>
        </p:txBody>
      </p:sp>
    </p:spTree>
    <p:extLst>
      <p:ext uri="{BB962C8B-B14F-4D97-AF65-F5344CB8AC3E}">
        <p14:creationId xmlns:p14="http://schemas.microsoft.com/office/powerpoint/2010/main" val="124057601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29EB-F702-D811-D324-D53E5A88DEF2}"/>
              </a:ext>
            </a:extLst>
          </p:cNvPr>
          <p:cNvSpPr>
            <a:spLocks noGrp="1"/>
          </p:cNvSpPr>
          <p:nvPr>
            <p:ph type="title"/>
          </p:nvPr>
        </p:nvSpPr>
        <p:spPr>
          <a:xfrm>
            <a:off x="1963593" y="272744"/>
            <a:ext cx="8911687" cy="603556"/>
          </a:xfrm>
        </p:spPr>
        <p:txBody>
          <a:bodyPr/>
          <a:lstStyle/>
          <a:p>
            <a:r>
              <a:rPr lang="en-US" sz="3200" dirty="0" err="1"/>
              <a:t>Mullakaart</a:t>
            </a:r>
            <a:r>
              <a:rPr lang="en-US" sz="3200" dirty="0"/>
              <a:t> </a:t>
            </a:r>
            <a:r>
              <a:rPr lang="en-US" sz="3200" dirty="0" err="1"/>
              <a:t>kui</a:t>
            </a:r>
            <a:r>
              <a:rPr lang="en-US" sz="3200" dirty="0"/>
              <a:t> </a:t>
            </a:r>
            <a:r>
              <a:rPr lang="en-US" sz="3200" dirty="0" err="1"/>
              <a:t>võimalik</a:t>
            </a:r>
            <a:r>
              <a:rPr lang="en-US" sz="3200" dirty="0"/>
              <a:t> </a:t>
            </a:r>
            <a:r>
              <a:rPr lang="en-US" sz="3200" dirty="0" err="1"/>
              <a:t>geoloogia</a:t>
            </a:r>
            <a:r>
              <a:rPr lang="en-US" sz="3200" dirty="0"/>
              <a:t> </a:t>
            </a:r>
            <a:r>
              <a:rPr lang="en-US" sz="3200" dirty="0" err="1"/>
              <a:t>allikas</a:t>
            </a:r>
            <a:endParaRPr lang="en-US" sz="3200" dirty="0"/>
          </a:p>
        </p:txBody>
      </p:sp>
      <p:sp>
        <p:nvSpPr>
          <p:cNvPr id="3" name="Content Placeholder 2">
            <a:extLst>
              <a:ext uri="{FF2B5EF4-FFF2-40B4-BE49-F238E27FC236}">
                <a16:creationId xmlns:a16="http://schemas.microsoft.com/office/drawing/2014/main" id="{7E0898ED-8A1E-956A-2AD4-7D710721CFE1}"/>
              </a:ext>
            </a:extLst>
          </p:cNvPr>
          <p:cNvSpPr>
            <a:spLocks noGrp="1"/>
          </p:cNvSpPr>
          <p:nvPr>
            <p:ph idx="1"/>
          </p:nvPr>
        </p:nvSpPr>
        <p:spPr>
          <a:xfrm>
            <a:off x="838200" y="1551954"/>
            <a:ext cx="10515600" cy="4351338"/>
          </a:xfrm>
        </p:spPr>
        <p:txBody>
          <a:bodyPr/>
          <a:lstStyle/>
          <a:p>
            <a:pPr lvl="1"/>
            <a:r>
              <a:rPr lang="en-US" sz="2000" dirty="0" err="1"/>
              <a:t>Ehitusgeoloogia</a:t>
            </a:r>
            <a:r>
              <a:rPr lang="en-US" sz="2000" dirty="0"/>
              <a:t> – </a:t>
            </a:r>
            <a:r>
              <a:rPr lang="en-US" sz="2000" dirty="0" err="1"/>
              <a:t>palju</a:t>
            </a:r>
            <a:r>
              <a:rPr lang="en-US" sz="2000" dirty="0"/>
              <a:t> </a:t>
            </a:r>
            <a:r>
              <a:rPr lang="en-US" sz="2000" dirty="0" err="1"/>
              <a:t>ajaloolisi</a:t>
            </a:r>
            <a:r>
              <a:rPr lang="en-US" sz="2000" dirty="0"/>
              <a:t> </a:t>
            </a:r>
            <a:r>
              <a:rPr lang="en-US" sz="2000" dirty="0" err="1"/>
              <a:t>uuringuid</a:t>
            </a:r>
            <a:r>
              <a:rPr lang="en-US" sz="2000" dirty="0"/>
              <a:t>, </a:t>
            </a:r>
            <a:r>
              <a:rPr lang="en-US" sz="2000" dirty="0" err="1"/>
              <a:t>kuid</a:t>
            </a:r>
            <a:r>
              <a:rPr lang="en-US" sz="2000" dirty="0"/>
              <a:t> </a:t>
            </a:r>
            <a:r>
              <a:rPr lang="en-US" sz="2000" dirty="0" err="1"/>
              <a:t>muld</a:t>
            </a:r>
            <a:r>
              <a:rPr lang="en-US" sz="2000" dirty="0"/>
              <a:t> </a:t>
            </a:r>
            <a:r>
              <a:rPr lang="en-US" sz="2000" dirty="0" err="1"/>
              <a:t>väga</a:t>
            </a:r>
            <a:r>
              <a:rPr lang="en-US" sz="2000" dirty="0"/>
              <a:t> </a:t>
            </a:r>
            <a:r>
              <a:rPr lang="en-US" sz="2000" dirty="0" err="1"/>
              <a:t>palju</a:t>
            </a:r>
            <a:r>
              <a:rPr lang="en-US" sz="2000" dirty="0"/>
              <a:t> </a:t>
            </a:r>
            <a:r>
              <a:rPr lang="en-US" sz="2000" dirty="0" err="1"/>
              <a:t>ei</a:t>
            </a:r>
            <a:r>
              <a:rPr lang="en-US" sz="2000" dirty="0"/>
              <a:t> </a:t>
            </a:r>
            <a:r>
              <a:rPr lang="en-US" sz="2000" dirty="0" err="1"/>
              <a:t>muutu</a:t>
            </a:r>
            <a:endParaRPr lang="en-US" sz="2000" dirty="0"/>
          </a:p>
          <a:p>
            <a:pPr lvl="1"/>
            <a:r>
              <a:rPr lang="en-US" sz="2000" dirty="0" err="1"/>
              <a:t>Palju</a:t>
            </a:r>
            <a:r>
              <a:rPr lang="en-US" sz="2000" dirty="0"/>
              <a:t> on </a:t>
            </a:r>
            <a:r>
              <a:rPr lang="en-US" sz="2000" dirty="0" err="1"/>
              <a:t>eelmise</a:t>
            </a:r>
            <a:r>
              <a:rPr lang="en-US" sz="2000" dirty="0"/>
              <a:t> </a:t>
            </a:r>
            <a:r>
              <a:rPr lang="en-US" sz="2000" dirty="0" err="1"/>
              <a:t>sajandi</a:t>
            </a:r>
            <a:r>
              <a:rPr lang="en-US" sz="2000" dirty="0"/>
              <a:t> </a:t>
            </a:r>
            <a:r>
              <a:rPr lang="en-US" sz="2000" dirty="0" err="1"/>
              <a:t>materjale</a:t>
            </a:r>
            <a:r>
              <a:rPr lang="en-US" sz="2000" dirty="0"/>
              <a:t>, </a:t>
            </a:r>
            <a:r>
              <a:rPr lang="en-US" sz="2000" dirty="0" err="1"/>
              <a:t>sh</a:t>
            </a:r>
            <a:r>
              <a:rPr lang="en-US" sz="2000" dirty="0"/>
              <a:t> </a:t>
            </a:r>
            <a:r>
              <a:rPr lang="en-US" sz="2000" dirty="0" err="1"/>
              <a:t>venekeelseid</a:t>
            </a:r>
            <a:endParaRPr lang="en-US" sz="2000" dirty="0"/>
          </a:p>
          <a:p>
            <a:r>
              <a:rPr lang="en-US" sz="2400" dirty="0"/>
              <a:t>Kui </a:t>
            </a:r>
            <a:r>
              <a:rPr lang="en-US" sz="2400" dirty="0" err="1"/>
              <a:t>tellime</a:t>
            </a:r>
            <a:r>
              <a:rPr lang="en-US" sz="2400" dirty="0"/>
              <a:t> </a:t>
            </a:r>
            <a:r>
              <a:rPr lang="en-US" sz="2400" dirty="0" err="1"/>
              <a:t>uuringuid</a:t>
            </a:r>
            <a:r>
              <a:rPr lang="en-US" sz="2400" dirty="0"/>
              <a:t>, </a:t>
            </a:r>
            <a:r>
              <a:rPr lang="en-US" sz="2400" dirty="0" err="1"/>
              <a:t>küsime</a:t>
            </a:r>
            <a:r>
              <a:rPr lang="en-US" sz="2400" dirty="0"/>
              <a:t> </a:t>
            </a:r>
            <a:r>
              <a:rPr lang="en-US" sz="2400" dirty="0" err="1"/>
              <a:t>kindlasti</a:t>
            </a:r>
            <a:r>
              <a:rPr lang="en-US" sz="2400" dirty="0"/>
              <a:t> ka </a:t>
            </a:r>
            <a:r>
              <a:rPr lang="en-US" sz="2400" dirty="0" err="1"/>
              <a:t>sõelkõveraid</a:t>
            </a:r>
            <a:r>
              <a:rPr lang="en-US" sz="2400" dirty="0"/>
              <a:t> </a:t>
            </a:r>
            <a:r>
              <a:rPr lang="en-US" sz="2400" dirty="0" err="1"/>
              <a:t>laborist</a:t>
            </a:r>
            <a:endParaRPr lang="en-US" sz="2400" dirty="0"/>
          </a:p>
        </p:txBody>
      </p:sp>
      <p:pic>
        <p:nvPicPr>
          <p:cNvPr id="4" name="Picture 3">
            <a:extLst>
              <a:ext uri="{FF2B5EF4-FFF2-40B4-BE49-F238E27FC236}">
                <a16:creationId xmlns:a16="http://schemas.microsoft.com/office/drawing/2014/main" id="{DB9B0942-2BF0-3CF2-6333-992FFE5BDB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44" y="3397175"/>
            <a:ext cx="7567209" cy="3357514"/>
          </a:xfrm>
          <a:prstGeom prst="rect">
            <a:avLst/>
          </a:prstGeom>
        </p:spPr>
      </p:pic>
      <p:pic>
        <p:nvPicPr>
          <p:cNvPr id="10" name="Picture 9">
            <a:extLst>
              <a:ext uri="{FF2B5EF4-FFF2-40B4-BE49-F238E27FC236}">
                <a16:creationId xmlns:a16="http://schemas.microsoft.com/office/drawing/2014/main" id="{342B0B2E-A720-87ED-2083-57EF1B87D5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2555" y="4255645"/>
            <a:ext cx="4466001" cy="2461512"/>
          </a:xfrm>
          <a:prstGeom prst="rect">
            <a:avLst/>
          </a:prstGeom>
        </p:spPr>
      </p:pic>
      <p:sp>
        <p:nvSpPr>
          <p:cNvPr id="5" name="Slide Number Placeholder 4">
            <a:extLst>
              <a:ext uri="{FF2B5EF4-FFF2-40B4-BE49-F238E27FC236}">
                <a16:creationId xmlns:a16="http://schemas.microsoft.com/office/drawing/2014/main" id="{2D4E0B96-3369-A2D0-D327-775EA5944F8A}"/>
              </a:ext>
            </a:extLst>
          </p:cNvPr>
          <p:cNvSpPr>
            <a:spLocks noGrp="1"/>
          </p:cNvSpPr>
          <p:nvPr>
            <p:ph type="sldNum" sz="quarter" idx="12"/>
          </p:nvPr>
        </p:nvSpPr>
        <p:spPr/>
        <p:txBody>
          <a:bodyPr/>
          <a:lstStyle/>
          <a:p>
            <a:fld id="{8FCF64CA-1ABB-4D00-9261-AE268A4C79EB}" type="slidenum">
              <a:rPr lang="en-US" smtClean="0"/>
              <a:t>171</a:t>
            </a:fld>
            <a:endParaRPr lang="en-US"/>
          </a:p>
        </p:txBody>
      </p:sp>
    </p:spTree>
    <p:extLst>
      <p:ext uri="{BB962C8B-B14F-4D97-AF65-F5344CB8AC3E}">
        <p14:creationId xmlns:p14="http://schemas.microsoft.com/office/powerpoint/2010/main" val="409292615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AE71-D5AF-1948-3588-38AFA48B950C}"/>
              </a:ext>
            </a:extLst>
          </p:cNvPr>
          <p:cNvSpPr>
            <a:spLocks noGrp="1"/>
          </p:cNvSpPr>
          <p:nvPr>
            <p:ph type="title"/>
          </p:nvPr>
        </p:nvSpPr>
        <p:spPr/>
        <p:txBody>
          <a:bodyPr/>
          <a:lstStyle/>
          <a:p>
            <a:r>
              <a:rPr lang="en-US" sz="4000" dirty="0" err="1"/>
              <a:t>Kergliiklus</a:t>
            </a:r>
            <a:r>
              <a:rPr lang="en-US" sz="4000" dirty="0"/>
              <a:t>, </a:t>
            </a:r>
            <a:r>
              <a:rPr lang="en-US" sz="4000" dirty="0" err="1"/>
              <a:t>pargiteed</a:t>
            </a:r>
            <a:r>
              <a:rPr lang="en-US" sz="4000" dirty="0"/>
              <a:t> ja </a:t>
            </a:r>
            <a:r>
              <a:rPr lang="en-US" sz="4000" dirty="0" err="1"/>
              <a:t>väljakud</a:t>
            </a:r>
            <a:endParaRPr lang="en-US" sz="4000" dirty="0"/>
          </a:p>
        </p:txBody>
      </p:sp>
      <p:sp>
        <p:nvSpPr>
          <p:cNvPr id="3" name="Content Placeholder 2">
            <a:extLst>
              <a:ext uri="{FF2B5EF4-FFF2-40B4-BE49-F238E27FC236}">
                <a16:creationId xmlns:a16="http://schemas.microsoft.com/office/drawing/2014/main" id="{563DE935-D711-ECC8-E154-B33D55BC7F4B}"/>
              </a:ext>
            </a:extLst>
          </p:cNvPr>
          <p:cNvSpPr>
            <a:spLocks noGrp="1"/>
          </p:cNvSpPr>
          <p:nvPr>
            <p:ph idx="1"/>
          </p:nvPr>
        </p:nvSpPr>
        <p:spPr>
          <a:xfrm>
            <a:off x="318247" y="1825625"/>
            <a:ext cx="11465859" cy="4351338"/>
          </a:xfrm>
        </p:spPr>
        <p:txBody>
          <a:bodyPr/>
          <a:lstStyle/>
          <a:p>
            <a:r>
              <a:rPr lang="en-US" sz="2400" dirty="0"/>
              <a:t>KUI on </a:t>
            </a:r>
            <a:r>
              <a:rPr lang="en-US" sz="2400" dirty="0" err="1"/>
              <a:t>võimalik</a:t>
            </a:r>
            <a:r>
              <a:rPr lang="en-US" sz="2400" dirty="0"/>
              <a:t> </a:t>
            </a:r>
            <a:r>
              <a:rPr lang="en-US" sz="2400" dirty="0" err="1"/>
              <a:t>raskeliikluse</a:t>
            </a:r>
            <a:r>
              <a:rPr lang="en-US" sz="2400" dirty="0"/>
              <a:t> </a:t>
            </a:r>
            <a:r>
              <a:rPr lang="en-US" sz="2400" dirty="0" err="1"/>
              <a:t>kasutus</a:t>
            </a:r>
            <a:r>
              <a:rPr lang="en-US" sz="2400" dirty="0"/>
              <a:t>, TULEB </a:t>
            </a:r>
            <a:r>
              <a:rPr lang="en-US" sz="2400" dirty="0" err="1"/>
              <a:t>kõik</a:t>
            </a:r>
            <a:r>
              <a:rPr lang="en-US" sz="2400" dirty="0"/>
              <a:t> need </a:t>
            </a:r>
            <a:r>
              <a:rPr lang="en-US" sz="2400" dirty="0" err="1"/>
              <a:t>alad</a:t>
            </a:r>
            <a:r>
              <a:rPr lang="en-US" sz="2400" dirty="0"/>
              <a:t>, </a:t>
            </a:r>
            <a:r>
              <a:rPr lang="en-US" sz="2400" dirty="0" err="1"/>
              <a:t>kuhu</a:t>
            </a:r>
            <a:r>
              <a:rPr lang="en-US" sz="2400" dirty="0"/>
              <a:t> </a:t>
            </a:r>
            <a:r>
              <a:rPr lang="en-US" sz="2400" dirty="0" err="1"/>
              <a:t>raskesõiduk</a:t>
            </a:r>
            <a:r>
              <a:rPr lang="en-US" sz="2400" dirty="0"/>
              <a:t> SAAB </a:t>
            </a:r>
            <a:r>
              <a:rPr lang="en-US" sz="2400" dirty="0" err="1"/>
              <a:t>sattuda</a:t>
            </a:r>
            <a:r>
              <a:rPr lang="en-US" sz="2400" dirty="0"/>
              <a:t>, </a:t>
            </a:r>
            <a:r>
              <a:rPr lang="en-US" sz="2400" dirty="0" err="1"/>
              <a:t>dimensioneerida</a:t>
            </a:r>
            <a:r>
              <a:rPr lang="en-US" sz="2400" dirty="0"/>
              <a:t> </a:t>
            </a:r>
            <a:r>
              <a:rPr lang="en-US" sz="2400" dirty="0" err="1"/>
              <a:t>vähemalt</a:t>
            </a:r>
            <a:r>
              <a:rPr lang="en-US" sz="2400" dirty="0"/>
              <a:t> </a:t>
            </a:r>
            <a:r>
              <a:rPr lang="en-US" sz="2400" dirty="0" err="1"/>
              <a:t>teedeehituslike</a:t>
            </a:r>
            <a:r>
              <a:rPr lang="en-US" sz="2400" dirty="0"/>
              <a:t> </a:t>
            </a:r>
            <a:r>
              <a:rPr lang="en-US" sz="2400" dirty="0" err="1"/>
              <a:t>miinimumnõuete</a:t>
            </a:r>
            <a:r>
              <a:rPr lang="en-US" sz="2400" dirty="0"/>
              <a:t> </a:t>
            </a:r>
            <a:r>
              <a:rPr lang="en-US" sz="2400" dirty="0" err="1"/>
              <a:t>alusel</a:t>
            </a:r>
            <a:endParaRPr lang="en-US" sz="2400" dirty="0"/>
          </a:p>
          <a:p>
            <a:pPr lvl="1"/>
            <a:r>
              <a:rPr lang="en-US" sz="2000" dirty="0" err="1"/>
              <a:t>Raskeliikluseks</a:t>
            </a:r>
            <a:r>
              <a:rPr lang="en-US" sz="2000" dirty="0"/>
              <a:t> </a:t>
            </a:r>
            <a:r>
              <a:rPr lang="en-US" sz="2000" dirty="0" err="1"/>
              <a:t>loeme</a:t>
            </a:r>
            <a:r>
              <a:rPr lang="en-US" sz="2000" dirty="0"/>
              <a:t> </a:t>
            </a:r>
            <a:r>
              <a:rPr lang="en-US" sz="2000" dirty="0" err="1"/>
              <a:t>nii</a:t>
            </a:r>
            <a:r>
              <a:rPr lang="en-US" sz="2000" dirty="0"/>
              <a:t> </a:t>
            </a:r>
            <a:r>
              <a:rPr lang="en-US" sz="2000" dirty="0" err="1"/>
              <a:t>prügiauto</a:t>
            </a:r>
            <a:r>
              <a:rPr lang="en-US" sz="2000" dirty="0"/>
              <a:t> </a:t>
            </a:r>
            <a:r>
              <a:rPr lang="en-US" sz="2000" dirty="0" err="1"/>
              <a:t>kui</a:t>
            </a:r>
            <a:r>
              <a:rPr lang="en-US" sz="2000" dirty="0"/>
              <a:t> </a:t>
            </a:r>
            <a:r>
              <a:rPr lang="en-US" sz="2000" dirty="0" err="1"/>
              <a:t>väljakul</a:t>
            </a:r>
            <a:r>
              <a:rPr lang="en-US" sz="2000" dirty="0"/>
              <a:t> </a:t>
            </a:r>
            <a:r>
              <a:rPr lang="en-US" sz="2000" dirty="0" err="1"/>
              <a:t>ürituste</a:t>
            </a:r>
            <a:r>
              <a:rPr lang="en-US" sz="2000" dirty="0"/>
              <a:t> </a:t>
            </a:r>
            <a:r>
              <a:rPr lang="en-US" sz="2000" dirty="0" err="1"/>
              <a:t>korraldamise</a:t>
            </a:r>
            <a:r>
              <a:rPr lang="en-US" sz="2000" dirty="0"/>
              <a:t> </a:t>
            </a:r>
            <a:r>
              <a:rPr lang="en-US" sz="2000" dirty="0" err="1"/>
              <a:t>ajal</a:t>
            </a:r>
            <a:r>
              <a:rPr lang="en-US" sz="2000" dirty="0"/>
              <a:t> </a:t>
            </a:r>
            <a:r>
              <a:rPr lang="en-US" sz="2000" dirty="0" err="1"/>
              <a:t>liikuva</a:t>
            </a:r>
            <a:r>
              <a:rPr lang="en-US" sz="2000" dirty="0"/>
              <a:t> </a:t>
            </a:r>
            <a:r>
              <a:rPr lang="en-US" sz="2000" dirty="0" err="1"/>
              <a:t>tehnika</a:t>
            </a:r>
            <a:r>
              <a:rPr lang="en-US" sz="2000" dirty="0"/>
              <a:t> </a:t>
            </a:r>
            <a:r>
              <a:rPr lang="en-US" sz="1800" dirty="0"/>
              <a:t>(</a:t>
            </a:r>
            <a:r>
              <a:rPr lang="en-US" sz="1800" dirty="0" err="1"/>
              <a:t>kõik</a:t>
            </a:r>
            <a:r>
              <a:rPr lang="en-US" sz="1800" dirty="0"/>
              <a:t> </a:t>
            </a:r>
            <a:r>
              <a:rPr lang="en-US" sz="1800" dirty="0" err="1"/>
              <a:t>mille</a:t>
            </a:r>
            <a:r>
              <a:rPr lang="en-US" sz="1800" dirty="0"/>
              <a:t> </a:t>
            </a:r>
            <a:r>
              <a:rPr lang="en-US" sz="1800" dirty="0" err="1"/>
              <a:t>täismass</a:t>
            </a:r>
            <a:r>
              <a:rPr lang="en-US" sz="1800" dirty="0"/>
              <a:t> on </a:t>
            </a:r>
            <a:r>
              <a:rPr lang="en-US" sz="1800" dirty="0" err="1"/>
              <a:t>üle</a:t>
            </a:r>
            <a:r>
              <a:rPr lang="en-US" sz="1800" dirty="0"/>
              <a:t> 3,5 </a:t>
            </a:r>
            <a:r>
              <a:rPr lang="en-US" sz="1800" dirty="0" err="1"/>
              <a:t>tonni</a:t>
            </a:r>
            <a:r>
              <a:rPr lang="en-US" sz="1800" dirty="0"/>
              <a:t> ja </a:t>
            </a:r>
            <a:r>
              <a:rPr lang="en-US" sz="1800" dirty="0" err="1"/>
              <a:t>mida</a:t>
            </a:r>
            <a:r>
              <a:rPr lang="en-US" sz="1800" dirty="0"/>
              <a:t> </a:t>
            </a:r>
            <a:r>
              <a:rPr lang="en-US" sz="1800" dirty="0" err="1"/>
              <a:t>ei</a:t>
            </a:r>
            <a:r>
              <a:rPr lang="en-US" sz="1800" dirty="0"/>
              <a:t> tohi </a:t>
            </a:r>
            <a:r>
              <a:rPr lang="en-US" sz="1800" dirty="0" err="1"/>
              <a:t>juhtida</a:t>
            </a:r>
            <a:r>
              <a:rPr lang="en-US" sz="1800" dirty="0"/>
              <a:t> B-kategooria </a:t>
            </a:r>
            <a:r>
              <a:rPr lang="en-US" sz="1800" dirty="0" err="1"/>
              <a:t>lubadega</a:t>
            </a:r>
            <a:r>
              <a:rPr lang="en-US" sz="1800" dirty="0"/>
              <a:t>)</a:t>
            </a:r>
          </a:p>
          <a:p>
            <a:r>
              <a:rPr lang="en-US" sz="2400" dirty="0" err="1"/>
              <a:t>Projekteerimise</a:t>
            </a:r>
            <a:r>
              <a:rPr lang="en-US" sz="2400" dirty="0"/>
              <a:t> </a:t>
            </a:r>
            <a:r>
              <a:rPr lang="en-US" sz="2400" dirty="0" err="1"/>
              <a:t>aluseks</a:t>
            </a:r>
            <a:r>
              <a:rPr lang="en-US" sz="2400" dirty="0"/>
              <a:t> </a:t>
            </a:r>
            <a:r>
              <a:rPr lang="en-US" sz="2400" dirty="0" err="1"/>
              <a:t>saab</a:t>
            </a:r>
            <a:r>
              <a:rPr lang="en-US" sz="2400" dirty="0"/>
              <a:t> olla </a:t>
            </a:r>
            <a:r>
              <a:rPr lang="en-US" sz="2400" dirty="0" err="1"/>
              <a:t>vastupidavus</a:t>
            </a:r>
            <a:r>
              <a:rPr lang="en-US" sz="2400" dirty="0"/>
              <a:t> </a:t>
            </a:r>
            <a:r>
              <a:rPr lang="en-US" sz="2400" dirty="0" err="1"/>
              <a:t>ilmastikutingimustele</a:t>
            </a:r>
            <a:endParaRPr lang="en-US" sz="2400" dirty="0"/>
          </a:p>
          <a:p>
            <a:pPr lvl="1"/>
            <a:r>
              <a:rPr lang="en-US" sz="2000" dirty="0" err="1"/>
              <a:t>Sillutiskate</a:t>
            </a:r>
            <a:r>
              <a:rPr lang="en-US" sz="2000" dirty="0"/>
              <a:t> “</a:t>
            </a:r>
            <a:r>
              <a:rPr lang="en-US" sz="2000" dirty="0" err="1"/>
              <a:t>mängib</a:t>
            </a:r>
            <a:r>
              <a:rPr lang="en-US" sz="2000" dirty="0"/>
              <a:t>” </a:t>
            </a:r>
            <a:r>
              <a:rPr lang="en-US" sz="2000" dirty="0" err="1"/>
              <a:t>temperatuuriga</a:t>
            </a:r>
            <a:r>
              <a:rPr lang="en-US" sz="2000" dirty="0"/>
              <a:t> – </a:t>
            </a:r>
            <a:r>
              <a:rPr lang="en-US" sz="2000" dirty="0" err="1"/>
              <a:t>pigem</a:t>
            </a:r>
            <a:r>
              <a:rPr lang="en-US" sz="2000" dirty="0"/>
              <a:t> </a:t>
            </a:r>
            <a:r>
              <a:rPr lang="en-US" sz="2000" dirty="0" err="1"/>
              <a:t>sidumata</a:t>
            </a:r>
            <a:r>
              <a:rPr lang="en-US" sz="2000" dirty="0"/>
              <a:t> </a:t>
            </a:r>
            <a:r>
              <a:rPr lang="en-US" sz="2000" dirty="0" err="1"/>
              <a:t>vuugid</a:t>
            </a:r>
            <a:endParaRPr lang="en-US" sz="2000" dirty="0"/>
          </a:p>
          <a:p>
            <a:pPr lvl="1"/>
            <a:r>
              <a:rPr lang="en-US" sz="2000" dirty="0"/>
              <a:t>Tee </a:t>
            </a:r>
            <a:r>
              <a:rPr lang="en-US" sz="2000" dirty="0" err="1"/>
              <a:t>peab</a:t>
            </a:r>
            <a:r>
              <a:rPr lang="en-US" sz="2000" dirty="0"/>
              <a:t> </a:t>
            </a:r>
            <a:r>
              <a:rPr lang="en-US" sz="2000" dirty="0" err="1"/>
              <a:t>olema</a:t>
            </a:r>
            <a:r>
              <a:rPr lang="en-US" sz="2000" dirty="0"/>
              <a:t> </a:t>
            </a:r>
            <a:r>
              <a:rPr lang="en-US" sz="2000" dirty="0" err="1"/>
              <a:t>hooldatav</a:t>
            </a:r>
            <a:r>
              <a:rPr lang="en-US" sz="2000" dirty="0"/>
              <a:t>, </a:t>
            </a:r>
            <a:r>
              <a:rPr lang="en-US" sz="2000" dirty="0" err="1"/>
              <a:t>eelistatuna</a:t>
            </a:r>
            <a:r>
              <a:rPr lang="en-US" sz="2000" dirty="0"/>
              <a:t> </a:t>
            </a:r>
            <a:r>
              <a:rPr lang="en-US" sz="2000" dirty="0" err="1"/>
              <a:t>tehniliste</a:t>
            </a:r>
            <a:r>
              <a:rPr lang="en-US" sz="2000" dirty="0"/>
              <a:t> </a:t>
            </a:r>
            <a:r>
              <a:rPr lang="en-US" sz="2000" dirty="0" err="1"/>
              <a:t>vahenditega</a:t>
            </a:r>
            <a:endParaRPr lang="en-US" sz="2000" dirty="0"/>
          </a:p>
          <a:p>
            <a:pPr lvl="1"/>
            <a:r>
              <a:rPr lang="en-US" sz="2000" dirty="0"/>
              <a:t>Vee </a:t>
            </a:r>
            <a:r>
              <a:rPr lang="en-US" sz="2000" dirty="0" err="1"/>
              <a:t>liikumine</a:t>
            </a:r>
            <a:r>
              <a:rPr lang="en-US" sz="2000" dirty="0"/>
              <a:t> </a:t>
            </a:r>
            <a:r>
              <a:rPr lang="en-US" sz="2000" dirty="0" err="1"/>
              <a:t>tuleb</a:t>
            </a:r>
            <a:r>
              <a:rPr lang="en-US" sz="2000" dirty="0"/>
              <a:t> </a:t>
            </a:r>
            <a:r>
              <a:rPr lang="en-US" sz="2000" dirty="0" err="1"/>
              <a:t>läbi</a:t>
            </a:r>
            <a:r>
              <a:rPr lang="en-US" sz="2000" dirty="0"/>
              <a:t> </a:t>
            </a:r>
            <a:r>
              <a:rPr lang="en-US" sz="2000" dirty="0" err="1"/>
              <a:t>mõelda</a:t>
            </a:r>
            <a:r>
              <a:rPr lang="en-US" sz="2000" dirty="0"/>
              <a:t>, et teed </a:t>
            </a:r>
            <a:r>
              <a:rPr lang="en-US" sz="2000" dirty="0" err="1"/>
              <a:t>ära</a:t>
            </a:r>
            <a:r>
              <a:rPr lang="en-US" sz="2000" dirty="0"/>
              <a:t> </a:t>
            </a:r>
            <a:r>
              <a:rPr lang="en-US" sz="2000" dirty="0" err="1"/>
              <a:t>ei</a:t>
            </a:r>
            <a:r>
              <a:rPr lang="en-US" sz="2000" dirty="0"/>
              <a:t> </a:t>
            </a:r>
            <a:r>
              <a:rPr lang="en-US" sz="2000" dirty="0" err="1"/>
              <a:t>uhutaks</a:t>
            </a:r>
            <a:endParaRPr lang="en-US" sz="2000" dirty="0"/>
          </a:p>
          <a:p>
            <a:r>
              <a:rPr lang="en-US" sz="2400" dirty="0" err="1"/>
              <a:t>Arvutada</a:t>
            </a:r>
            <a:r>
              <a:rPr lang="en-US" sz="2400" dirty="0"/>
              <a:t> </a:t>
            </a:r>
            <a:r>
              <a:rPr lang="en-US" sz="2400" dirty="0" err="1"/>
              <a:t>palju</a:t>
            </a:r>
            <a:r>
              <a:rPr lang="en-US" sz="2400" dirty="0"/>
              <a:t> pole, </a:t>
            </a:r>
            <a:r>
              <a:rPr lang="en-US" sz="2400" dirty="0" err="1"/>
              <a:t>võimalikud</a:t>
            </a:r>
            <a:r>
              <a:rPr lang="en-US" sz="2400" dirty="0"/>
              <a:t> on </a:t>
            </a:r>
            <a:r>
              <a:rPr lang="en-US" sz="2400" dirty="0" err="1"/>
              <a:t>kataloogilahendid</a:t>
            </a:r>
            <a:r>
              <a:rPr lang="en-US" sz="2400" dirty="0"/>
              <a:t> (Tallinn, Espoo)</a:t>
            </a:r>
          </a:p>
        </p:txBody>
      </p:sp>
      <p:sp>
        <p:nvSpPr>
          <p:cNvPr id="4" name="Slide Number Placeholder 3">
            <a:extLst>
              <a:ext uri="{FF2B5EF4-FFF2-40B4-BE49-F238E27FC236}">
                <a16:creationId xmlns:a16="http://schemas.microsoft.com/office/drawing/2014/main" id="{F5B1EE39-9D2E-0C7E-2C6C-C5C53B362F52}"/>
              </a:ext>
            </a:extLst>
          </p:cNvPr>
          <p:cNvSpPr>
            <a:spLocks noGrp="1"/>
          </p:cNvSpPr>
          <p:nvPr>
            <p:ph type="sldNum" sz="quarter" idx="12"/>
          </p:nvPr>
        </p:nvSpPr>
        <p:spPr/>
        <p:txBody>
          <a:bodyPr/>
          <a:lstStyle/>
          <a:p>
            <a:fld id="{8FCF64CA-1ABB-4D00-9261-AE268A4C79EB}" type="slidenum">
              <a:rPr lang="en-US" smtClean="0"/>
              <a:t>172</a:t>
            </a:fld>
            <a:endParaRPr lang="en-US"/>
          </a:p>
        </p:txBody>
      </p:sp>
    </p:spTree>
    <p:extLst>
      <p:ext uri="{BB962C8B-B14F-4D97-AF65-F5344CB8AC3E}">
        <p14:creationId xmlns:p14="http://schemas.microsoft.com/office/powerpoint/2010/main" val="241029223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E13E-07F3-B07B-1916-6F09A03C897E}"/>
              </a:ext>
            </a:extLst>
          </p:cNvPr>
          <p:cNvSpPr>
            <a:spLocks noGrp="1"/>
          </p:cNvSpPr>
          <p:nvPr>
            <p:ph type="title"/>
          </p:nvPr>
        </p:nvSpPr>
        <p:spPr>
          <a:xfrm>
            <a:off x="1748368" y="370110"/>
            <a:ext cx="9625012" cy="1280890"/>
          </a:xfrm>
        </p:spPr>
        <p:txBody>
          <a:bodyPr/>
          <a:lstStyle/>
          <a:p>
            <a:r>
              <a:rPr lang="en-US" dirty="0" err="1"/>
              <a:t>Geniaalsed</a:t>
            </a:r>
            <a:r>
              <a:rPr lang="en-US" dirty="0"/>
              <a:t> </a:t>
            </a:r>
            <a:r>
              <a:rPr lang="en-US" dirty="0" err="1"/>
              <a:t>planeerijad</a:t>
            </a:r>
            <a:r>
              <a:rPr lang="en-US" dirty="0"/>
              <a:t> Rae </a:t>
            </a:r>
            <a:r>
              <a:rPr lang="en-US" dirty="0" err="1"/>
              <a:t>vallas</a:t>
            </a:r>
            <a:br>
              <a:rPr lang="en-US" dirty="0"/>
            </a:br>
            <a:r>
              <a:rPr lang="en-US" sz="3200" dirty="0"/>
              <a:t>20 </a:t>
            </a:r>
            <a:r>
              <a:rPr lang="en-US" sz="3200" dirty="0" err="1"/>
              <a:t>aastaga</a:t>
            </a:r>
            <a:r>
              <a:rPr lang="en-US" sz="3200" dirty="0"/>
              <a:t> on </a:t>
            </a:r>
            <a:r>
              <a:rPr lang="en-US" sz="3200" dirty="0" err="1"/>
              <a:t>täheldada</a:t>
            </a:r>
            <a:r>
              <a:rPr lang="en-US" sz="3200" dirty="0"/>
              <a:t> </a:t>
            </a:r>
            <a:r>
              <a:rPr lang="en-US" sz="3200" dirty="0" err="1"/>
              <a:t>mõningast</a:t>
            </a:r>
            <a:r>
              <a:rPr lang="en-US" sz="3200" dirty="0"/>
              <a:t> </a:t>
            </a:r>
            <a:r>
              <a:rPr lang="en-US" sz="3200" dirty="0" err="1"/>
              <a:t>arengut</a:t>
            </a:r>
            <a:endParaRPr lang="en-US" dirty="0"/>
          </a:p>
        </p:txBody>
      </p:sp>
      <p:sp>
        <p:nvSpPr>
          <p:cNvPr id="3" name="Content Placeholder 2">
            <a:extLst>
              <a:ext uri="{FF2B5EF4-FFF2-40B4-BE49-F238E27FC236}">
                <a16:creationId xmlns:a16="http://schemas.microsoft.com/office/drawing/2014/main" id="{CB17E376-C065-6626-94C5-970CA0DFCA8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74B4C83-F4F8-E4ED-63A8-E72F14E36B93}"/>
              </a:ext>
            </a:extLst>
          </p:cNvPr>
          <p:cNvPicPr>
            <a:picLocks noChangeAspect="1"/>
          </p:cNvPicPr>
          <p:nvPr/>
        </p:nvPicPr>
        <p:blipFill>
          <a:blip r:embed="rId2"/>
          <a:stretch>
            <a:fillRect/>
          </a:stretch>
        </p:blipFill>
        <p:spPr>
          <a:xfrm>
            <a:off x="-1159799" y="1740386"/>
            <a:ext cx="7903113" cy="4521815"/>
          </a:xfrm>
          <a:prstGeom prst="rect">
            <a:avLst/>
          </a:prstGeom>
        </p:spPr>
      </p:pic>
      <p:pic>
        <p:nvPicPr>
          <p:cNvPr id="7" name="Picture 6">
            <a:extLst>
              <a:ext uri="{FF2B5EF4-FFF2-40B4-BE49-F238E27FC236}">
                <a16:creationId xmlns:a16="http://schemas.microsoft.com/office/drawing/2014/main" id="{1B4D3914-8E9B-657B-2F2D-8DE6754D9F76}"/>
              </a:ext>
            </a:extLst>
          </p:cNvPr>
          <p:cNvPicPr>
            <a:picLocks noChangeAspect="1"/>
          </p:cNvPicPr>
          <p:nvPr/>
        </p:nvPicPr>
        <p:blipFill>
          <a:blip r:embed="rId3"/>
          <a:stretch>
            <a:fillRect/>
          </a:stretch>
        </p:blipFill>
        <p:spPr>
          <a:xfrm>
            <a:off x="6893683" y="1740386"/>
            <a:ext cx="5540086" cy="4521815"/>
          </a:xfrm>
          <a:prstGeom prst="rect">
            <a:avLst/>
          </a:prstGeom>
        </p:spPr>
      </p:pic>
      <p:sp>
        <p:nvSpPr>
          <p:cNvPr id="8" name="TextBox 7">
            <a:extLst>
              <a:ext uri="{FF2B5EF4-FFF2-40B4-BE49-F238E27FC236}">
                <a16:creationId xmlns:a16="http://schemas.microsoft.com/office/drawing/2014/main" id="{DC767749-E908-B036-B484-8EF4534959DB}"/>
              </a:ext>
            </a:extLst>
          </p:cNvPr>
          <p:cNvSpPr txBox="1"/>
          <p:nvPr/>
        </p:nvSpPr>
        <p:spPr>
          <a:xfrm>
            <a:off x="84211" y="6308209"/>
            <a:ext cx="11930445" cy="369332"/>
          </a:xfrm>
          <a:prstGeom prst="rect">
            <a:avLst/>
          </a:prstGeom>
          <a:noFill/>
        </p:spPr>
        <p:txBody>
          <a:bodyPr wrap="none" rtlCol="0">
            <a:spAutoFit/>
          </a:bodyPr>
          <a:lstStyle/>
          <a:p>
            <a:r>
              <a:rPr lang="en-US" dirty="0"/>
              <a:t>Miks? DP </a:t>
            </a:r>
            <a:r>
              <a:rPr lang="en-US" dirty="0" err="1"/>
              <a:t>lähteülesande</a:t>
            </a:r>
            <a:r>
              <a:rPr lang="en-US" dirty="0"/>
              <a:t> </a:t>
            </a:r>
            <a:r>
              <a:rPr lang="en-US" dirty="0" err="1"/>
              <a:t>järgi</a:t>
            </a:r>
            <a:r>
              <a:rPr lang="en-US" dirty="0"/>
              <a:t> </a:t>
            </a:r>
            <a:r>
              <a:rPr lang="en-US" dirty="0" err="1"/>
              <a:t>tuleb</a:t>
            </a:r>
            <a:r>
              <a:rPr lang="en-US" dirty="0"/>
              <a:t> </a:t>
            </a:r>
            <a:r>
              <a:rPr lang="en-US" dirty="0" err="1"/>
              <a:t>sademeveed</a:t>
            </a:r>
            <a:r>
              <a:rPr lang="en-US" dirty="0"/>
              <a:t> </a:t>
            </a:r>
            <a:r>
              <a:rPr lang="en-US" dirty="0" err="1"/>
              <a:t>pinnasesse</a:t>
            </a:r>
            <a:r>
              <a:rPr lang="en-US" dirty="0"/>
              <a:t> </a:t>
            </a:r>
            <a:r>
              <a:rPr lang="en-US" dirty="0" err="1"/>
              <a:t>juhtida</a:t>
            </a:r>
            <a:r>
              <a:rPr lang="en-US" dirty="0"/>
              <a:t> – AGA – </a:t>
            </a:r>
            <a:r>
              <a:rPr lang="en-US" dirty="0" err="1"/>
              <a:t>savipinnased</a:t>
            </a:r>
            <a:r>
              <a:rPr lang="en-US" dirty="0"/>
              <a:t>, 2 km ja </a:t>
            </a:r>
            <a:r>
              <a:rPr lang="en-US" dirty="0" err="1"/>
              <a:t>alla</a:t>
            </a:r>
            <a:r>
              <a:rPr lang="en-US" dirty="0"/>
              <a:t> </a:t>
            </a:r>
            <a:r>
              <a:rPr lang="en-US" dirty="0" err="1"/>
              <a:t>meetri</a:t>
            </a:r>
            <a:r>
              <a:rPr lang="en-US" dirty="0"/>
              <a:t> </a:t>
            </a:r>
            <a:r>
              <a:rPr lang="en-US" dirty="0" err="1"/>
              <a:t>Ülemiste</a:t>
            </a:r>
            <a:r>
              <a:rPr lang="en-US" dirty="0"/>
              <a:t> </a:t>
            </a:r>
            <a:r>
              <a:rPr lang="en-US" dirty="0" err="1"/>
              <a:t>järvest</a:t>
            </a:r>
            <a:endParaRPr lang="en-US" dirty="0"/>
          </a:p>
        </p:txBody>
      </p:sp>
      <p:sp>
        <p:nvSpPr>
          <p:cNvPr id="4" name="Slide Number Placeholder 3">
            <a:extLst>
              <a:ext uri="{FF2B5EF4-FFF2-40B4-BE49-F238E27FC236}">
                <a16:creationId xmlns:a16="http://schemas.microsoft.com/office/drawing/2014/main" id="{028E28A9-0CF3-2689-5C26-065AB94CD899}"/>
              </a:ext>
            </a:extLst>
          </p:cNvPr>
          <p:cNvSpPr>
            <a:spLocks noGrp="1"/>
          </p:cNvSpPr>
          <p:nvPr>
            <p:ph type="sldNum" sz="quarter" idx="12"/>
          </p:nvPr>
        </p:nvSpPr>
        <p:spPr/>
        <p:txBody>
          <a:bodyPr/>
          <a:lstStyle/>
          <a:p>
            <a:fld id="{8FCF64CA-1ABB-4D00-9261-AE268A4C79EB}" type="slidenum">
              <a:rPr lang="en-US" smtClean="0"/>
              <a:t>173</a:t>
            </a:fld>
            <a:endParaRPr lang="en-US"/>
          </a:p>
        </p:txBody>
      </p:sp>
    </p:spTree>
    <p:extLst>
      <p:ext uri="{BB962C8B-B14F-4D97-AF65-F5344CB8AC3E}">
        <p14:creationId xmlns:p14="http://schemas.microsoft.com/office/powerpoint/2010/main" val="25242533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221E27D3-4E82-66E6-589D-8B8CCAD348FF}"/>
              </a:ext>
            </a:extLst>
          </p:cNvPr>
          <p:cNvSpPr>
            <a:spLocks noGrp="1"/>
          </p:cNvSpPr>
          <p:nvPr>
            <p:ph type="sldNum" sz="quarter" idx="11"/>
          </p:nvPr>
        </p:nvSpPr>
        <p:spPr/>
        <p:txBody>
          <a:bodyPr/>
          <a:lstStyle/>
          <a:p>
            <a:fld id="{B45BE48D-F52A-47B8-9D5A-5A0916AB6425}" type="slidenum">
              <a:rPr lang="en-US" altLang="en-US"/>
              <a:pPr/>
              <a:t>174</a:t>
            </a:fld>
            <a:endParaRPr lang="en-US" altLang="en-US"/>
          </a:p>
        </p:txBody>
      </p:sp>
      <p:sp>
        <p:nvSpPr>
          <p:cNvPr id="348162" name="Rectangle 2">
            <a:extLst>
              <a:ext uri="{FF2B5EF4-FFF2-40B4-BE49-F238E27FC236}">
                <a16:creationId xmlns:a16="http://schemas.microsoft.com/office/drawing/2014/main" id="{81470B2F-50A4-DD2C-8E70-4F75C3540B21}"/>
              </a:ext>
            </a:extLst>
          </p:cNvPr>
          <p:cNvSpPr>
            <a:spLocks noGrp="1" noChangeArrowheads="1"/>
          </p:cNvSpPr>
          <p:nvPr>
            <p:ph type="title"/>
          </p:nvPr>
        </p:nvSpPr>
        <p:spPr/>
        <p:txBody>
          <a:bodyPr/>
          <a:lstStyle/>
          <a:p>
            <a:endParaRPr lang="en-US" altLang="en-US"/>
          </a:p>
        </p:txBody>
      </p:sp>
      <p:sp>
        <p:nvSpPr>
          <p:cNvPr id="348163" name="Rectangle 3">
            <a:extLst>
              <a:ext uri="{FF2B5EF4-FFF2-40B4-BE49-F238E27FC236}">
                <a16:creationId xmlns:a16="http://schemas.microsoft.com/office/drawing/2014/main" id="{EE9925BB-1AB5-13DA-7644-A9B18BD8036C}"/>
              </a:ext>
            </a:extLst>
          </p:cNvPr>
          <p:cNvSpPr>
            <a:spLocks noGrp="1" noChangeArrowheads="1"/>
          </p:cNvSpPr>
          <p:nvPr>
            <p:ph type="body" idx="1"/>
          </p:nvPr>
        </p:nvSpPr>
        <p:spPr/>
        <p:txBody>
          <a:bodyPr/>
          <a:lstStyle/>
          <a:p>
            <a:endParaRPr lang="en-US" altLang="en-US"/>
          </a:p>
        </p:txBody>
      </p:sp>
      <p:pic>
        <p:nvPicPr>
          <p:cNvPr id="348164" name="Picture 4">
            <a:extLst>
              <a:ext uri="{FF2B5EF4-FFF2-40B4-BE49-F238E27FC236}">
                <a16:creationId xmlns:a16="http://schemas.microsoft.com/office/drawing/2014/main" id="{0AAF3FA2-2A03-D3DC-8356-9CFF574FF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5601"/>
            <a:ext cx="12192000" cy="91429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2798645C-5472-9FB3-323E-B0F421EB0727}"/>
              </a:ext>
            </a:extLst>
          </p:cNvPr>
          <p:cNvSpPr>
            <a:spLocks noGrp="1"/>
          </p:cNvSpPr>
          <p:nvPr>
            <p:ph type="sldNum" sz="quarter" idx="11"/>
          </p:nvPr>
        </p:nvSpPr>
        <p:spPr/>
        <p:txBody>
          <a:bodyPr/>
          <a:lstStyle/>
          <a:p>
            <a:fld id="{D9C983E8-A9CF-4507-A16A-C7FCCE55803D}" type="slidenum">
              <a:rPr lang="en-US" altLang="en-US"/>
              <a:pPr/>
              <a:t>175</a:t>
            </a:fld>
            <a:endParaRPr lang="en-US" altLang="en-US"/>
          </a:p>
        </p:txBody>
      </p:sp>
      <p:sp>
        <p:nvSpPr>
          <p:cNvPr id="349186" name="Rectangle 2">
            <a:extLst>
              <a:ext uri="{FF2B5EF4-FFF2-40B4-BE49-F238E27FC236}">
                <a16:creationId xmlns:a16="http://schemas.microsoft.com/office/drawing/2014/main" id="{BD2D7964-2887-96D0-1725-2D814B2687FD}"/>
              </a:ext>
            </a:extLst>
          </p:cNvPr>
          <p:cNvSpPr>
            <a:spLocks noGrp="1" noChangeArrowheads="1"/>
          </p:cNvSpPr>
          <p:nvPr>
            <p:ph type="title"/>
          </p:nvPr>
        </p:nvSpPr>
        <p:spPr/>
        <p:txBody>
          <a:bodyPr/>
          <a:lstStyle/>
          <a:p>
            <a:endParaRPr lang="en-US" altLang="en-US"/>
          </a:p>
        </p:txBody>
      </p:sp>
      <p:sp>
        <p:nvSpPr>
          <p:cNvPr id="349187" name="Rectangle 3">
            <a:extLst>
              <a:ext uri="{FF2B5EF4-FFF2-40B4-BE49-F238E27FC236}">
                <a16:creationId xmlns:a16="http://schemas.microsoft.com/office/drawing/2014/main" id="{1648A7A2-B785-9FEF-62A7-E4D2B0C5C958}"/>
              </a:ext>
            </a:extLst>
          </p:cNvPr>
          <p:cNvSpPr>
            <a:spLocks noGrp="1" noChangeArrowheads="1"/>
          </p:cNvSpPr>
          <p:nvPr>
            <p:ph type="body" idx="1"/>
          </p:nvPr>
        </p:nvSpPr>
        <p:spPr/>
        <p:txBody>
          <a:bodyPr/>
          <a:lstStyle/>
          <a:p>
            <a:endParaRPr lang="en-US" altLang="en-US"/>
          </a:p>
        </p:txBody>
      </p:sp>
      <p:pic>
        <p:nvPicPr>
          <p:cNvPr id="349188" name="Picture 4">
            <a:extLst>
              <a:ext uri="{FF2B5EF4-FFF2-40B4-BE49-F238E27FC236}">
                <a16:creationId xmlns:a16="http://schemas.microsoft.com/office/drawing/2014/main" id="{821EE10D-5727-60EC-1789-BEF76037F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355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92E63EE2-8232-9251-D308-17E5A21D477A}"/>
              </a:ext>
            </a:extLst>
          </p:cNvPr>
          <p:cNvSpPr>
            <a:spLocks noGrp="1"/>
          </p:cNvSpPr>
          <p:nvPr>
            <p:ph type="sldNum" sz="quarter" idx="11"/>
          </p:nvPr>
        </p:nvSpPr>
        <p:spPr/>
        <p:txBody>
          <a:bodyPr/>
          <a:lstStyle/>
          <a:p>
            <a:fld id="{F02C24A7-E8B7-4155-8D60-06B512A5F8D7}" type="slidenum">
              <a:rPr lang="en-US" altLang="en-US"/>
              <a:pPr/>
              <a:t>176</a:t>
            </a:fld>
            <a:endParaRPr lang="en-US" altLang="en-US"/>
          </a:p>
        </p:txBody>
      </p:sp>
      <p:sp>
        <p:nvSpPr>
          <p:cNvPr id="338946" name="Rectangle 2">
            <a:extLst>
              <a:ext uri="{FF2B5EF4-FFF2-40B4-BE49-F238E27FC236}">
                <a16:creationId xmlns:a16="http://schemas.microsoft.com/office/drawing/2014/main" id="{7FDEA550-1DFB-AA09-D39A-3421DF2C838A}"/>
              </a:ext>
            </a:extLst>
          </p:cNvPr>
          <p:cNvSpPr>
            <a:spLocks noGrp="1" noChangeArrowheads="1"/>
          </p:cNvSpPr>
          <p:nvPr>
            <p:ph type="title"/>
          </p:nvPr>
        </p:nvSpPr>
        <p:spPr/>
        <p:txBody>
          <a:bodyPr/>
          <a:lstStyle/>
          <a:p>
            <a:endParaRPr lang="en-US" altLang="en-US"/>
          </a:p>
        </p:txBody>
      </p:sp>
      <p:sp>
        <p:nvSpPr>
          <p:cNvPr id="338947" name="Rectangle 3">
            <a:extLst>
              <a:ext uri="{FF2B5EF4-FFF2-40B4-BE49-F238E27FC236}">
                <a16:creationId xmlns:a16="http://schemas.microsoft.com/office/drawing/2014/main" id="{343D9565-55F4-8F48-A667-C53D7D3101D1}"/>
              </a:ext>
            </a:extLst>
          </p:cNvPr>
          <p:cNvSpPr>
            <a:spLocks noGrp="1" noChangeArrowheads="1"/>
          </p:cNvSpPr>
          <p:nvPr>
            <p:ph type="body" idx="1"/>
          </p:nvPr>
        </p:nvSpPr>
        <p:spPr/>
        <p:txBody>
          <a:bodyPr/>
          <a:lstStyle/>
          <a:p>
            <a:endParaRPr lang="en-US" altLang="en-US"/>
          </a:p>
        </p:txBody>
      </p:sp>
      <p:pic>
        <p:nvPicPr>
          <p:cNvPr id="338948" name="Picture 4">
            <a:extLst>
              <a:ext uri="{FF2B5EF4-FFF2-40B4-BE49-F238E27FC236}">
                <a16:creationId xmlns:a16="http://schemas.microsoft.com/office/drawing/2014/main" id="{1EE3AAC3-B70A-2A0E-159A-7487DABAC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9963"/>
            <a:ext cx="12192000" cy="91445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10B30321-9DD1-68D7-9C87-6E3E91B7ABEA}"/>
              </a:ext>
            </a:extLst>
          </p:cNvPr>
          <p:cNvSpPr>
            <a:spLocks noGrp="1"/>
          </p:cNvSpPr>
          <p:nvPr>
            <p:ph type="sldNum" sz="quarter" idx="11"/>
          </p:nvPr>
        </p:nvSpPr>
        <p:spPr/>
        <p:txBody>
          <a:bodyPr/>
          <a:lstStyle/>
          <a:p>
            <a:fld id="{0B0CB330-4CFC-451C-983F-A9E55B02DEA2}" type="slidenum">
              <a:rPr lang="en-US" altLang="en-US"/>
              <a:pPr/>
              <a:t>177</a:t>
            </a:fld>
            <a:endParaRPr lang="en-US" altLang="en-US"/>
          </a:p>
        </p:txBody>
      </p:sp>
      <p:sp>
        <p:nvSpPr>
          <p:cNvPr id="339970" name="Rectangle 2">
            <a:extLst>
              <a:ext uri="{FF2B5EF4-FFF2-40B4-BE49-F238E27FC236}">
                <a16:creationId xmlns:a16="http://schemas.microsoft.com/office/drawing/2014/main" id="{D4F7479E-A49B-EB33-7ECE-BC63C5648D6B}"/>
              </a:ext>
            </a:extLst>
          </p:cNvPr>
          <p:cNvSpPr>
            <a:spLocks noGrp="1" noChangeArrowheads="1"/>
          </p:cNvSpPr>
          <p:nvPr>
            <p:ph type="title"/>
          </p:nvPr>
        </p:nvSpPr>
        <p:spPr/>
        <p:txBody>
          <a:bodyPr/>
          <a:lstStyle/>
          <a:p>
            <a:endParaRPr lang="en-US" altLang="en-US"/>
          </a:p>
        </p:txBody>
      </p:sp>
      <p:sp>
        <p:nvSpPr>
          <p:cNvPr id="339971" name="Rectangle 3">
            <a:extLst>
              <a:ext uri="{FF2B5EF4-FFF2-40B4-BE49-F238E27FC236}">
                <a16:creationId xmlns:a16="http://schemas.microsoft.com/office/drawing/2014/main" id="{31B6670D-9DDD-3C79-5758-7AEB7558E6EC}"/>
              </a:ext>
            </a:extLst>
          </p:cNvPr>
          <p:cNvSpPr>
            <a:spLocks noGrp="1" noChangeArrowheads="1"/>
          </p:cNvSpPr>
          <p:nvPr>
            <p:ph type="body" idx="1"/>
          </p:nvPr>
        </p:nvSpPr>
        <p:spPr/>
        <p:txBody>
          <a:bodyPr/>
          <a:lstStyle/>
          <a:p>
            <a:endParaRPr lang="en-US" altLang="en-US"/>
          </a:p>
        </p:txBody>
      </p:sp>
      <p:pic>
        <p:nvPicPr>
          <p:cNvPr id="339972" name="Picture 4">
            <a:extLst>
              <a:ext uri="{FF2B5EF4-FFF2-40B4-BE49-F238E27FC236}">
                <a16:creationId xmlns:a16="http://schemas.microsoft.com/office/drawing/2014/main" id="{FE9BE800-1FE7-80A7-26DF-F07EDBBE7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9100"/>
            <a:ext cx="12192562" cy="91405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01EB2885-A98D-A885-4F11-198E8CF65F7E}"/>
              </a:ext>
            </a:extLst>
          </p:cNvPr>
          <p:cNvSpPr>
            <a:spLocks noGrp="1"/>
          </p:cNvSpPr>
          <p:nvPr>
            <p:ph type="sldNum" sz="quarter" idx="11"/>
          </p:nvPr>
        </p:nvSpPr>
        <p:spPr/>
        <p:txBody>
          <a:bodyPr/>
          <a:lstStyle/>
          <a:p>
            <a:fld id="{F96D956E-6683-46B5-A7E3-4E757EF3C506}" type="slidenum">
              <a:rPr lang="en-US" altLang="en-US"/>
              <a:pPr/>
              <a:t>178</a:t>
            </a:fld>
            <a:endParaRPr lang="en-US" altLang="en-US"/>
          </a:p>
        </p:txBody>
      </p:sp>
      <p:sp>
        <p:nvSpPr>
          <p:cNvPr id="343042" name="Rectangle 2">
            <a:extLst>
              <a:ext uri="{FF2B5EF4-FFF2-40B4-BE49-F238E27FC236}">
                <a16:creationId xmlns:a16="http://schemas.microsoft.com/office/drawing/2014/main" id="{01C39D5E-421F-80F2-131B-A8794366D7BA}"/>
              </a:ext>
            </a:extLst>
          </p:cNvPr>
          <p:cNvSpPr>
            <a:spLocks noGrp="1" noChangeArrowheads="1"/>
          </p:cNvSpPr>
          <p:nvPr>
            <p:ph type="title"/>
          </p:nvPr>
        </p:nvSpPr>
        <p:spPr/>
        <p:txBody>
          <a:bodyPr/>
          <a:lstStyle/>
          <a:p>
            <a:endParaRPr lang="en-US" altLang="en-US"/>
          </a:p>
        </p:txBody>
      </p:sp>
      <p:sp>
        <p:nvSpPr>
          <p:cNvPr id="343043" name="Rectangle 3">
            <a:extLst>
              <a:ext uri="{FF2B5EF4-FFF2-40B4-BE49-F238E27FC236}">
                <a16:creationId xmlns:a16="http://schemas.microsoft.com/office/drawing/2014/main" id="{82BB2BCD-092D-F983-2BBA-7E82A8DBC633}"/>
              </a:ext>
            </a:extLst>
          </p:cNvPr>
          <p:cNvSpPr>
            <a:spLocks noGrp="1" noChangeArrowheads="1"/>
          </p:cNvSpPr>
          <p:nvPr>
            <p:ph type="body" idx="1"/>
          </p:nvPr>
        </p:nvSpPr>
        <p:spPr/>
        <p:txBody>
          <a:bodyPr/>
          <a:lstStyle/>
          <a:p>
            <a:endParaRPr lang="en-US" altLang="en-US"/>
          </a:p>
        </p:txBody>
      </p:sp>
      <p:pic>
        <p:nvPicPr>
          <p:cNvPr id="343045" name="Picture 5">
            <a:extLst>
              <a:ext uri="{FF2B5EF4-FFF2-40B4-BE49-F238E27FC236}">
                <a16:creationId xmlns:a16="http://schemas.microsoft.com/office/drawing/2014/main" id="{3155F7DE-75E5-04BB-30DB-F5B5A2201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8312"/>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55D647D8-E9A7-9994-C47C-0716F0422744}"/>
              </a:ext>
            </a:extLst>
          </p:cNvPr>
          <p:cNvSpPr>
            <a:spLocks noGrp="1"/>
          </p:cNvSpPr>
          <p:nvPr>
            <p:ph type="sldNum" sz="quarter" idx="11"/>
          </p:nvPr>
        </p:nvSpPr>
        <p:spPr/>
        <p:txBody>
          <a:bodyPr/>
          <a:lstStyle/>
          <a:p>
            <a:fld id="{4C6A817E-549F-447C-891D-795AB092BF68}" type="slidenum">
              <a:rPr lang="en-US" altLang="en-US"/>
              <a:pPr/>
              <a:t>179</a:t>
            </a:fld>
            <a:endParaRPr lang="en-US" altLang="en-US"/>
          </a:p>
        </p:txBody>
      </p:sp>
      <p:sp>
        <p:nvSpPr>
          <p:cNvPr id="340994" name="Rectangle 2">
            <a:extLst>
              <a:ext uri="{FF2B5EF4-FFF2-40B4-BE49-F238E27FC236}">
                <a16:creationId xmlns:a16="http://schemas.microsoft.com/office/drawing/2014/main" id="{42E7E23D-8717-90B2-7749-35213551EC44}"/>
              </a:ext>
            </a:extLst>
          </p:cNvPr>
          <p:cNvSpPr>
            <a:spLocks noGrp="1" noChangeArrowheads="1"/>
          </p:cNvSpPr>
          <p:nvPr>
            <p:ph type="title"/>
          </p:nvPr>
        </p:nvSpPr>
        <p:spPr/>
        <p:txBody>
          <a:bodyPr/>
          <a:lstStyle/>
          <a:p>
            <a:endParaRPr lang="en-US" altLang="en-US"/>
          </a:p>
        </p:txBody>
      </p:sp>
      <p:sp>
        <p:nvSpPr>
          <p:cNvPr id="340995" name="Rectangle 3">
            <a:extLst>
              <a:ext uri="{FF2B5EF4-FFF2-40B4-BE49-F238E27FC236}">
                <a16:creationId xmlns:a16="http://schemas.microsoft.com/office/drawing/2014/main" id="{F550C5B9-EF3F-831F-ED9A-A14A89F92F89}"/>
              </a:ext>
            </a:extLst>
          </p:cNvPr>
          <p:cNvSpPr>
            <a:spLocks noGrp="1" noChangeArrowheads="1"/>
          </p:cNvSpPr>
          <p:nvPr>
            <p:ph type="body" idx="1"/>
          </p:nvPr>
        </p:nvSpPr>
        <p:spPr/>
        <p:txBody>
          <a:bodyPr/>
          <a:lstStyle/>
          <a:p>
            <a:endParaRPr lang="en-US" altLang="en-US"/>
          </a:p>
        </p:txBody>
      </p:sp>
      <p:pic>
        <p:nvPicPr>
          <p:cNvPr id="340996" name="Picture 4">
            <a:extLst>
              <a:ext uri="{FF2B5EF4-FFF2-40B4-BE49-F238E27FC236}">
                <a16:creationId xmlns:a16="http://schemas.microsoft.com/office/drawing/2014/main" id="{9F9ED638-E585-D73C-3513-2A06A6198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6175"/>
            <a:ext cx="12192000" cy="9145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102F-23C7-4AC5-9522-B7C8C0AA1858}"/>
              </a:ext>
            </a:extLst>
          </p:cNvPr>
          <p:cNvSpPr>
            <a:spLocks noGrp="1"/>
          </p:cNvSpPr>
          <p:nvPr>
            <p:ph type="title"/>
          </p:nvPr>
        </p:nvSpPr>
        <p:spPr/>
        <p:txBody>
          <a:bodyPr/>
          <a:lstStyle/>
          <a:p>
            <a:r>
              <a:rPr lang="en-US" dirty="0" err="1"/>
              <a:t>Ühtlustamine</a:t>
            </a:r>
            <a:r>
              <a:rPr lang="en-US" dirty="0"/>
              <a:t> – </a:t>
            </a:r>
            <a:r>
              <a:rPr lang="en-US" dirty="0" err="1"/>
              <a:t>siduserialad</a:t>
            </a:r>
            <a:r>
              <a:rPr lang="en-US" dirty="0"/>
              <a:t> ja </a:t>
            </a:r>
            <a:r>
              <a:rPr lang="en-US" dirty="0" err="1"/>
              <a:t>süsteem</a:t>
            </a:r>
            <a:endParaRPr lang="en-US" dirty="0"/>
          </a:p>
        </p:txBody>
      </p:sp>
      <p:sp>
        <p:nvSpPr>
          <p:cNvPr id="3" name="Content Placeholder 2">
            <a:extLst>
              <a:ext uri="{FF2B5EF4-FFF2-40B4-BE49-F238E27FC236}">
                <a16:creationId xmlns:a16="http://schemas.microsoft.com/office/drawing/2014/main" id="{FB6DA35C-6A79-4D03-8A34-1ED71663FE87}"/>
              </a:ext>
            </a:extLst>
          </p:cNvPr>
          <p:cNvSpPr>
            <a:spLocks noGrp="1"/>
          </p:cNvSpPr>
          <p:nvPr>
            <p:ph idx="1"/>
          </p:nvPr>
        </p:nvSpPr>
        <p:spPr>
          <a:xfrm>
            <a:off x="1667933" y="2133600"/>
            <a:ext cx="9836679" cy="3777622"/>
          </a:xfrm>
        </p:spPr>
        <p:txBody>
          <a:bodyPr>
            <a:normAutofit fontScale="85000" lnSpcReduction="10000"/>
          </a:bodyPr>
          <a:lstStyle/>
          <a:p>
            <a:pPr marL="0" indent="0">
              <a:buNone/>
            </a:pPr>
            <a:r>
              <a:rPr lang="en-US" dirty="0" err="1"/>
              <a:t>Teedeinseneri</a:t>
            </a:r>
            <a:r>
              <a:rPr lang="en-US" dirty="0"/>
              <a:t> </a:t>
            </a:r>
            <a:r>
              <a:rPr lang="en-US" dirty="0" err="1"/>
              <a:t>kutseid</a:t>
            </a:r>
            <a:r>
              <a:rPr lang="en-US" dirty="0"/>
              <a:t> </a:t>
            </a:r>
            <a:r>
              <a:rPr lang="en-US" sz="2400" dirty="0" err="1"/>
              <a:t>annab</a:t>
            </a:r>
            <a:r>
              <a:rPr lang="en-US" sz="2400" dirty="0"/>
              <a:t> </a:t>
            </a:r>
            <a:r>
              <a:rPr lang="en-US" sz="2400" dirty="0" err="1"/>
              <a:t>välja</a:t>
            </a:r>
            <a:r>
              <a:rPr lang="en-US" sz="2400" dirty="0"/>
              <a:t> </a:t>
            </a:r>
            <a:r>
              <a:rPr lang="en-US" sz="2400" dirty="0" err="1"/>
              <a:t>Taristuehituse</a:t>
            </a:r>
            <a:r>
              <a:rPr lang="en-US" sz="2400" dirty="0"/>
              <a:t> Liit (end. </a:t>
            </a:r>
            <a:r>
              <a:rPr lang="en-US" sz="2400" dirty="0" err="1"/>
              <a:t>Asfaldiliit</a:t>
            </a:r>
            <a:r>
              <a:rPr lang="en-US" sz="2400" dirty="0"/>
              <a:t>)</a:t>
            </a:r>
          </a:p>
          <a:p>
            <a:pPr marL="0" indent="0">
              <a:buNone/>
            </a:pPr>
            <a:r>
              <a:rPr lang="en-US" dirty="0" err="1"/>
              <a:t>Siduserialad</a:t>
            </a:r>
            <a:r>
              <a:rPr lang="en-US" dirty="0"/>
              <a:t> – </a:t>
            </a:r>
            <a:r>
              <a:rPr lang="en-US" dirty="0" err="1">
                <a:hlinkClick r:id="rId2"/>
              </a:rPr>
              <a:t>vt</a:t>
            </a:r>
            <a:r>
              <a:rPr lang="en-US" dirty="0">
                <a:hlinkClick r:id="rId2"/>
              </a:rPr>
              <a:t> RT</a:t>
            </a:r>
            <a:r>
              <a:rPr lang="en-US" dirty="0"/>
              <a:t> ja </a:t>
            </a:r>
            <a:r>
              <a:rPr lang="en-US" dirty="0" err="1">
                <a:hlinkClick r:id="rId3"/>
              </a:rPr>
              <a:t>lisa</a:t>
            </a:r>
            <a:endParaRPr lang="en-US" dirty="0"/>
          </a:p>
          <a:p>
            <a:r>
              <a:rPr lang="en-US" dirty="0" err="1"/>
              <a:t>Arhitektid</a:t>
            </a:r>
            <a:r>
              <a:rPr lang="en-US" dirty="0"/>
              <a:t>, </a:t>
            </a:r>
            <a:r>
              <a:rPr lang="en-US" dirty="0" err="1"/>
              <a:t>maastikuarhitektid</a:t>
            </a:r>
            <a:endParaRPr lang="en-US" dirty="0"/>
          </a:p>
          <a:p>
            <a:pPr lvl="1"/>
            <a:r>
              <a:rPr lang="en-US" dirty="0"/>
              <a:t>Tase 7 – </a:t>
            </a:r>
            <a:r>
              <a:rPr lang="en-US" dirty="0" err="1"/>
              <a:t>diplomeeritud</a:t>
            </a:r>
            <a:r>
              <a:rPr lang="en-US" dirty="0"/>
              <a:t>, </a:t>
            </a:r>
            <a:r>
              <a:rPr lang="en-US" dirty="0" err="1"/>
              <a:t>volitatud</a:t>
            </a:r>
            <a:r>
              <a:rPr lang="en-US" dirty="0"/>
              <a:t>; tase 8 – </a:t>
            </a:r>
            <a:r>
              <a:rPr lang="en-US" dirty="0" err="1"/>
              <a:t>volitatud</a:t>
            </a:r>
            <a:r>
              <a:rPr lang="en-US" dirty="0"/>
              <a:t> </a:t>
            </a:r>
            <a:r>
              <a:rPr lang="en-US" dirty="0" err="1"/>
              <a:t>arhitekt-ekspert</a:t>
            </a:r>
            <a:endParaRPr lang="en-US" dirty="0"/>
          </a:p>
          <a:p>
            <a:r>
              <a:rPr lang="en-US" dirty="0" err="1"/>
              <a:t>Hüdrotehnika</a:t>
            </a:r>
            <a:r>
              <a:rPr lang="en-US" dirty="0"/>
              <a:t>, </a:t>
            </a:r>
            <a:r>
              <a:rPr lang="en-US" dirty="0" err="1"/>
              <a:t>veevarustus</a:t>
            </a:r>
            <a:r>
              <a:rPr lang="en-US" dirty="0"/>
              <a:t> ja </a:t>
            </a:r>
            <a:r>
              <a:rPr lang="en-US" dirty="0" err="1"/>
              <a:t>kanalisatsioon</a:t>
            </a:r>
            <a:r>
              <a:rPr lang="en-US" dirty="0"/>
              <a:t>, </a:t>
            </a:r>
            <a:r>
              <a:rPr lang="en-US" dirty="0" err="1"/>
              <a:t>ehitus</a:t>
            </a:r>
            <a:endParaRPr lang="en-US" dirty="0"/>
          </a:p>
          <a:p>
            <a:pPr lvl="1"/>
            <a:r>
              <a:rPr lang="en-US" dirty="0" err="1"/>
              <a:t>Lisaks</a:t>
            </a:r>
            <a:r>
              <a:rPr lang="en-US" dirty="0"/>
              <a:t> “</a:t>
            </a:r>
            <a:r>
              <a:rPr lang="en-US" dirty="0" err="1"/>
              <a:t>inseneride</a:t>
            </a:r>
            <a:r>
              <a:rPr lang="en-US" dirty="0"/>
              <a:t> </a:t>
            </a:r>
            <a:r>
              <a:rPr lang="en-US" dirty="0" err="1"/>
              <a:t>koolitamine</a:t>
            </a:r>
            <a:r>
              <a:rPr lang="en-US" dirty="0"/>
              <a:t> ja </a:t>
            </a:r>
            <a:r>
              <a:rPr lang="en-US" dirty="0" err="1"/>
              <a:t>uurimistöö</a:t>
            </a:r>
            <a:r>
              <a:rPr lang="en-US" dirty="0"/>
              <a:t>” (</a:t>
            </a:r>
            <a:r>
              <a:rPr lang="en-US" dirty="0" err="1"/>
              <a:t>ainult</a:t>
            </a:r>
            <a:r>
              <a:rPr lang="en-US" dirty="0"/>
              <a:t> 8 </a:t>
            </a:r>
            <a:r>
              <a:rPr lang="en-US" dirty="0" err="1"/>
              <a:t>tasemel</a:t>
            </a:r>
            <a:r>
              <a:rPr lang="en-US" dirty="0"/>
              <a:t>)</a:t>
            </a:r>
          </a:p>
          <a:p>
            <a:pPr lvl="2"/>
            <a:r>
              <a:rPr lang="en-US" dirty="0" err="1"/>
              <a:t>Teedevõrk</a:t>
            </a:r>
            <a:r>
              <a:rPr lang="en-US" dirty="0"/>
              <a:t> on </a:t>
            </a:r>
            <a:r>
              <a:rPr lang="en-US" dirty="0" err="1"/>
              <a:t>piisav</a:t>
            </a:r>
            <a:r>
              <a:rPr lang="en-US" dirty="0"/>
              <a:t>, </a:t>
            </a:r>
            <a:r>
              <a:rPr lang="en-US" dirty="0" err="1"/>
              <a:t>teame</a:t>
            </a:r>
            <a:r>
              <a:rPr lang="en-US" dirty="0"/>
              <a:t> juba </a:t>
            </a:r>
            <a:r>
              <a:rPr lang="en-US" dirty="0" err="1"/>
              <a:t>kõike</a:t>
            </a:r>
            <a:r>
              <a:rPr lang="en-US" dirty="0"/>
              <a:t> – et </a:t>
            </a:r>
            <a:r>
              <a:rPr lang="en-US" dirty="0" err="1"/>
              <a:t>uurida</a:t>
            </a:r>
            <a:r>
              <a:rPr lang="en-US" dirty="0"/>
              <a:t> </a:t>
            </a:r>
            <a:r>
              <a:rPr lang="en-US" dirty="0" err="1"/>
              <a:t>oleme</a:t>
            </a:r>
            <a:r>
              <a:rPr lang="en-US" dirty="0"/>
              <a:t> </a:t>
            </a:r>
            <a:r>
              <a:rPr lang="en-US" dirty="0" err="1"/>
              <a:t>liiga</a:t>
            </a:r>
            <a:r>
              <a:rPr lang="en-US" dirty="0"/>
              <a:t> </a:t>
            </a:r>
            <a:r>
              <a:rPr lang="en-US" dirty="0" err="1"/>
              <a:t>väikesed</a:t>
            </a:r>
            <a:r>
              <a:rPr lang="en-US" dirty="0"/>
              <a:t>, </a:t>
            </a:r>
            <a:r>
              <a:rPr lang="en-US" dirty="0" err="1"/>
              <a:t>insenerid</a:t>
            </a:r>
            <a:r>
              <a:rPr lang="en-US" dirty="0"/>
              <a:t> </a:t>
            </a:r>
            <a:r>
              <a:rPr lang="en-US" dirty="0" err="1"/>
              <a:t>oskavad</a:t>
            </a:r>
            <a:r>
              <a:rPr lang="en-US" dirty="0"/>
              <a:t> </a:t>
            </a:r>
            <a:r>
              <a:rPr lang="en-US" dirty="0" err="1"/>
              <a:t>ise</a:t>
            </a:r>
            <a:r>
              <a:rPr lang="en-US" dirty="0"/>
              <a:t> </a:t>
            </a:r>
            <a:r>
              <a:rPr lang="en-US" dirty="0" err="1"/>
              <a:t>lugeda</a:t>
            </a:r>
            <a:r>
              <a:rPr lang="en-US" dirty="0"/>
              <a:t> ja </a:t>
            </a:r>
            <a:r>
              <a:rPr lang="en-US" dirty="0" err="1"/>
              <a:t>neid</a:t>
            </a:r>
            <a:r>
              <a:rPr lang="en-US" dirty="0"/>
              <a:t> pole </a:t>
            </a:r>
            <a:r>
              <a:rPr lang="en-US" dirty="0" err="1"/>
              <a:t>enam</a:t>
            </a:r>
            <a:r>
              <a:rPr lang="en-US" dirty="0"/>
              <a:t> </a:t>
            </a:r>
            <a:r>
              <a:rPr lang="en-US" dirty="0" err="1"/>
              <a:t>vaja</a:t>
            </a:r>
            <a:r>
              <a:rPr lang="en-US" dirty="0"/>
              <a:t> </a:t>
            </a:r>
            <a:r>
              <a:rPr lang="en-US" dirty="0" err="1"/>
              <a:t>koolitada</a:t>
            </a:r>
            <a:endParaRPr lang="en-US" dirty="0"/>
          </a:p>
          <a:p>
            <a:r>
              <a:rPr lang="en-US" dirty="0" err="1"/>
              <a:t>Ehitusinseneride</a:t>
            </a:r>
            <a:r>
              <a:rPr lang="en-US" dirty="0"/>
              <a:t> </a:t>
            </a:r>
            <a:r>
              <a:rPr lang="en-US" dirty="0" err="1"/>
              <a:t>jaotus</a:t>
            </a:r>
            <a:r>
              <a:rPr lang="en-US" dirty="0"/>
              <a:t> – </a:t>
            </a:r>
            <a:r>
              <a:rPr lang="en-US" dirty="0" err="1"/>
              <a:t>geotehnika</a:t>
            </a:r>
            <a:r>
              <a:rPr lang="en-US" dirty="0"/>
              <a:t>, </a:t>
            </a:r>
            <a:r>
              <a:rPr lang="en-US" dirty="0" err="1"/>
              <a:t>hooned</a:t>
            </a:r>
            <a:r>
              <a:rPr lang="en-US" dirty="0"/>
              <a:t>, </a:t>
            </a:r>
            <a:r>
              <a:rPr lang="en-US" dirty="0" err="1"/>
              <a:t>sadamad</a:t>
            </a:r>
            <a:endParaRPr lang="en-US" dirty="0"/>
          </a:p>
          <a:p>
            <a:pPr lvl="1"/>
            <a:r>
              <a:rPr lang="en-US" dirty="0" err="1"/>
              <a:t>Lisaks</a:t>
            </a:r>
            <a:r>
              <a:rPr lang="en-US" dirty="0"/>
              <a:t> ka “</a:t>
            </a:r>
            <a:r>
              <a:rPr lang="en-US" dirty="0" err="1"/>
              <a:t>ehitusmaksumuse</a:t>
            </a:r>
            <a:r>
              <a:rPr lang="en-US" dirty="0"/>
              <a:t> </a:t>
            </a:r>
            <a:r>
              <a:rPr lang="en-US" dirty="0" err="1"/>
              <a:t>hindamine</a:t>
            </a:r>
            <a:r>
              <a:rPr lang="en-US" dirty="0"/>
              <a:t>” (</a:t>
            </a:r>
            <a:r>
              <a:rPr lang="en-US" dirty="0" err="1"/>
              <a:t>mida</a:t>
            </a:r>
            <a:r>
              <a:rPr lang="en-US" dirty="0"/>
              <a:t> </a:t>
            </a:r>
            <a:r>
              <a:rPr lang="en-US" dirty="0" err="1"/>
              <a:t>teistel</a:t>
            </a:r>
            <a:r>
              <a:rPr lang="en-US" dirty="0"/>
              <a:t> pole)</a:t>
            </a:r>
          </a:p>
        </p:txBody>
      </p:sp>
    </p:spTree>
    <p:extLst>
      <p:ext uri="{BB962C8B-B14F-4D97-AF65-F5344CB8AC3E}">
        <p14:creationId xmlns:p14="http://schemas.microsoft.com/office/powerpoint/2010/main" val="321590317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79BF3A5B-73F4-8817-3430-80E949CB8710}"/>
              </a:ext>
            </a:extLst>
          </p:cNvPr>
          <p:cNvSpPr>
            <a:spLocks noGrp="1"/>
          </p:cNvSpPr>
          <p:nvPr>
            <p:ph type="sldNum" sz="quarter" idx="11"/>
          </p:nvPr>
        </p:nvSpPr>
        <p:spPr/>
        <p:txBody>
          <a:bodyPr/>
          <a:lstStyle/>
          <a:p>
            <a:fld id="{1668DB08-81A9-48A2-9B8E-FDE56796F080}" type="slidenum">
              <a:rPr lang="en-US" altLang="en-US"/>
              <a:pPr/>
              <a:t>180</a:t>
            </a:fld>
            <a:endParaRPr lang="en-US" altLang="en-US"/>
          </a:p>
        </p:txBody>
      </p:sp>
      <p:sp>
        <p:nvSpPr>
          <p:cNvPr id="345090" name="Rectangle 2">
            <a:extLst>
              <a:ext uri="{FF2B5EF4-FFF2-40B4-BE49-F238E27FC236}">
                <a16:creationId xmlns:a16="http://schemas.microsoft.com/office/drawing/2014/main" id="{01C362AC-84D3-A4CE-0503-7517B4E2A542}"/>
              </a:ext>
            </a:extLst>
          </p:cNvPr>
          <p:cNvSpPr>
            <a:spLocks noGrp="1" noChangeArrowheads="1"/>
          </p:cNvSpPr>
          <p:nvPr>
            <p:ph type="title"/>
          </p:nvPr>
        </p:nvSpPr>
        <p:spPr/>
        <p:txBody>
          <a:bodyPr/>
          <a:lstStyle/>
          <a:p>
            <a:endParaRPr lang="en-US" altLang="en-US"/>
          </a:p>
        </p:txBody>
      </p:sp>
      <p:sp>
        <p:nvSpPr>
          <p:cNvPr id="345091" name="Rectangle 3">
            <a:extLst>
              <a:ext uri="{FF2B5EF4-FFF2-40B4-BE49-F238E27FC236}">
                <a16:creationId xmlns:a16="http://schemas.microsoft.com/office/drawing/2014/main" id="{1452B1DD-FCD7-B38D-8F17-2ACBC133FB87}"/>
              </a:ext>
            </a:extLst>
          </p:cNvPr>
          <p:cNvSpPr>
            <a:spLocks noGrp="1" noChangeArrowheads="1"/>
          </p:cNvSpPr>
          <p:nvPr>
            <p:ph type="body" idx="1"/>
          </p:nvPr>
        </p:nvSpPr>
        <p:spPr/>
        <p:txBody>
          <a:bodyPr/>
          <a:lstStyle/>
          <a:p>
            <a:endParaRPr lang="en-US" altLang="en-US"/>
          </a:p>
        </p:txBody>
      </p:sp>
      <p:pic>
        <p:nvPicPr>
          <p:cNvPr id="345092" name="Picture 4">
            <a:extLst>
              <a:ext uri="{FF2B5EF4-FFF2-40B4-BE49-F238E27FC236}">
                <a16:creationId xmlns:a16="http://schemas.microsoft.com/office/drawing/2014/main" id="{A7DD2FA7-8DFC-F776-AA1E-8A138DF59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8358"/>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9CFFB-AABE-F741-9332-E966803FB0F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0FC5248-0BAE-D0B7-406B-A3B9DEC37BB3}"/>
              </a:ext>
            </a:extLst>
          </p:cNvPr>
          <p:cNvGrpSpPr/>
          <p:nvPr/>
        </p:nvGrpSpPr>
        <p:grpSpPr>
          <a:xfrm>
            <a:off x="-1" y="1958640"/>
            <a:ext cx="12192000" cy="4899360"/>
            <a:chOff x="-1" y="1958640"/>
            <a:chExt cx="12192000" cy="4899360"/>
          </a:xfrm>
        </p:grpSpPr>
        <p:sp>
          <p:nvSpPr>
            <p:cNvPr id="10" name="Freeform 9">
              <a:extLst>
                <a:ext uri="{FF2B5EF4-FFF2-40B4-BE49-F238E27FC236}">
                  <a16:creationId xmlns:a16="http://schemas.microsoft.com/office/drawing/2014/main" id="{54DFB6F9-DF60-C3DE-AF92-07F5F8D074E0}"/>
                </a:ext>
              </a:extLst>
            </p:cNvPr>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D088E290-1EA3-9F72-C8ED-F7E1E9052735}"/>
                </a:ext>
              </a:extLst>
            </p:cNvPr>
            <p:cNvPicPr>
              <a:picLocks noChangeAspect="1"/>
            </p:cNvPicPr>
            <p:nvPr/>
          </p:nvPicPr>
          <p:blipFill>
            <a:blip r:embed="rId2"/>
            <a:stretch>
              <a:fillRect/>
            </a:stretch>
          </p:blipFill>
          <p:spPr>
            <a:xfrm>
              <a:off x="8677555" y="1958640"/>
              <a:ext cx="2447645" cy="1370681"/>
            </a:xfrm>
            <a:prstGeom prst="rect">
              <a:avLst/>
            </a:prstGeom>
          </p:spPr>
        </p:pic>
      </p:grpSp>
      <p:sp>
        <p:nvSpPr>
          <p:cNvPr id="9" name="Teksti kohatäide 4">
            <a:extLst>
              <a:ext uri="{FF2B5EF4-FFF2-40B4-BE49-F238E27FC236}">
                <a16:creationId xmlns:a16="http://schemas.microsoft.com/office/drawing/2014/main" id="{4A325B7E-9157-D526-3730-9C9ABF61C6CD}"/>
              </a:ext>
            </a:extLst>
          </p:cNvPr>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err="1">
                <a:solidFill>
                  <a:schemeClr val="tx2"/>
                </a:solidFill>
                <a:latin typeface="+mj-lt"/>
              </a:rPr>
              <a:t>Katendite</a:t>
            </a:r>
            <a:r>
              <a:rPr lang="en-US" altLang="en-US" sz="2900" dirty="0">
                <a:solidFill>
                  <a:schemeClr val="tx2"/>
                </a:solidFill>
                <a:latin typeface="+mj-lt"/>
              </a:rPr>
              <a:t> alus - </a:t>
            </a:r>
            <a:r>
              <a:rPr lang="en-US" altLang="en-US" sz="2900" dirty="0" err="1">
                <a:solidFill>
                  <a:schemeClr val="tx2"/>
                </a:solidFill>
                <a:latin typeface="+mj-lt"/>
              </a:rPr>
              <a:t>koormus</a:t>
            </a:r>
            <a:endParaRPr lang="en-US" altLang="en-US" sz="2900" dirty="0">
              <a:solidFill>
                <a:schemeClr val="accent1"/>
              </a:solidFill>
              <a:latin typeface="+mn-lt"/>
            </a:endParaRPr>
          </a:p>
        </p:txBody>
      </p:sp>
    </p:spTree>
    <p:extLst>
      <p:ext uri="{BB962C8B-B14F-4D97-AF65-F5344CB8AC3E}">
        <p14:creationId xmlns:p14="http://schemas.microsoft.com/office/powerpoint/2010/main" val="274608303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7253-D880-4A35-EBAA-D26ECE1C39BA}"/>
              </a:ext>
            </a:extLst>
          </p:cNvPr>
          <p:cNvSpPr>
            <a:spLocks noGrp="1"/>
          </p:cNvSpPr>
          <p:nvPr>
            <p:ph type="title"/>
          </p:nvPr>
        </p:nvSpPr>
        <p:spPr>
          <a:xfrm>
            <a:off x="869958" y="65310"/>
            <a:ext cx="8911687" cy="1280890"/>
          </a:xfrm>
        </p:spPr>
        <p:txBody>
          <a:bodyPr/>
          <a:lstStyle/>
          <a:p>
            <a:r>
              <a:rPr lang="en-US" dirty="0" err="1"/>
              <a:t>Koormused</a:t>
            </a:r>
            <a:r>
              <a:rPr lang="en-US" dirty="0"/>
              <a:t> ja </a:t>
            </a:r>
            <a:r>
              <a:rPr lang="en-US" dirty="0" err="1"/>
              <a:t>siirdetegurid</a:t>
            </a:r>
            <a:endParaRPr lang="en-US" dirty="0"/>
          </a:p>
        </p:txBody>
      </p:sp>
      <p:sp>
        <p:nvSpPr>
          <p:cNvPr id="3" name="Content Placeholder 2">
            <a:extLst>
              <a:ext uri="{FF2B5EF4-FFF2-40B4-BE49-F238E27FC236}">
                <a16:creationId xmlns:a16="http://schemas.microsoft.com/office/drawing/2014/main" id="{6239525C-AD13-206B-1196-8FA1644DA47E}"/>
              </a:ext>
            </a:extLst>
          </p:cNvPr>
          <p:cNvSpPr>
            <a:spLocks noGrp="1"/>
          </p:cNvSpPr>
          <p:nvPr>
            <p:ph idx="1"/>
          </p:nvPr>
        </p:nvSpPr>
        <p:spPr>
          <a:xfrm>
            <a:off x="736600" y="1914525"/>
            <a:ext cx="10515600" cy="4488502"/>
          </a:xfrm>
        </p:spPr>
        <p:txBody>
          <a:bodyPr>
            <a:normAutofit fontScale="55000" lnSpcReduction="20000"/>
          </a:bodyPr>
          <a:lstStyle/>
          <a:p>
            <a:r>
              <a:rPr lang="en-US" dirty="0" err="1"/>
              <a:t>Sõidukid</a:t>
            </a:r>
            <a:r>
              <a:rPr lang="en-US" dirty="0"/>
              <a:t> </a:t>
            </a:r>
            <a:r>
              <a:rPr lang="en-US" dirty="0" err="1"/>
              <a:t>liigitatakse</a:t>
            </a:r>
            <a:r>
              <a:rPr lang="en-US" dirty="0"/>
              <a:t> </a:t>
            </a:r>
            <a:r>
              <a:rPr lang="en-US" dirty="0" err="1"/>
              <a:t>üldjuhul</a:t>
            </a:r>
            <a:r>
              <a:rPr lang="en-US" dirty="0"/>
              <a:t> </a:t>
            </a:r>
            <a:r>
              <a:rPr lang="en-US" dirty="0" err="1"/>
              <a:t>kolme</a:t>
            </a:r>
            <a:r>
              <a:rPr lang="en-US" dirty="0"/>
              <a:t> </a:t>
            </a:r>
            <a:r>
              <a:rPr lang="en-US" dirty="0" err="1"/>
              <a:t>kategooriasse</a:t>
            </a:r>
            <a:endParaRPr lang="en-US" dirty="0"/>
          </a:p>
          <a:p>
            <a:pPr lvl="1"/>
            <a:r>
              <a:rPr lang="en-US" dirty="0"/>
              <a:t>SAPA – </a:t>
            </a:r>
            <a:r>
              <a:rPr lang="en-US" dirty="0" err="1"/>
              <a:t>kuni</a:t>
            </a:r>
            <a:r>
              <a:rPr lang="en-US" dirty="0"/>
              <a:t> 6 m </a:t>
            </a:r>
            <a:r>
              <a:rPr lang="en-US" dirty="0" err="1"/>
              <a:t>pikkus</a:t>
            </a:r>
            <a:r>
              <a:rPr lang="en-US" dirty="0"/>
              <a:t>, = 1SA; </a:t>
            </a:r>
            <a:r>
              <a:rPr lang="en-US" dirty="0" err="1"/>
              <a:t>kuni</a:t>
            </a:r>
            <a:r>
              <a:rPr lang="en-US" dirty="0"/>
              <a:t> 3,5 </a:t>
            </a:r>
            <a:r>
              <a:rPr lang="en-US" dirty="0" err="1"/>
              <a:t>tonni</a:t>
            </a:r>
            <a:r>
              <a:rPr lang="en-US" dirty="0"/>
              <a:t> </a:t>
            </a:r>
            <a:r>
              <a:rPr lang="en-US" dirty="0" err="1"/>
              <a:t>täismass</a:t>
            </a:r>
            <a:r>
              <a:rPr lang="en-US" dirty="0"/>
              <a:t> – </a:t>
            </a:r>
            <a:r>
              <a:rPr lang="en-US" dirty="0" err="1"/>
              <a:t>katendis</a:t>
            </a:r>
            <a:r>
              <a:rPr lang="en-US" dirty="0"/>
              <a:t> </a:t>
            </a:r>
            <a:r>
              <a:rPr lang="en-US" dirty="0" err="1"/>
              <a:t>reeglina</a:t>
            </a:r>
            <a:r>
              <a:rPr lang="en-US" dirty="0"/>
              <a:t> </a:t>
            </a:r>
            <a:r>
              <a:rPr lang="en-US" dirty="0" err="1"/>
              <a:t>ei</a:t>
            </a:r>
            <a:r>
              <a:rPr lang="en-US" dirty="0"/>
              <a:t> </a:t>
            </a:r>
            <a:r>
              <a:rPr lang="en-US" dirty="0" err="1"/>
              <a:t>arvestata</a:t>
            </a:r>
            <a:endParaRPr lang="en-US" dirty="0"/>
          </a:p>
          <a:p>
            <a:pPr lvl="1"/>
            <a:r>
              <a:rPr lang="en-US" dirty="0"/>
              <a:t>VAAB – 6-12 m </a:t>
            </a:r>
            <a:r>
              <a:rPr lang="en-US" dirty="0" err="1"/>
              <a:t>pikkus</a:t>
            </a:r>
            <a:r>
              <a:rPr lang="en-US" dirty="0"/>
              <a:t>, = 2SA; </a:t>
            </a:r>
            <a:r>
              <a:rPr lang="en-US" dirty="0" err="1"/>
              <a:t>täismass</a:t>
            </a:r>
            <a:r>
              <a:rPr lang="en-US" dirty="0"/>
              <a:t> </a:t>
            </a:r>
            <a:r>
              <a:rPr lang="en-US" dirty="0" err="1"/>
              <a:t>üle</a:t>
            </a:r>
            <a:r>
              <a:rPr lang="en-US" dirty="0"/>
              <a:t> 3,5 </a:t>
            </a:r>
            <a:r>
              <a:rPr lang="en-US" dirty="0" err="1"/>
              <a:t>tonni</a:t>
            </a:r>
            <a:r>
              <a:rPr lang="en-US" dirty="0"/>
              <a:t>, </a:t>
            </a:r>
            <a:r>
              <a:rPr lang="en-US" dirty="0" err="1"/>
              <a:t>kuid</a:t>
            </a:r>
            <a:r>
              <a:rPr lang="en-US" dirty="0"/>
              <a:t> </a:t>
            </a:r>
            <a:r>
              <a:rPr lang="en-US" dirty="0" err="1"/>
              <a:t>haagiseta</a:t>
            </a:r>
            <a:endParaRPr lang="en-US" dirty="0"/>
          </a:p>
          <a:p>
            <a:pPr lvl="2"/>
            <a:r>
              <a:rPr lang="en-US" dirty="0" err="1"/>
              <a:t>Siia</a:t>
            </a:r>
            <a:r>
              <a:rPr lang="en-US" dirty="0"/>
              <a:t> </a:t>
            </a:r>
            <a:r>
              <a:rPr lang="en-US" dirty="0" err="1"/>
              <a:t>liigitame</a:t>
            </a:r>
            <a:r>
              <a:rPr lang="en-US" dirty="0"/>
              <a:t> </a:t>
            </a:r>
            <a:r>
              <a:rPr lang="en-US" dirty="0" err="1"/>
              <a:t>tegelikult</a:t>
            </a:r>
            <a:r>
              <a:rPr lang="en-US" dirty="0"/>
              <a:t> ka </a:t>
            </a:r>
            <a:r>
              <a:rPr lang="en-US" dirty="0" err="1"/>
              <a:t>haagisega</a:t>
            </a:r>
            <a:r>
              <a:rPr lang="en-US" dirty="0"/>
              <a:t> </a:t>
            </a:r>
            <a:r>
              <a:rPr lang="en-US" dirty="0" err="1"/>
              <a:t>sõidu</a:t>
            </a:r>
            <a:r>
              <a:rPr lang="en-US" dirty="0"/>
              <a:t>- ja </a:t>
            </a:r>
            <a:r>
              <a:rPr lang="en-US" dirty="0" err="1"/>
              <a:t>pakiautod</a:t>
            </a:r>
            <a:endParaRPr lang="en-US" dirty="0"/>
          </a:p>
          <a:p>
            <a:pPr lvl="1"/>
            <a:r>
              <a:rPr lang="en-US" dirty="0"/>
              <a:t>AR – </a:t>
            </a:r>
            <a:r>
              <a:rPr lang="en-US" dirty="0" err="1"/>
              <a:t>üle</a:t>
            </a:r>
            <a:r>
              <a:rPr lang="en-US" dirty="0"/>
              <a:t> 12 m </a:t>
            </a:r>
            <a:r>
              <a:rPr lang="en-US" dirty="0" err="1"/>
              <a:t>pikk</a:t>
            </a:r>
            <a:r>
              <a:rPr lang="en-US" dirty="0"/>
              <a:t> kas </a:t>
            </a:r>
            <a:r>
              <a:rPr lang="en-US" dirty="0" err="1"/>
              <a:t>täis</a:t>
            </a:r>
            <a:r>
              <a:rPr lang="en-US" dirty="0"/>
              <a:t>- </a:t>
            </a:r>
            <a:r>
              <a:rPr lang="en-US" dirty="0" err="1"/>
              <a:t>või</a:t>
            </a:r>
            <a:r>
              <a:rPr lang="en-US" dirty="0"/>
              <a:t> </a:t>
            </a:r>
            <a:r>
              <a:rPr lang="en-US" dirty="0" err="1"/>
              <a:t>poolhaagisega</a:t>
            </a:r>
            <a:r>
              <a:rPr lang="en-US" dirty="0"/>
              <a:t> </a:t>
            </a:r>
            <a:r>
              <a:rPr lang="en-US" dirty="0" err="1"/>
              <a:t>autorong</a:t>
            </a:r>
            <a:r>
              <a:rPr lang="en-US" dirty="0"/>
              <a:t>; =3SA</a:t>
            </a:r>
          </a:p>
          <a:p>
            <a:r>
              <a:rPr lang="en-US" dirty="0"/>
              <a:t>Tee </a:t>
            </a:r>
            <a:r>
              <a:rPr lang="en-US" dirty="0" err="1"/>
              <a:t>ristlõike</a:t>
            </a:r>
            <a:r>
              <a:rPr lang="en-US" dirty="0"/>
              <a:t> </a:t>
            </a:r>
            <a:r>
              <a:rPr lang="en-US" dirty="0" err="1"/>
              <a:t>valikul</a:t>
            </a:r>
            <a:r>
              <a:rPr lang="en-US" dirty="0"/>
              <a:t> on </a:t>
            </a:r>
            <a:r>
              <a:rPr lang="en-US" dirty="0" err="1"/>
              <a:t>määravaks</a:t>
            </a:r>
            <a:r>
              <a:rPr lang="en-US" dirty="0"/>
              <a:t> </a:t>
            </a:r>
            <a:r>
              <a:rPr lang="en-US" dirty="0" err="1"/>
              <a:t>absoluutarv</a:t>
            </a:r>
            <a:r>
              <a:rPr lang="en-US" dirty="0"/>
              <a:t> (AKÖL) ja </a:t>
            </a:r>
            <a:r>
              <a:rPr lang="en-US" dirty="0" err="1"/>
              <a:t>taandamine</a:t>
            </a:r>
            <a:r>
              <a:rPr lang="en-US" dirty="0"/>
              <a:t> </a:t>
            </a:r>
            <a:r>
              <a:rPr lang="en-US" dirty="0" err="1"/>
              <a:t>sõiduautodeks</a:t>
            </a:r>
            <a:endParaRPr lang="en-US" dirty="0"/>
          </a:p>
          <a:p>
            <a:pPr lvl="1"/>
            <a:r>
              <a:rPr lang="en-US" dirty="0" err="1"/>
              <a:t>Loendatakse</a:t>
            </a:r>
            <a:r>
              <a:rPr lang="en-US" dirty="0"/>
              <a:t> </a:t>
            </a:r>
            <a:r>
              <a:rPr lang="en-US" dirty="0" err="1"/>
              <a:t>hommikust</a:t>
            </a:r>
            <a:r>
              <a:rPr lang="en-US" dirty="0"/>
              <a:t>  ja </a:t>
            </a:r>
            <a:r>
              <a:rPr lang="en-US" dirty="0" err="1"/>
              <a:t>õhtust</a:t>
            </a:r>
            <a:r>
              <a:rPr lang="en-US" dirty="0"/>
              <a:t> </a:t>
            </a:r>
            <a:r>
              <a:rPr lang="en-US" dirty="0" err="1"/>
              <a:t>tipptundi</a:t>
            </a:r>
            <a:r>
              <a:rPr lang="en-US" dirty="0"/>
              <a:t> (TTL, HTT, ÕTT), AKÖL </a:t>
            </a:r>
            <a:r>
              <a:rPr lang="en-US" dirty="0" err="1"/>
              <a:t>taandatakse</a:t>
            </a:r>
            <a:r>
              <a:rPr lang="en-US" dirty="0"/>
              <a:t> </a:t>
            </a:r>
            <a:r>
              <a:rPr lang="en-US" dirty="0" err="1"/>
              <a:t>aastakeskmiseks</a:t>
            </a:r>
            <a:endParaRPr lang="en-US" dirty="0"/>
          </a:p>
          <a:p>
            <a:pPr lvl="1"/>
            <a:r>
              <a:rPr lang="en-US" dirty="0" err="1"/>
              <a:t>Lihtsustatud</a:t>
            </a:r>
            <a:r>
              <a:rPr lang="en-US" dirty="0"/>
              <a:t> </a:t>
            </a:r>
            <a:r>
              <a:rPr lang="en-US" dirty="0" err="1"/>
              <a:t>lähenemine</a:t>
            </a:r>
            <a:r>
              <a:rPr lang="en-US" dirty="0"/>
              <a:t> – </a:t>
            </a:r>
            <a:r>
              <a:rPr lang="en-US" dirty="0" err="1"/>
              <a:t>tipptunniliiklus</a:t>
            </a:r>
            <a:r>
              <a:rPr lang="en-US" dirty="0"/>
              <a:t> on 10% </a:t>
            </a:r>
            <a:r>
              <a:rPr lang="en-US" dirty="0" err="1"/>
              <a:t>aastakeskmisest</a:t>
            </a:r>
            <a:r>
              <a:rPr lang="en-US" dirty="0"/>
              <a:t> </a:t>
            </a:r>
            <a:r>
              <a:rPr lang="en-US" dirty="0" err="1"/>
              <a:t>ööpäevasest</a:t>
            </a:r>
            <a:endParaRPr lang="en-US" dirty="0"/>
          </a:p>
          <a:p>
            <a:pPr lvl="1"/>
            <a:r>
              <a:rPr lang="en-US" dirty="0" err="1"/>
              <a:t>Liiklusprognoos</a:t>
            </a:r>
            <a:r>
              <a:rPr lang="en-US" dirty="0"/>
              <a:t> – 20 </a:t>
            </a:r>
            <a:r>
              <a:rPr lang="en-US" dirty="0" err="1"/>
              <a:t>aastaks</a:t>
            </a:r>
            <a:r>
              <a:rPr lang="en-US" dirty="0"/>
              <a:t> tee </a:t>
            </a:r>
            <a:r>
              <a:rPr lang="en-US" dirty="0" err="1"/>
              <a:t>valmimisest</a:t>
            </a:r>
            <a:r>
              <a:rPr lang="en-US" dirty="0"/>
              <a:t>, </a:t>
            </a:r>
            <a:r>
              <a:rPr lang="en-US" dirty="0" err="1"/>
              <a:t>kuid</a:t>
            </a:r>
            <a:r>
              <a:rPr lang="en-US" dirty="0"/>
              <a:t> </a:t>
            </a:r>
            <a:r>
              <a:rPr lang="en-US" dirty="0" err="1"/>
              <a:t>võimalik</a:t>
            </a:r>
            <a:r>
              <a:rPr lang="en-US" dirty="0"/>
              <a:t> et see </a:t>
            </a:r>
            <a:r>
              <a:rPr lang="en-US" dirty="0" err="1"/>
              <a:t>tõuseb</a:t>
            </a:r>
            <a:r>
              <a:rPr lang="en-US" dirty="0"/>
              <a:t> 30-ni</a:t>
            </a:r>
          </a:p>
          <a:p>
            <a:pPr lvl="1"/>
            <a:r>
              <a:rPr lang="en-US" dirty="0" err="1"/>
              <a:t>Linnas</a:t>
            </a:r>
            <a:r>
              <a:rPr lang="en-US" dirty="0"/>
              <a:t> </a:t>
            </a:r>
            <a:r>
              <a:rPr lang="en-US" dirty="0" err="1"/>
              <a:t>kasutame</a:t>
            </a:r>
            <a:r>
              <a:rPr lang="en-US" dirty="0"/>
              <a:t> </a:t>
            </a:r>
            <a:r>
              <a:rPr lang="en-US" dirty="0" err="1"/>
              <a:t>liiklusmudeleid</a:t>
            </a:r>
            <a:r>
              <a:rPr lang="en-US" dirty="0"/>
              <a:t> – </a:t>
            </a:r>
            <a:r>
              <a:rPr lang="en-US" dirty="0" err="1"/>
              <a:t>tavaliselt</a:t>
            </a:r>
            <a:r>
              <a:rPr lang="en-US" dirty="0"/>
              <a:t> ÕTT</a:t>
            </a:r>
          </a:p>
          <a:p>
            <a:r>
              <a:rPr lang="en-US" dirty="0" err="1"/>
              <a:t>Katendi</a:t>
            </a:r>
            <a:r>
              <a:rPr lang="en-US" dirty="0"/>
              <a:t> </a:t>
            </a:r>
            <a:r>
              <a:rPr lang="en-US" dirty="0" err="1"/>
              <a:t>valikul</a:t>
            </a:r>
            <a:r>
              <a:rPr lang="en-US" dirty="0"/>
              <a:t> </a:t>
            </a:r>
            <a:r>
              <a:rPr lang="en-US" dirty="0" err="1"/>
              <a:t>määrav</a:t>
            </a:r>
            <a:r>
              <a:rPr lang="en-US" dirty="0"/>
              <a:t> </a:t>
            </a:r>
            <a:r>
              <a:rPr lang="en-US" dirty="0" err="1"/>
              <a:t>normtelgede</a:t>
            </a:r>
            <a:r>
              <a:rPr lang="en-US" dirty="0"/>
              <a:t> </a:t>
            </a:r>
            <a:r>
              <a:rPr lang="en-US" dirty="0" err="1"/>
              <a:t>arv</a:t>
            </a:r>
            <a:r>
              <a:rPr lang="en-US" dirty="0"/>
              <a:t>, </a:t>
            </a:r>
            <a:r>
              <a:rPr lang="en-US" dirty="0" err="1"/>
              <a:t>loendatakse</a:t>
            </a:r>
            <a:r>
              <a:rPr lang="en-US" dirty="0"/>
              <a:t> </a:t>
            </a:r>
            <a:r>
              <a:rPr lang="en-US" dirty="0" err="1"/>
              <a:t>automaatseadmetega</a:t>
            </a:r>
            <a:r>
              <a:rPr lang="en-US" dirty="0"/>
              <a:t> </a:t>
            </a:r>
            <a:r>
              <a:rPr lang="en-US" dirty="0" err="1"/>
              <a:t>vähemalt</a:t>
            </a:r>
            <a:r>
              <a:rPr lang="en-US" dirty="0"/>
              <a:t> </a:t>
            </a:r>
            <a:r>
              <a:rPr lang="en-US" dirty="0" err="1"/>
              <a:t>nädal</a:t>
            </a:r>
            <a:endParaRPr lang="en-US" dirty="0"/>
          </a:p>
          <a:p>
            <a:r>
              <a:rPr lang="en-US" dirty="0" err="1"/>
              <a:t>Koormust</a:t>
            </a:r>
            <a:r>
              <a:rPr lang="en-US" dirty="0"/>
              <a:t> </a:t>
            </a:r>
            <a:r>
              <a:rPr lang="en-US" dirty="0" err="1"/>
              <a:t>hinnatakse</a:t>
            </a:r>
            <a:r>
              <a:rPr lang="en-US" dirty="0"/>
              <a:t> </a:t>
            </a:r>
            <a:r>
              <a:rPr lang="en-US" dirty="0" err="1"/>
              <a:t>katendi</a:t>
            </a:r>
            <a:r>
              <a:rPr lang="en-US" dirty="0"/>
              <a:t> </a:t>
            </a:r>
            <a:r>
              <a:rPr lang="en-US" dirty="0" err="1"/>
              <a:t>eeldatava</a:t>
            </a:r>
            <a:r>
              <a:rPr lang="en-US" dirty="0"/>
              <a:t> </a:t>
            </a:r>
            <a:r>
              <a:rPr lang="en-US" dirty="0" err="1"/>
              <a:t>kasutusea</a:t>
            </a:r>
            <a:r>
              <a:rPr lang="en-US" dirty="0"/>
              <a:t> </a:t>
            </a:r>
            <a:r>
              <a:rPr lang="en-US" dirty="0" err="1"/>
              <a:t>jooksul</a:t>
            </a:r>
            <a:r>
              <a:rPr lang="en-US" dirty="0"/>
              <a:t> (20 a), </a:t>
            </a:r>
            <a:r>
              <a:rPr lang="en-US" dirty="0" err="1"/>
              <a:t>autod</a:t>
            </a:r>
            <a:r>
              <a:rPr lang="en-US" dirty="0"/>
              <a:t> </a:t>
            </a:r>
            <a:r>
              <a:rPr lang="en-US" dirty="0" err="1"/>
              <a:t>taandame</a:t>
            </a:r>
            <a:r>
              <a:rPr lang="en-US" dirty="0"/>
              <a:t> </a:t>
            </a:r>
            <a:r>
              <a:rPr lang="en-US" dirty="0" err="1"/>
              <a:t>normtelgedeks</a:t>
            </a:r>
            <a:endParaRPr lang="en-US" dirty="0"/>
          </a:p>
          <a:p>
            <a:pPr lvl="1"/>
            <a:r>
              <a:rPr lang="en-US" dirty="0" err="1"/>
              <a:t>Soome</a:t>
            </a:r>
            <a:r>
              <a:rPr lang="en-US" dirty="0"/>
              <a:t> </a:t>
            </a:r>
            <a:r>
              <a:rPr lang="en-US" dirty="0" err="1"/>
              <a:t>reglement</a:t>
            </a:r>
            <a:r>
              <a:rPr lang="en-US" dirty="0"/>
              <a:t>: VAAB = 0,9 </a:t>
            </a:r>
            <a:r>
              <a:rPr lang="en-US" dirty="0" err="1"/>
              <a:t>normtelge</a:t>
            </a:r>
            <a:r>
              <a:rPr lang="en-US" dirty="0"/>
              <a:t> ja AR = 3,2 </a:t>
            </a:r>
            <a:r>
              <a:rPr lang="en-US" dirty="0" err="1"/>
              <a:t>normtelge</a:t>
            </a:r>
            <a:endParaRPr lang="en-US" dirty="0"/>
          </a:p>
          <a:p>
            <a:pPr lvl="1"/>
            <a:r>
              <a:rPr lang="en-US" dirty="0"/>
              <a:t>Eesti </a:t>
            </a:r>
            <a:r>
              <a:rPr lang="en-US" dirty="0" err="1"/>
              <a:t>reglement</a:t>
            </a:r>
            <a:r>
              <a:rPr lang="en-US" dirty="0"/>
              <a:t>: VAAB 2,67 ja AR 3,76 </a:t>
            </a:r>
            <a:r>
              <a:rPr lang="en-US" dirty="0" err="1"/>
              <a:t>telge</a:t>
            </a:r>
            <a:r>
              <a:rPr lang="en-US" dirty="0"/>
              <a:t>; </a:t>
            </a:r>
            <a:r>
              <a:rPr lang="en-US" dirty="0" err="1"/>
              <a:t>uus</a:t>
            </a:r>
            <a:r>
              <a:rPr lang="en-US" dirty="0"/>
              <a:t> 1,27 ja 4,67</a:t>
            </a:r>
          </a:p>
          <a:p>
            <a:pPr lvl="2"/>
            <a:r>
              <a:rPr lang="en-US" dirty="0" err="1"/>
              <a:t>Erisus</a:t>
            </a:r>
            <a:r>
              <a:rPr lang="en-US" dirty="0"/>
              <a:t> </a:t>
            </a:r>
            <a:r>
              <a:rPr lang="en-US" dirty="0" err="1"/>
              <a:t>tuleneb</a:t>
            </a:r>
            <a:r>
              <a:rPr lang="en-US" dirty="0"/>
              <a:t> </a:t>
            </a:r>
            <a:r>
              <a:rPr lang="en-US" dirty="0" err="1"/>
              <a:t>normtelje</a:t>
            </a:r>
            <a:r>
              <a:rPr lang="en-US" dirty="0"/>
              <a:t> </a:t>
            </a:r>
            <a:r>
              <a:rPr lang="en-US" dirty="0" err="1"/>
              <a:t>arvutuslikust</a:t>
            </a:r>
            <a:r>
              <a:rPr lang="en-US" dirty="0"/>
              <a:t> </a:t>
            </a:r>
            <a:r>
              <a:rPr lang="en-US" dirty="0" err="1"/>
              <a:t>rehvisurvest</a:t>
            </a:r>
            <a:r>
              <a:rPr lang="en-US" dirty="0"/>
              <a:t> – </a:t>
            </a:r>
            <a:r>
              <a:rPr lang="en-US" dirty="0" err="1"/>
              <a:t>mida</a:t>
            </a:r>
            <a:r>
              <a:rPr lang="en-US" dirty="0"/>
              <a:t> </a:t>
            </a:r>
            <a:r>
              <a:rPr lang="en-US" dirty="0" err="1"/>
              <a:t>madalam</a:t>
            </a:r>
            <a:r>
              <a:rPr lang="en-US" dirty="0"/>
              <a:t> </a:t>
            </a:r>
            <a:r>
              <a:rPr lang="en-US" dirty="0" err="1"/>
              <a:t>surve</a:t>
            </a:r>
            <a:r>
              <a:rPr lang="en-US" dirty="0"/>
              <a:t> </a:t>
            </a:r>
            <a:r>
              <a:rPr lang="en-US" dirty="0" err="1"/>
              <a:t>seda</a:t>
            </a:r>
            <a:r>
              <a:rPr lang="en-US" dirty="0"/>
              <a:t> </a:t>
            </a:r>
            <a:r>
              <a:rPr lang="en-US" dirty="0" err="1"/>
              <a:t>suurem</a:t>
            </a:r>
            <a:r>
              <a:rPr lang="en-US" dirty="0"/>
              <a:t> </a:t>
            </a:r>
            <a:r>
              <a:rPr lang="en-US" dirty="0" err="1"/>
              <a:t>kontaktpind</a:t>
            </a:r>
            <a:r>
              <a:rPr lang="en-US" dirty="0"/>
              <a:t> ja </a:t>
            </a:r>
            <a:r>
              <a:rPr lang="en-US" dirty="0" err="1"/>
              <a:t>väiksem</a:t>
            </a:r>
            <a:r>
              <a:rPr lang="en-US" dirty="0"/>
              <a:t> </a:t>
            </a:r>
            <a:r>
              <a:rPr lang="en-US" dirty="0" err="1"/>
              <a:t>pinge</a:t>
            </a:r>
            <a:r>
              <a:rPr lang="en-US" dirty="0"/>
              <a:t> </a:t>
            </a:r>
            <a:r>
              <a:rPr lang="en-US" dirty="0" err="1"/>
              <a:t>katte</a:t>
            </a:r>
            <a:r>
              <a:rPr lang="en-US" dirty="0"/>
              <a:t> pinnal</a:t>
            </a:r>
          </a:p>
          <a:p>
            <a:pPr lvl="1"/>
            <a:r>
              <a:rPr lang="en-US" dirty="0" err="1"/>
              <a:t>Soome</a:t>
            </a:r>
            <a:r>
              <a:rPr lang="en-US" dirty="0"/>
              <a:t> </a:t>
            </a:r>
            <a:r>
              <a:rPr lang="en-US" dirty="0" err="1"/>
              <a:t>reglement</a:t>
            </a:r>
            <a:r>
              <a:rPr lang="en-US" dirty="0"/>
              <a:t> – </a:t>
            </a:r>
            <a:r>
              <a:rPr lang="en-US" dirty="0" err="1"/>
              <a:t>koormuse</a:t>
            </a:r>
            <a:r>
              <a:rPr lang="en-US" dirty="0"/>
              <a:t> alus on </a:t>
            </a:r>
            <a:r>
              <a:rPr lang="en-US" dirty="0" err="1"/>
              <a:t>kasutusaja</a:t>
            </a:r>
            <a:r>
              <a:rPr lang="en-US" dirty="0"/>
              <a:t> </a:t>
            </a:r>
            <a:r>
              <a:rPr lang="en-US" dirty="0" err="1"/>
              <a:t>summaarne</a:t>
            </a:r>
            <a:r>
              <a:rPr lang="en-US" dirty="0"/>
              <a:t> </a:t>
            </a:r>
            <a:r>
              <a:rPr lang="en-US" dirty="0" err="1"/>
              <a:t>telgede</a:t>
            </a:r>
            <a:r>
              <a:rPr lang="en-US" dirty="0"/>
              <a:t> </a:t>
            </a:r>
            <a:r>
              <a:rPr lang="en-US" dirty="0" err="1"/>
              <a:t>arv</a:t>
            </a:r>
            <a:r>
              <a:rPr lang="en-US" dirty="0"/>
              <a:t> (</a:t>
            </a:r>
            <a:r>
              <a:rPr lang="en-US" dirty="0" err="1"/>
              <a:t>miljonit</a:t>
            </a:r>
            <a:r>
              <a:rPr lang="en-US" dirty="0"/>
              <a:t> </a:t>
            </a:r>
            <a:r>
              <a:rPr lang="en-US" dirty="0" err="1"/>
              <a:t>normtelge</a:t>
            </a:r>
            <a:r>
              <a:rPr lang="en-US" dirty="0"/>
              <a:t> 20 </a:t>
            </a:r>
            <a:r>
              <a:rPr lang="en-US" dirty="0" err="1"/>
              <a:t>aastaga</a:t>
            </a:r>
            <a:r>
              <a:rPr lang="en-US" dirty="0"/>
              <a:t>)</a:t>
            </a:r>
          </a:p>
          <a:p>
            <a:pPr lvl="1"/>
            <a:r>
              <a:rPr lang="en-US" dirty="0"/>
              <a:t>Eesti </a:t>
            </a:r>
            <a:r>
              <a:rPr lang="en-US" dirty="0" err="1"/>
              <a:t>reglement</a:t>
            </a:r>
            <a:r>
              <a:rPr lang="en-US" dirty="0"/>
              <a:t> – </a:t>
            </a:r>
            <a:r>
              <a:rPr lang="en-US" dirty="0" err="1"/>
              <a:t>summaarne</a:t>
            </a:r>
            <a:r>
              <a:rPr lang="en-US" dirty="0"/>
              <a:t> </a:t>
            </a:r>
            <a:r>
              <a:rPr lang="en-US" dirty="0" err="1"/>
              <a:t>telgede</a:t>
            </a:r>
            <a:r>
              <a:rPr lang="en-US" dirty="0"/>
              <a:t> </a:t>
            </a:r>
            <a:r>
              <a:rPr lang="en-US" dirty="0" err="1"/>
              <a:t>arv</a:t>
            </a:r>
            <a:r>
              <a:rPr lang="en-US" dirty="0"/>
              <a:t> </a:t>
            </a:r>
            <a:r>
              <a:rPr lang="en-US" dirty="0" err="1"/>
              <a:t>taandatakse</a:t>
            </a:r>
            <a:r>
              <a:rPr lang="en-US" dirty="0"/>
              <a:t> </a:t>
            </a:r>
            <a:r>
              <a:rPr lang="en-US" dirty="0" err="1"/>
              <a:t>tinglikult</a:t>
            </a:r>
            <a:r>
              <a:rPr lang="en-US" dirty="0"/>
              <a:t> 15-ndale </a:t>
            </a:r>
            <a:r>
              <a:rPr lang="en-US" dirty="0" err="1"/>
              <a:t>aastale</a:t>
            </a:r>
            <a:endParaRPr lang="en-US" dirty="0"/>
          </a:p>
        </p:txBody>
      </p:sp>
      <p:pic>
        <p:nvPicPr>
          <p:cNvPr id="5" name="Picture 4">
            <a:extLst>
              <a:ext uri="{FF2B5EF4-FFF2-40B4-BE49-F238E27FC236}">
                <a16:creationId xmlns:a16="http://schemas.microsoft.com/office/drawing/2014/main" id="{FC10509C-39CC-B9E8-CB69-5CC4296A1389}"/>
              </a:ext>
            </a:extLst>
          </p:cNvPr>
          <p:cNvPicPr>
            <a:picLocks noChangeAspect="1"/>
          </p:cNvPicPr>
          <p:nvPr/>
        </p:nvPicPr>
        <p:blipFill>
          <a:blip r:embed="rId2"/>
          <a:stretch>
            <a:fillRect/>
          </a:stretch>
        </p:blipFill>
        <p:spPr>
          <a:xfrm>
            <a:off x="9067154" y="0"/>
            <a:ext cx="3124846" cy="2515544"/>
          </a:xfrm>
          <a:prstGeom prst="rect">
            <a:avLst/>
          </a:prstGeom>
        </p:spPr>
      </p:pic>
      <p:sp>
        <p:nvSpPr>
          <p:cNvPr id="4" name="Slide Number Placeholder 3">
            <a:extLst>
              <a:ext uri="{FF2B5EF4-FFF2-40B4-BE49-F238E27FC236}">
                <a16:creationId xmlns:a16="http://schemas.microsoft.com/office/drawing/2014/main" id="{17F0544C-F2E9-80CE-459C-3C7C7BB169EC}"/>
              </a:ext>
            </a:extLst>
          </p:cNvPr>
          <p:cNvSpPr>
            <a:spLocks noGrp="1"/>
          </p:cNvSpPr>
          <p:nvPr>
            <p:ph type="sldNum" sz="quarter" idx="12"/>
          </p:nvPr>
        </p:nvSpPr>
        <p:spPr/>
        <p:txBody>
          <a:bodyPr/>
          <a:lstStyle/>
          <a:p>
            <a:fld id="{8FCF64CA-1ABB-4D00-9261-AE268A4C79EB}" type="slidenum">
              <a:rPr lang="en-US" smtClean="0"/>
              <a:t>182</a:t>
            </a:fld>
            <a:endParaRPr lang="en-US"/>
          </a:p>
        </p:txBody>
      </p:sp>
    </p:spTree>
    <p:extLst>
      <p:ext uri="{BB962C8B-B14F-4D97-AF65-F5344CB8AC3E}">
        <p14:creationId xmlns:p14="http://schemas.microsoft.com/office/powerpoint/2010/main" val="5444960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533240-8599-F889-E6ED-DD62A66E52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3851" y="4181233"/>
            <a:ext cx="3115528" cy="2590339"/>
          </a:xfrm>
          <a:prstGeom prst="rect">
            <a:avLst/>
          </a:prstGeom>
        </p:spPr>
      </p:pic>
      <p:sp>
        <p:nvSpPr>
          <p:cNvPr id="2" name="Title 1">
            <a:extLst>
              <a:ext uri="{FF2B5EF4-FFF2-40B4-BE49-F238E27FC236}">
                <a16:creationId xmlns:a16="http://schemas.microsoft.com/office/drawing/2014/main" id="{8158E549-B3E8-BDA7-A833-2252B2D57D12}"/>
              </a:ext>
            </a:extLst>
          </p:cNvPr>
          <p:cNvSpPr>
            <a:spLocks noGrp="1"/>
          </p:cNvSpPr>
          <p:nvPr>
            <p:ph type="title"/>
          </p:nvPr>
        </p:nvSpPr>
        <p:spPr>
          <a:xfrm>
            <a:off x="1682497" y="549158"/>
            <a:ext cx="10133012" cy="1280890"/>
          </a:xfrm>
        </p:spPr>
        <p:txBody>
          <a:bodyPr/>
          <a:lstStyle/>
          <a:p>
            <a:r>
              <a:rPr lang="en-US" sz="3200" dirty="0" err="1"/>
              <a:t>Liikluse</a:t>
            </a:r>
            <a:r>
              <a:rPr lang="en-US" sz="3200" dirty="0"/>
              <a:t> </a:t>
            </a:r>
            <a:r>
              <a:rPr lang="en-US" sz="3200" dirty="0" err="1"/>
              <a:t>taandamine</a:t>
            </a:r>
            <a:r>
              <a:rPr lang="en-US" sz="3200" dirty="0"/>
              <a:t> </a:t>
            </a:r>
            <a:r>
              <a:rPr lang="en-US" sz="3200" dirty="0" err="1"/>
              <a:t>koormuseks</a:t>
            </a:r>
            <a:r>
              <a:rPr lang="en-US" sz="3200" dirty="0"/>
              <a:t> - </a:t>
            </a:r>
            <a:r>
              <a:rPr lang="en-US" sz="3200" dirty="0" err="1"/>
              <a:t>siirdetegur</a:t>
            </a:r>
            <a:endParaRPr lang="en-US" sz="3200" dirty="0"/>
          </a:p>
        </p:txBody>
      </p:sp>
      <p:sp>
        <p:nvSpPr>
          <p:cNvPr id="3" name="Content Placeholder 2">
            <a:extLst>
              <a:ext uri="{FF2B5EF4-FFF2-40B4-BE49-F238E27FC236}">
                <a16:creationId xmlns:a16="http://schemas.microsoft.com/office/drawing/2014/main" id="{8A36E52A-06AF-4EAB-4E7F-96F4E52A4F5C}"/>
              </a:ext>
            </a:extLst>
          </p:cNvPr>
          <p:cNvSpPr>
            <a:spLocks noGrp="1"/>
          </p:cNvSpPr>
          <p:nvPr>
            <p:ph idx="1"/>
          </p:nvPr>
        </p:nvSpPr>
        <p:spPr>
          <a:xfrm>
            <a:off x="614108" y="1981150"/>
            <a:ext cx="8915400" cy="3777622"/>
          </a:xfrm>
        </p:spPr>
        <p:txBody>
          <a:bodyPr/>
          <a:lstStyle/>
          <a:p>
            <a:r>
              <a:rPr lang="en-US" sz="2000" dirty="0"/>
              <a:t>KAP: VAAB = 2,67 ja AR = 3,76</a:t>
            </a:r>
          </a:p>
          <a:p>
            <a:pPr lvl="1"/>
            <a:r>
              <a:rPr lang="en-US" sz="1600" dirty="0" err="1"/>
              <a:t>Uued</a:t>
            </a:r>
            <a:r>
              <a:rPr lang="en-US" sz="1600" dirty="0"/>
              <a:t> </a:t>
            </a:r>
            <a:r>
              <a:rPr lang="en-US" sz="1600" dirty="0" err="1"/>
              <a:t>tegurid</a:t>
            </a:r>
            <a:r>
              <a:rPr lang="en-US" sz="1600" dirty="0"/>
              <a:t> 1,27 ja 4,67</a:t>
            </a:r>
          </a:p>
          <a:p>
            <a:r>
              <a:rPr lang="en-US" sz="2000" dirty="0"/>
              <a:t>KRP: VAAB = 0,9 ja AR = 3,2</a:t>
            </a:r>
          </a:p>
          <a:p>
            <a:r>
              <a:rPr lang="en-US" sz="2000" dirty="0" err="1">
                <a:hlinkClick r:id="rId3"/>
              </a:rPr>
              <a:t>Taani</a:t>
            </a:r>
            <a:r>
              <a:rPr lang="en-US" sz="2000" dirty="0">
                <a:hlinkClick r:id="rId3"/>
              </a:rPr>
              <a:t> </a:t>
            </a:r>
            <a:r>
              <a:rPr lang="en-US" sz="2000" dirty="0" err="1">
                <a:hlinkClick r:id="rId3"/>
              </a:rPr>
              <a:t>süsteem</a:t>
            </a:r>
            <a:r>
              <a:rPr lang="en-US" sz="2000" dirty="0">
                <a:hlinkClick r:id="rId3"/>
              </a:rPr>
              <a:t> </a:t>
            </a:r>
            <a:r>
              <a:rPr lang="en-US" sz="2000" dirty="0" err="1">
                <a:hlinkClick r:id="rId3"/>
              </a:rPr>
              <a:t>siirdetegurite</a:t>
            </a:r>
            <a:r>
              <a:rPr lang="en-US" sz="2000" dirty="0">
                <a:hlinkClick r:id="rId3"/>
              </a:rPr>
              <a:t> </a:t>
            </a:r>
            <a:r>
              <a:rPr lang="en-US" sz="2000" dirty="0" err="1">
                <a:hlinkClick r:id="rId3"/>
              </a:rPr>
              <a:t>hindamiseks</a:t>
            </a:r>
            <a:endParaRPr lang="en-US" sz="2000" dirty="0"/>
          </a:p>
          <a:p>
            <a:pPr lvl="1"/>
            <a:r>
              <a:rPr lang="en-US" sz="1800" dirty="0"/>
              <a:t>A – </a:t>
            </a:r>
            <a:r>
              <a:rPr lang="en-US" sz="1800" dirty="0" err="1"/>
              <a:t>tegur</a:t>
            </a:r>
            <a:r>
              <a:rPr lang="en-US" sz="1800" dirty="0"/>
              <a:t> mis </a:t>
            </a:r>
            <a:r>
              <a:rPr lang="en-US" sz="1800" dirty="0" err="1"/>
              <a:t>arvestab</a:t>
            </a:r>
            <a:r>
              <a:rPr lang="en-US" sz="1800" dirty="0"/>
              <a:t> </a:t>
            </a:r>
            <a:r>
              <a:rPr lang="en-US" sz="1800" dirty="0" err="1"/>
              <a:t>telgedevahelist</a:t>
            </a:r>
            <a:r>
              <a:rPr lang="en-US" sz="1800" dirty="0"/>
              <a:t> </a:t>
            </a:r>
            <a:r>
              <a:rPr lang="en-US" sz="1800" dirty="0" err="1"/>
              <a:t>kaugust</a:t>
            </a:r>
            <a:r>
              <a:rPr lang="en-US" sz="1800" dirty="0"/>
              <a:t> ja </a:t>
            </a:r>
            <a:r>
              <a:rPr lang="en-US" sz="1800" dirty="0" err="1"/>
              <a:t>katte</a:t>
            </a:r>
            <a:r>
              <a:rPr lang="en-US" sz="1800" dirty="0"/>
              <a:t> </a:t>
            </a:r>
            <a:r>
              <a:rPr lang="en-US" sz="1800" dirty="0" err="1"/>
              <a:t>liiki</a:t>
            </a:r>
            <a:endParaRPr lang="en-US" sz="1800" dirty="0"/>
          </a:p>
          <a:p>
            <a:pPr lvl="1"/>
            <a:r>
              <a:rPr lang="en-US" sz="1800" dirty="0"/>
              <a:t>B – </a:t>
            </a:r>
            <a:r>
              <a:rPr lang="en-US" sz="1800" dirty="0" err="1"/>
              <a:t>rehvi</a:t>
            </a:r>
            <a:r>
              <a:rPr lang="en-US" sz="1800" dirty="0"/>
              <a:t> </a:t>
            </a:r>
            <a:r>
              <a:rPr lang="en-US" sz="1800" dirty="0" err="1"/>
              <a:t>laiuse</a:t>
            </a:r>
            <a:r>
              <a:rPr lang="en-US" sz="1800" dirty="0"/>
              <a:t> </a:t>
            </a:r>
            <a:r>
              <a:rPr lang="en-US" sz="1800" dirty="0" err="1"/>
              <a:t>tegur</a:t>
            </a:r>
            <a:r>
              <a:rPr lang="en-US" sz="1800" dirty="0"/>
              <a:t> (</a:t>
            </a:r>
            <a:r>
              <a:rPr lang="en-US" sz="1800" dirty="0" err="1"/>
              <a:t>mida</a:t>
            </a:r>
            <a:r>
              <a:rPr lang="en-US" sz="1800" dirty="0"/>
              <a:t> </a:t>
            </a:r>
            <a:r>
              <a:rPr lang="en-US" sz="1800" dirty="0" err="1"/>
              <a:t>kitsam</a:t>
            </a:r>
            <a:r>
              <a:rPr lang="en-US" sz="1800" dirty="0"/>
              <a:t> </a:t>
            </a:r>
            <a:r>
              <a:rPr lang="en-US" sz="1800" dirty="0" err="1"/>
              <a:t>seda</a:t>
            </a:r>
            <a:r>
              <a:rPr lang="en-US" sz="1800" dirty="0"/>
              <a:t> </a:t>
            </a:r>
            <a:r>
              <a:rPr lang="en-US" sz="1800" dirty="0" err="1"/>
              <a:t>suurem</a:t>
            </a:r>
            <a:r>
              <a:rPr lang="en-US" sz="1800" dirty="0"/>
              <a:t>, </a:t>
            </a:r>
            <a:r>
              <a:rPr lang="en-US" sz="1800" dirty="0" err="1"/>
              <a:t>väärtus</a:t>
            </a:r>
            <a:r>
              <a:rPr lang="en-US" sz="1800" dirty="0"/>
              <a:t>, </a:t>
            </a:r>
            <a:r>
              <a:rPr lang="en-US" sz="1800" dirty="0" err="1"/>
              <a:t>paarisrattal</a:t>
            </a:r>
            <a:r>
              <a:rPr lang="en-US" sz="1800" dirty="0"/>
              <a:t> 1,0)</a:t>
            </a:r>
          </a:p>
          <a:p>
            <a:pPr lvl="2"/>
            <a:r>
              <a:rPr lang="en-US" sz="1600" dirty="0" err="1"/>
              <a:t>Supersingle</a:t>
            </a:r>
            <a:r>
              <a:rPr lang="en-US" sz="1600" dirty="0"/>
              <a:t> – 385 mm </a:t>
            </a:r>
            <a:r>
              <a:rPr lang="en-US" sz="1600" dirty="0" err="1"/>
              <a:t>lai</a:t>
            </a:r>
            <a:r>
              <a:rPr lang="en-US" sz="1600" dirty="0"/>
              <a:t> – </a:t>
            </a:r>
            <a:r>
              <a:rPr lang="en-US" sz="1600" dirty="0" err="1"/>
              <a:t>tegur</a:t>
            </a:r>
            <a:r>
              <a:rPr lang="en-US" sz="1600" dirty="0"/>
              <a:t> B = 2,05</a:t>
            </a:r>
          </a:p>
          <a:p>
            <a:pPr lvl="1"/>
            <a:r>
              <a:rPr lang="en-US" sz="1800" dirty="0"/>
              <a:t>C – </a:t>
            </a:r>
            <a:r>
              <a:rPr lang="en-US" sz="1800" dirty="0" err="1"/>
              <a:t>vedrustuse</a:t>
            </a:r>
            <a:r>
              <a:rPr lang="en-US" sz="1800" dirty="0"/>
              <a:t> </a:t>
            </a:r>
            <a:r>
              <a:rPr lang="en-US" sz="1800" dirty="0" err="1"/>
              <a:t>tüübi</a:t>
            </a:r>
            <a:r>
              <a:rPr lang="en-US" sz="1800" dirty="0"/>
              <a:t> </a:t>
            </a:r>
            <a:r>
              <a:rPr lang="en-US" sz="1800" dirty="0" err="1"/>
              <a:t>tegur</a:t>
            </a:r>
            <a:r>
              <a:rPr lang="en-US" sz="1800" dirty="0"/>
              <a:t>  </a:t>
            </a:r>
            <a:r>
              <a:rPr lang="en-US" sz="1600" dirty="0"/>
              <a:t>(0,95…1,4)</a:t>
            </a:r>
            <a:endParaRPr lang="en-US" sz="1800" dirty="0"/>
          </a:p>
          <a:p>
            <a:pPr lvl="1"/>
            <a:r>
              <a:rPr lang="en-US" sz="1800" dirty="0"/>
              <a:t>D – </a:t>
            </a:r>
            <a:r>
              <a:rPr lang="en-US" sz="1800" dirty="0" err="1"/>
              <a:t>rehvirõhu</a:t>
            </a:r>
            <a:r>
              <a:rPr lang="en-US" sz="1800" dirty="0"/>
              <a:t> </a:t>
            </a:r>
            <a:r>
              <a:rPr lang="en-US" sz="1800" dirty="0" err="1"/>
              <a:t>tegur</a:t>
            </a:r>
            <a:r>
              <a:rPr lang="en-US" sz="1800" dirty="0"/>
              <a:t> – </a:t>
            </a:r>
          </a:p>
          <a:p>
            <a:pPr lvl="2"/>
            <a:r>
              <a:rPr lang="en-US" sz="1600" dirty="0"/>
              <a:t>KAP: </a:t>
            </a:r>
            <a:r>
              <a:rPr lang="en-US" sz="1600" dirty="0" err="1"/>
              <a:t>normteljel</a:t>
            </a:r>
            <a:r>
              <a:rPr lang="en-US" sz="1600" dirty="0"/>
              <a:t> 0,6 MPa; KRP: 0,8 MPa; </a:t>
            </a:r>
            <a:r>
              <a:rPr lang="en-US" sz="1600" dirty="0" err="1"/>
              <a:t>tegelik</a:t>
            </a:r>
            <a:r>
              <a:rPr lang="en-US" sz="1600" dirty="0"/>
              <a:t> ca 0,9+</a:t>
            </a:r>
          </a:p>
          <a:p>
            <a:pPr lvl="1"/>
            <a:r>
              <a:rPr lang="en-US" sz="1800" dirty="0"/>
              <a:t>P – </a:t>
            </a:r>
            <a:r>
              <a:rPr lang="en-US" sz="1800" dirty="0" err="1"/>
              <a:t>ratta</a:t>
            </a:r>
            <a:r>
              <a:rPr lang="en-US" sz="1800" dirty="0"/>
              <a:t> kaal – </a:t>
            </a:r>
            <a:r>
              <a:rPr lang="en-US" sz="1800" dirty="0" err="1"/>
              <a:t>paarisratastega</a:t>
            </a:r>
            <a:r>
              <a:rPr lang="en-US" sz="1800" dirty="0"/>
              <a:t> </a:t>
            </a:r>
            <a:r>
              <a:rPr lang="en-US" sz="1800" dirty="0" err="1"/>
              <a:t>telg</a:t>
            </a:r>
            <a:r>
              <a:rPr lang="en-US" sz="1800" dirty="0"/>
              <a:t> 10 t, </a:t>
            </a:r>
            <a:r>
              <a:rPr lang="en-US" sz="1800" dirty="0" err="1"/>
              <a:t>paarisratas</a:t>
            </a:r>
            <a:r>
              <a:rPr lang="en-US" sz="1800" dirty="0"/>
              <a:t> 5 t</a:t>
            </a:r>
          </a:p>
        </p:txBody>
      </p:sp>
      <p:pic>
        <p:nvPicPr>
          <p:cNvPr id="5" name="Picture 4">
            <a:extLst>
              <a:ext uri="{FF2B5EF4-FFF2-40B4-BE49-F238E27FC236}">
                <a16:creationId xmlns:a16="http://schemas.microsoft.com/office/drawing/2014/main" id="{38247BA2-61B2-0A03-FE8A-2900C01ABA25}"/>
              </a:ext>
            </a:extLst>
          </p:cNvPr>
          <p:cNvPicPr>
            <a:picLocks noChangeAspect="1"/>
          </p:cNvPicPr>
          <p:nvPr/>
        </p:nvPicPr>
        <p:blipFill>
          <a:blip r:embed="rId4"/>
          <a:stretch>
            <a:fillRect/>
          </a:stretch>
        </p:blipFill>
        <p:spPr>
          <a:xfrm>
            <a:off x="7516934" y="1931232"/>
            <a:ext cx="3771169" cy="994848"/>
          </a:xfrm>
          <a:prstGeom prst="rect">
            <a:avLst/>
          </a:prstGeom>
        </p:spPr>
      </p:pic>
    </p:spTree>
    <p:extLst>
      <p:ext uri="{BB962C8B-B14F-4D97-AF65-F5344CB8AC3E}">
        <p14:creationId xmlns:p14="http://schemas.microsoft.com/office/powerpoint/2010/main" val="308237491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8CBA-B223-BA3E-428E-F1390F591C07}"/>
              </a:ext>
            </a:extLst>
          </p:cNvPr>
          <p:cNvSpPr>
            <a:spLocks noGrp="1"/>
          </p:cNvSpPr>
          <p:nvPr>
            <p:ph type="title"/>
          </p:nvPr>
        </p:nvSpPr>
        <p:spPr>
          <a:xfrm>
            <a:off x="1742533" y="35807"/>
            <a:ext cx="10354575" cy="1280890"/>
          </a:xfrm>
        </p:spPr>
        <p:txBody>
          <a:bodyPr/>
          <a:lstStyle/>
          <a:p>
            <a:r>
              <a:rPr lang="en-US" dirty="0" err="1"/>
              <a:t>Koormused</a:t>
            </a:r>
            <a:r>
              <a:rPr lang="en-US" dirty="0"/>
              <a:t> </a:t>
            </a:r>
            <a:r>
              <a:rPr lang="en-US" sz="2400" dirty="0"/>
              <a:t>(60 </a:t>
            </a:r>
            <a:r>
              <a:rPr lang="en-US" sz="2400" dirty="0" err="1"/>
              <a:t>tonni</a:t>
            </a:r>
            <a:r>
              <a:rPr lang="en-US" sz="2400" dirty="0"/>
              <a:t> </a:t>
            </a:r>
            <a:r>
              <a:rPr lang="en-US" sz="2400" dirty="0" err="1"/>
              <a:t>tööst</a:t>
            </a:r>
            <a:r>
              <a:rPr lang="en-US" sz="2400" dirty="0"/>
              <a:t> – </a:t>
            </a:r>
            <a:r>
              <a:rPr lang="en-US" sz="2400" dirty="0" err="1"/>
              <a:t>kaalupunktides</a:t>
            </a:r>
            <a:r>
              <a:rPr lang="en-US" sz="2400" dirty="0"/>
              <a:t> ja </a:t>
            </a:r>
            <a:r>
              <a:rPr lang="en-US" sz="2400" dirty="0" err="1"/>
              <a:t>sildadel</a:t>
            </a:r>
            <a:r>
              <a:rPr lang="en-US" sz="2400" dirty="0"/>
              <a:t>)</a:t>
            </a:r>
            <a:endParaRPr lang="en-US" dirty="0"/>
          </a:p>
        </p:txBody>
      </p:sp>
      <p:pic>
        <p:nvPicPr>
          <p:cNvPr id="5" name="Picture 4">
            <a:extLst>
              <a:ext uri="{FF2B5EF4-FFF2-40B4-BE49-F238E27FC236}">
                <a16:creationId xmlns:a16="http://schemas.microsoft.com/office/drawing/2014/main" id="{8ECEFEF0-9855-2467-EA04-5EE3DEEBDDFF}"/>
              </a:ext>
            </a:extLst>
          </p:cNvPr>
          <p:cNvPicPr>
            <a:picLocks noChangeAspect="1"/>
          </p:cNvPicPr>
          <p:nvPr/>
        </p:nvPicPr>
        <p:blipFill>
          <a:blip r:embed="rId2"/>
          <a:stretch>
            <a:fillRect/>
          </a:stretch>
        </p:blipFill>
        <p:spPr>
          <a:xfrm>
            <a:off x="127527" y="1287465"/>
            <a:ext cx="5610117" cy="5566336"/>
          </a:xfrm>
          <a:prstGeom prst="rect">
            <a:avLst/>
          </a:prstGeom>
        </p:spPr>
      </p:pic>
      <p:pic>
        <p:nvPicPr>
          <p:cNvPr id="7" name="Picture 6">
            <a:extLst>
              <a:ext uri="{FF2B5EF4-FFF2-40B4-BE49-F238E27FC236}">
                <a16:creationId xmlns:a16="http://schemas.microsoft.com/office/drawing/2014/main" id="{602855F4-593D-EA45-F08F-FA0D9B8AE7F6}"/>
              </a:ext>
            </a:extLst>
          </p:cNvPr>
          <p:cNvPicPr>
            <a:picLocks noChangeAspect="1"/>
          </p:cNvPicPr>
          <p:nvPr/>
        </p:nvPicPr>
        <p:blipFill>
          <a:blip r:embed="rId3"/>
          <a:stretch>
            <a:fillRect/>
          </a:stretch>
        </p:blipFill>
        <p:spPr>
          <a:xfrm>
            <a:off x="6325299" y="1314379"/>
            <a:ext cx="5771809" cy="5543621"/>
          </a:xfrm>
          <a:prstGeom prst="rect">
            <a:avLst/>
          </a:prstGeom>
        </p:spPr>
      </p:pic>
    </p:spTree>
    <p:extLst>
      <p:ext uri="{BB962C8B-B14F-4D97-AF65-F5344CB8AC3E}">
        <p14:creationId xmlns:p14="http://schemas.microsoft.com/office/powerpoint/2010/main" val="218330918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6A747-49EC-DBB4-1F3D-AD210EB6E75E}"/>
              </a:ext>
            </a:extLst>
          </p:cNvPr>
          <p:cNvSpPr>
            <a:spLocks noGrp="1"/>
          </p:cNvSpPr>
          <p:nvPr>
            <p:ph type="title"/>
          </p:nvPr>
        </p:nvSpPr>
        <p:spPr/>
        <p:txBody>
          <a:bodyPr/>
          <a:lstStyle/>
          <a:p>
            <a:r>
              <a:rPr lang="en-US" dirty="0" err="1"/>
              <a:t>Ülekoormus</a:t>
            </a:r>
            <a:r>
              <a:rPr lang="en-US" dirty="0"/>
              <a:t> </a:t>
            </a:r>
            <a:r>
              <a:rPr lang="en-US" dirty="0" err="1"/>
              <a:t>kaalumisandmetel</a:t>
            </a:r>
            <a:endParaRPr lang="en-US" dirty="0"/>
          </a:p>
        </p:txBody>
      </p:sp>
      <p:pic>
        <p:nvPicPr>
          <p:cNvPr id="5" name="Picture 4">
            <a:extLst>
              <a:ext uri="{FF2B5EF4-FFF2-40B4-BE49-F238E27FC236}">
                <a16:creationId xmlns:a16="http://schemas.microsoft.com/office/drawing/2014/main" id="{24A027CA-26D6-0327-3C49-2BA10404041B}"/>
              </a:ext>
            </a:extLst>
          </p:cNvPr>
          <p:cNvPicPr>
            <a:picLocks noChangeAspect="1"/>
          </p:cNvPicPr>
          <p:nvPr/>
        </p:nvPicPr>
        <p:blipFill>
          <a:blip r:embed="rId2"/>
          <a:stretch>
            <a:fillRect/>
          </a:stretch>
        </p:blipFill>
        <p:spPr>
          <a:xfrm>
            <a:off x="264953" y="1371313"/>
            <a:ext cx="11425106" cy="5411892"/>
          </a:xfrm>
          <a:prstGeom prst="rect">
            <a:avLst/>
          </a:prstGeom>
        </p:spPr>
      </p:pic>
    </p:spTree>
    <p:extLst>
      <p:ext uri="{BB962C8B-B14F-4D97-AF65-F5344CB8AC3E}">
        <p14:creationId xmlns:p14="http://schemas.microsoft.com/office/powerpoint/2010/main" val="24662264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0309-95CE-1FBC-69B7-00E56E3B8BA6}"/>
              </a:ext>
            </a:extLst>
          </p:cNvPr>
          <p:cNvSpPr>
            <a:spLocks noGrp="1"/>
          </p:cNvSpPr>
          <p:nvPr>
            <p:ph type="title"/>
          </p:nvPr>
        </p:nvSpPr>
        <p:spPr/>
        <p:txBody>
          <a:bodyPr/>
          <a:lstStyle/>
          <a:p>
            <a:r>
              <a:rPr lang="en-US" dirty="0" err="1"/>
              <a:t>Siirdetegurid</a:t>
            </a:r>
            <a:r>
              <a:rPr lang="en-US" dirty="0"/>
              <a:t> </a:t>
            </a:r>
            <a:r>
              <a:rPr lang="en-US" dirty="0" err="1"/>
              <a:t>reaalselt</a:t>
            </a:r>
            <a:r>
              <a:rPr lang="en-US" dirty="0"/>
              <a:t> </a:t>
            </a:r>
            <a:r>
              <a:rPr lang="en-US" dirty="0" err="1"/>
              <a:t>kaalutud</a:t>
            </a:r>
            <a:r>
              <a:rPr lang="en-US" dirty="0"/>
              <a:t> </a:t>
            </a:r>
            <a:r>
              <a:rPr lang="en-US" dirty="0" err="1"/>
              <a:t>sõidukitele</a:t>
            </a:r>
            <a:endParaRPr lang="en-US" dirty="0"/>
          </a:p>
        </p:txBody>
      </p:sp>
      <p:pic>
        <p:nvPicPr>
          <p:cNvPr id="5" name="Picture 4">
            <a:extLst>
              <a:ext uri="{FF2B5EF4-FFF2-40B4-BE49-F238E27FC236}">
                <a16:creationId xmlns:a16="http://schemas.microsoft.com/office/drawing/2014/main" id="{8FFD8AE9-5ADB-2079-F3E7-11700600B97D}"/>
              </a:ext>
            </a:extLst>
          </p:cNvPr>
          <p:cNvPicPr>
            <a:picLocks noChangeAspect="1"/>
          </p:cNvPicPr>
          <p:nvPr/>
        </p:nvPicPr>
        <p:blipFill>
          <a:blip r:embed="rId2"/>
          <a:stretch>
            <a:fillRect/>
          </a:stretch>
        </p:blipFill>
        <p:spPr>
          <a:xfrm>
            <a:off x="278732" y="1366549"/>
            <a:ext cx="11075068" cy="5394269"/>
          </a:xfrm>
          <a:prstGeom prst="rect">
            <a:avLst/>
          </a:prstGeom>
        </p:spPr>
      </p:pic>
    </p:spTree>
    <p:extLst>
      <p:ext uri="{BB962C8B-B14F-4D97-AF65-F5344CB8AC3E}">
        <p14:creationId xmlns:p14="http://schemas.microsoft.com/office/powerpoint/2010/main" val="399829890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AC01-9C0E-8CBF-99CC-07C7532A74AE}"/>
              </a:ext>
            </a:extLst>
          </p:cNvPr>
          <p:cNvSpPr>
            <a:spLocks noGrp="1"/>
          </p:cNvSpPr>
          <p:nvPr>
            <p:ph type="title"/>
          </p:nvPr>
        </p:nvSpPr>
        <p:spPr>
          <a:xfrm>
            <a:off x="1797397" y="157766"/>
            <a:ext cx="8911687" cy="1280890"/>
          </a:xfrm>
        </p:spPr>
        <p:txBody>
          <a:bodyPr>
            <a:noAutofit/>
          </a:bodyPr>
          <a:lstStyle/>
          <a:p>
            <a:r>
              <a:rPr lang="en-US" sz="2400" dirty="0" err="1"/>
              <a:t>Tasakaalustatud</a:t>
            </a:r>
            <a:r>
              <a:rPr lang="en-US" sz="2400" dirty="0"/>
              <a:t> </a:t>
            </a:r>
            <a:r>
              <a:rPr lang="en-US" sz="2400" dirty="0" err="1"/>
              <a:t>siirdetegurid</a:t>
            </a:r>
            <a:r>
              <a:rPr lang="en-US" sz="2400" dirty="0"/>
              <a:t> (</a:t>
            </a:r>
            <a:r>
              <a:rPr lang="en-US" sz="2400" dirty="0" err="1"/>
              <a:t>ettepanek</a:t>
            </a:r>
            <a:r>
              <a:rPr lang="en-US" sz="2400" dirty="0"/>
              <a:t> – KAP 2.1)</a:t>
            </a:r>
          </a:p>
        </p:txBody>
      </p:sp>
      <p:pic>
        <p:nvPicPr>
          <p:cNvPr id="5" name="Picture 4">
            <a:extLst>
              <a:ext uri="{FF2B5EF4-FFF2-40B4-BE49-F238E27FC236}">
                <a16:creationId xmlns:a16="http://schemas.microsoft.com/office/drawing/2014/main" id="{E4524FA9-024B-ABE6-5D98-2A5BE81012F1}"/>
              </a:ext>
            </a:extLst>
          </p:cNvPr>
          <p:cNvPicPr>
            <a:picLocks noChangeAspect="1"/>
          </p:cNvPicPr>
          <p:nvPr/>
        </p:nvPicPr>
        <p:blipFill>
          <a:blip r:embed="rId2"/>
          <a:stretch>
            <a:fillRect/>
          </a:stretch>
        </p:blipFill>
        <p:spPr>
          <a:xfrm>
            <a:off x="3813051" y="862514"/>
            <a:ext cx="8240275" cy="5963482"/>
          </a:xfrm>
          <a:prstGeom prst="rect">
            <a:avLst/>
          </a:prstGeom>
        </p:spPr>
      </p:pic>
      <p:sp>
        <p:nvSpPr>
          <p:cNvPr id="6" name="TextBox 5">
            <a:extLst>
              <a:ext uri="{FF2B5EF4-FFF2-40B4-BE49-F238E27FC236}">
                <a16:creationId xmlns:a16="http://schemas.microsoft.com/office/drawing/2014/main" id="{D4163125-5EBF-C135-1B5F-F648D17BFA54}"/>
              </a:ext>
            </a:extLst>
          </p:cNvPr>
          <p:cNvSpPr txBox="1"/>
          <p:nvPr/>
        </p:nvSpPr>
        <p:spPr>
          <a:xfrm>
            <a:off x="369116" y="2399251"/>
            <a:ext cx="3454344" cy="1477328"/>
          </a:xfrm>
          <a:prstGeom prst="rect">
            <a:avLst/>
          </a:prstGeom>
          <a:noFill/>
        </p:spPr>
        <p:txBody>
          <a:bodyPr wrap="none" rtlCol="0">
            <a:spAutoFit/>
          </a:bodyPr>
          <a:lstStyle/>
          <a:p>
            <a:r>
              <a:rPr lang="en-US" dirty="0" err="1"/>
              <a:t>Probleem</a:t>
            </a:r>
            <a:r>
              <a:rPr lang="en-US" dirty="0"/>
              <a:t>, mis </a:t>
            </a:r>
            <a:r>
              <a:rPr lang="en-US" dirty="0" err="1"/>
              <a:t>tuleb</a:t>
            </a:r>
            <a:r>
              <a:rPr lang="en-US" dirty="0"/>
              <a:t> </a:t>
            </a:r>
            <a:r>
              <a:rPr lang="en-US" dirty="0" err="1"/>
              <a:t>lahendada</a:t>
            </a:r>
            <a:endParaRPr lang="en-US" dirty="0"/>
          </a:p>
          <a:p>
            <a:r>
              <a:rPr lang="en-US" dirty="0"/>
              <a:t>SAPA ja VAAB </a:t>
            </a:r>
            <a:r>
              <a:rPr lang="en-US" dirty="0" err="1"/>
              <a:t>klassi</a:t>
            </a:r>
            <a:r>
              <a:rPr lang="en-US" dirty="0"/>
              <a:t> </a:t>
            </a:r>
            <a:r>
              <a:rPr lang="en-US" dirty="0" err="1"/>
              <a:t>vahekoht</a:t>
            </a:r>
            <a:endParaRPr lang="en-US" dirty="0"/>
          </a:p>
          <a:p>
            <a:endParaRPr lang="en-US" dirty="0"/>
          </a:p>
          <a:p>
            <a:r>
              <a:rPr lang="en-US" dirty="0"/>
              <a:t>Et </a:t>
            </a:r>
            <a:r>
              <a:rPr lang="en-US" dirty="0" err="1"/>
              <a:t>pikemad</a:t>
            </a:r>
            <a:r>
              <a:rPr lang="en-US" dirty="0"/>
              <a:t>/</a:t>
            </a:r>
            <a:r>
              <a:rPr lang="en-US" dirty="0" err="1"/>
              <a:t>raskemad</a:t>
            </a:r>
            <a:r>
              <a:rPr lang="en-US" dirty="0"/>
              <a:t> </a:t>
            </a:r>
            <a:r>
              <a:rPr lang="en-US" dirty="0" err="1"/>
              <a:t>pakiautod</a:t>
            </a:r>
            <a:r>
              <a:rPr lang="en-US" dirty="0"/>
              <a:t> </a:t>
            </a:r>
          </a:p>
          <a:p>
            <a:r>
              <a:rPr lang="en-US" dirty="0" err="1"/>
              <a:t>oleksid</a:t>
            </a:r>
            <a:r>
              <a:rPr lang="en-US" dirty="0"/>
              <a:t> </a:t>
            </a:r>
            <a:r>
              <a:rPr lang="en-US" dirty="0" err="1"/>
              <a:t>adekvaatselt</a:t>
            </a:r>
            <a:r>
              <a:rPr lang="en-US" dirty="0"/>
              <a:t> </a:t>
            </a:r>
            <a:r>
              <a:rPr lang="en-US" dirty="0" err="1"/>
              <a:t>arvestatud</a:t>
            </a:r>
            <a:endParaRPr lang="en-US" dirty="0"/>
          </a:p>
        </p:txBody>
      </p:sp>
    </p:spTree>
    <p:extLst>
      <p:ext uri="{BB962C8B-B14F-4D97-AF65-F5344CB8AC3E}">
        <p14:creationId xmlns:p14="http://schemas.microsoft.com/office/powerpoint/2010/main" val="358892205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E6E1-C515-6767-D95B-FB22F0B43F4A}"/>
              </a:ext>
            </a:extLst>
          </p:cNvPr>
          <p:cNvSpPr>
            <a:spLocks noGrp="1"/>
          </p:cNvSpPr>
          <p:nvPr>
            <p:ph type="title"/>
          </p:nvPr>
        </p:nvSpPr>
        <p:spPr/>
        <p:txBody>
          <a:bodyPr/>
          <a:lstStyle/>
          <a:p>
            <a:r>
              <a:rPr lang="en-US" dirty="0" err="1"/>
              <a:t>Erikoormused</a:t>
            </a:r>
            <a:endParaRPr lang="en-US" dirty="0"/>
          </a:p>
        </p:txBody>
      </p:sp>
      <p:sp>
        <p:nvSpPr>
          <p:cNvPr id="3" name="Content Placeholder 2">
            <a:extLst>
              <a:ext uri="{FF2B5EF4-FFF2-40B4-BE49-F238E27FC236}">
                <a16:creationId xmlns:a16="http://schemas.microsoft.com/office/drawing/2014/main" id="{520B070C-6597-E62F-2DFA-BC631F29813B}"/>
              </a:ext>
            </a:extLst>
          </p:cNvPr>
          <p:cNvSpPr>
            <a:spLocks noGrp="1"/>
          </p:cNvSpPr>
          <p:nvPr>
            <p:ph idx="1"/>
          </p:nvPr>
        </p:nvSpPr>
        <p:spPr>
          <a:xfrm>
            <a:off x="64008" y="2161032"/>
            <a:ext cx="12033504" cy="3777622"/>
          </a:xfrm>
        </p:spPr>
        <p:txBody>
          <a:bodyPr/>
          <a:lstStyle/>
          <a:p>
            <a:r>
              <a:rPr lang="en-US" sz="2400" dirty="0" err="1"/>
              <a:t>Sõiduki</a:t>
            </a:r>
            <a:r>
              <a:rPr lang="en-US" sz="2400" dirty="0"/>
              <a:t> </a:t>
            </a:r>
            <a:r>
              <a:rPr lang="en-US" sz="2400" dirty="0" err="1"/>
              <a:t>liikumine</a:t>
            </a:r>
            <a:r>
              <a:rPr lang="en-US" sz="2400" dirty="0"/>
              <a:t> </a:t>
            </a:r>
            <a:r>
              <a:rPr lang="en-US" sz="2400" dirty="0" err="1"/>
              <a:t>kõveral</a:t>
            </a:r>
            <a:r>
              <a:rPr lang="en-US" sz="2400" dirty="0"/>
              <a:t> – </a:t>
            </a:r>
            <a:r>
              <a:rPr lang="en-US" sz="2400" dirty="0" err="1"/>
              <a:t>välisratas</a:t>
            </a:r>
            <a:r>
              <a:rPr lang="en-US" sz="2400" dirty="0"/>
              <a:t> </a:t>
            </a:r>
            <a:r>
              <a:rPr lang="en-US" sz="2400" dirty="0" err="1"/>
              <a:t>ülekoormatud</a:t>
            </a:r>
            <a:r>
              <a:rPr lang="en-US" sz="2400" dirty="0"/>
              <a:t>, </a:t>
            </a:r>
            <a:r>
              <a:rPr lang="en-US" sz="2400" dirty="0" err="1"/>
              <a:t>siseratas</a:t>
            </a:r>
            <a:r>
              <a:rPr lang="en-US" sz="2400" dirty="0"/>
              <a:t> </a:t>
            </a:r>
            <a:r>
              <a:rPr lang="en-US" sz="2400" dirty="0" err="1"/>
              <a:t>alakoormatud</a:t>
            </a:r>
            <a:r>
              <a:rPr lang="en-US" sz="2400" dirty="0"/>
              <a:t> - 	10-tonnine </a:t>
            </a:r>
            <a:r>
              <a:rPr lang="en-US" sz="2400" dirty="0" err="1"/>
              <a:t>normtelg</a:t>
            </a:r>
            <a:r>
              <a:rPr lang="en-US" sz="2400" dirty="0"/>
              <a:t> </a:t>
            </a:r>
            <a:r>
              <a:rPr lang="en-US" sz="2400" dirty="0" err="1"/>
              <a:t>sirgel</a:t>
            </a:r>
            <a:r>
              <a:rPr lang="en-US" sz="2400" dirty="0"/>
              <a:t> = 1,0 ja </a:t>
            </a:r>
            <a:r>
              <a:rPr lang="en-US" sz="2400" dirty="0" err="1"/>
              <a:t>oletades</a:t>
            </a:r>
            <a:r>
              <a:rPr lang="en-US" sz="2400" dirty="0"/>
              <a:t> </a:t>
            </a:r>
            <a:r>
              <a:rPr lang="en-US" sz="2400" dirty="0" err="1"/>
              <a:t>kõveral</a:t>
            </a:r>
            <a:r>
              <a:rPr lang="en-US" sz="2400" dirty="0"/>
              <a:t> </a:t>
            </a:r>
            <a:r>
              <a:rPr lang="en-US" sz="2400" dirty="0" err="1"/>
              <a:t>kaalujaotust</a:t>
            </a:r>
            <a:r>
              <a:rPr lang="en-US" sz="2400" dirty="0"/>
              <a:t> 10/90 on </a:t>
            </a:r>
            <a:r>
              <a:rPr lang="en-US" sz="2400" dirty="0" err="1"/>
              <a:t>mõju</a:t>
            </a:r>
            <a:r>
              <a:rPr lang="en-US" sz="2400" dirty="0"/>
              <a:t> (9/5)</a:t>
            </a:r>
            <a:r>
              <a:rPr lang="en-US" sz="2400" baseline="30000" dirty="0"/>
              <a:t>4</a:t>
            </a:r>
            <a:r>
              <a:rPr lang="en-US" sz="2400" dirty="0"/>
              <a:t> = 10,5</a:t>
            </a:r>
          </a:p>
          <a:p>
            <a:pPr lvl="1"/>
            <a:r>
              <a:rPr lang="en-US" sz="2000" dirty="0" err="1"/>
              <a:t>Näide</a:t>
            </a:r>
            <a:r>
              <a:rPr lang="en-US" sz="2000" dirty="0"/>
              <a:t>: </a:t>
            </a:r>
            <a:r>
              <a:rPr lang="en-US" sz="2000" dirty="0" err="1"/>
              <a:t>ringil</a:t>
            </a:r>
            <a:r>
              <a:rPr lang="en-US" sz="2000" dirty="0"/>
              <a:t> </a:t>
            </a:r>
            <a:r>
              <a:rPr lang="en-US" sz="2000" dirty="0" err="1"/>
              <a:t>või</a:t>
            </a:r>
            <a:r>
              <a:rPr lang="en-US" sz="2000" dirty="0"/>
              <a:t> </a:t>
            </a:r>
            <a:r>
              <a:rPr lang="en-US" sz="2000" dirty="0" err="1"/>
              <a:t>rambikõveral</a:t>
            </a:r>
            <a:r>
              <a:rPr lang="en-US" sz="2000" dirty="0"/>
              <a:t> </a:t>
            </a:r>
            <a:r>
              <a:rPr lang="en-US" sz="2000" dirty="0" err="1"/>
              <a:t>välisjälg</a:t>
            </a:r>
            <a:r>
              <a:rPr lang="en-US" sz="2000" dirty="0"/>
              <a:t> – </a:t>
            </a:r>
            <a:r>
              <a:rPr lang="en-US" sz="2000" dirty="0" err="1"/>
              <a:t>katend</a:t>
            </a:r>
            <a:r>
              <a:rPr lang="en-US" sz="2000" dirty="0"/>
              <a:t> </a:t>
            </a:r>
            <a:r>
              <a:rPr lang="en-US" sz="2000" dirty="0" err="1"/>
              <a:t>ei</a:t>
            </a:r>
            <a:r>
              <a:rPr lang="en-US" sz="2000" dirty="0"/>
              <a:t> </a:t>
            </a:r>
            <a:r>
              <a:rPr lang="en-US" sz="2000" dirty="0" err="1"/>
              <a:t>kesta</a:t>
            </a:r>
            <a:r>
              <a:rPr lang="en-US" sz="2000" dirty="0"/>
              <a:t> </a:t>
            </a:r>
            <a:r>
              <a:rPr lang="en-US" sz="2000" dirty="0" err="1"/>
              <a:t>garantiiaega</a:t>
            </a:r>
            <a:endParaRPr lang="en-US" sz="2000" dirty="0"/>
          </a:p>
          <a:p>
            <a:pPr lvl="1"/>
            <a:endParaRPr lang="en-US" sz="2000" dirty="0"/>
          </a:p>
          <a:p>
            <a:r>
              <a:rPr lang="en-US" sz="2400" dirty="0" err="1"/>
              <a:t>Ülekoormatud</a:t>
            </a:r>
            <a:r>
              <a:rPr lang="en-US" sz="2400" dirty="0"/>
              <a:t> </a:t>
            </a:r>
            <a:r>
              <a:rPr lang="en-US" sz="2400" dirty="0" err="1"/>
              <a:t>telg</a:t>
            </a:r>
            <a:r>
              <a:rPr lang="en-US" sz="2400" dirty="0"/>
              <a:t> – </a:t>
            </a:r>
            <a:r>
              <a:rPr lang="en-US" sz="2400" dirty="0" err="1"/>
              <a:t>kui</a:t>
            </a:r>
            <a:r>
              <a:rPr lang="en-US" sz="2400" dirty="0"/>
              <a:t> 10-tonni </a:t>
            </a:r>
            <a:r>
              <a:rPr lang="en-US" sz="2400" dirty="0" err="1"/>
              <a:t>asemel</a:t>
            </a:r>
            <a:r>
              <a:rPr lang="en-US" sz="2400" dirty="0"/>
              <a:t> </a:t>
            </a:r>
            <a:r>
              <a:rPr lang="en-US" sz="2400" dirty="0" err="1"/>
              <a:t>telg</a:t>
            </a:r>
            <a:r>
              <a:rPr lang="en-US" sz="2400" dirty="0"/>
              <a:t> 20 </a:t>
            </a:r>
            <a:r>
              <a:rPr lang="en-US" sz="2400" dirty="0" err="1"/>
              <a:t>tonni</a:t>
            </a:r>
            <a:r>
              <a:rPr lang="en-US" sz="2400" dirty="0"/>
              <a:t>, </a:t>
            </a:r>
            <a:r>
              <a:rPr lang="en-US" sz="2400" dirty="0" err="1"/>
              <a:t>siis</a:t>
            </a:r>
            <a:r>
              <a:rPr lang="en-US" sz="2400" dirty="0"/>
              <a:t> (10/5)</a:t>
            </a:r>
            <a:r>
              <a:rPr lang="en-US" sz="2400" baseline="30000" dirty="0"/>
              <a:t>4</a:t>
            </a:r>
            <a:r>
              <a:rPr lang="en-US" sz="2400" dirty="0"/>
              <a:t> = 16</a:t>
            </a:r>
          </a:p>
          <a:p>
            <a:pPr lvl="1"/>
            <a:r>
              <a:rPr lang="en-US" sz="2000" dirty="0" err="1"/>
              <a:t>Näide</a:t>
            </a:r>
            <a:r>
              <a:rPr lang="en-US" sz="2000" dirty="0"/>
              <a:t>: </a:t>
            </a:r>
            <a:r>
              <a:rPr lang="en-US" sz="2000" dirty="0" err="1"/>
              <a:t>ratastõstuk</a:t>
            </a:r>
            <a:r>
              <a:rPr lang="en-US" sz="2000" dirty="0"/>
              <a:t> – mis </a:t>
            </a:r>
            <a:r>
              <a:rPr lang="en-US" sz="2000" dirty="0" err="1"/>
              <a:t>tõstab</a:t>
            </a:r>
            <a:r>
              <a:rPr lang="en-US" sz="2000" dirty="0"/>
              <a:t> 20-tonnist </a:t>
            </a:r>
            <a:r>
              <a:rPr lang="en-US" sz="2000" dirty="0" err="1"/>
              <a:t>konteinerit</a:t>
            </a:r>
            <a:r>
              <a:rPr lang="en-US" sz="2000" dirty="0"/>
              <a:t> ja </a:t>
            </a:r>
            <a:r>
              <a:rPr lang="en-US" sz="2000" dirty="0" err="1"/>
              <a:t>ise</a:t>
            </a:r>
            <a:r>
              <a:rPr lang="en-US" sz="2000" dirty="0"/>
              <a:t> </a:t>
            </a:r>
            <a:r>
              <a:rPr lang="en-US" sz="2000" dirty="0" err="1"/>
              <a:t>kaalub</a:t>
            </a:r>
            <a:r>
              <a:rPr lang="en-US" sz="2000" dirty="0"/>
              <a:t> ka 20 </a:t>
            </a:r>
            <a:r>
              <a:rPr lang="en-US" sz="2000" dirty="0" err="1"/>
              <a:t>tonni</a:t>
            </a:r>
            <a:r>
              <a:rPr lang="en-US" sz="2000" dirty="0"/>
              <a:t>, </a:t>
            </a:r>
            <a:r>
              <a:rPr lang="en-US" sz="2000" dirty="0" err="1"/>
              <a:t>põhitelg</a:t>
            </a:r>
            <a:r>
              <a:rPr lang="en-US" sz="2000" dirty="0"/>
              <a:t> </a:t>
            </a:r>
            <a:r>
              <a:rPr lang="en-US" sz="2000" dirty="0" err="1"/>
              <a:t>võib</a:t>
            </a:r>
            <a:r>
              <a:rPr lang="en-US" sz="2000" dirty="0"/>
              <a:t> </a:t>
            </a:r>
            <a:r>
              <a:rPr lang="en-US" sz="2000" dirty="0" err="1"/>
              <a:t>kaaluda</a:t>
            </a:r>
            <a:r>
              <a:rPr lang="en-US" sz="2000" dirty="0"/>
              <a:t> </a:t>
            </a:r>
            <a:r>
              <a:rPr lang="en-US" sz="2000" dirty="0" err="1"/>
              <a:t>kuni</a:t>
            </a:r>
            <a:r>
              <a:rPr lang="en-US" sz="2000" dirty="0"/>
              <a:t> 40 </a:t>
            </a:r>
            <a:r>
              <a:rPr lang="en-US" sz="2000" dirty="0" err="1"/>
              <a:t>tonni</a:t>
            </a:r>
            <a:r>
              <a:rPr lang="en-US" sz="2000" dirty="0"/>
              <a:t> – (20/5)</a:t>
            </a:r>
            <a:r>
              <a:rPr lang="en-US" sz="2000" baseline="30000" dirty="0"/>
              <a:t>4 </a:t>
            </a:r>
            <a:r>
              <a:rPr lang="en-US" sz="2000" dirty="0"/>
              <a:t>= 256 ja </a:t>
            </a:r>
            <a:r>
              <a:rPr lang="en-US" sz="2000" dirty="0" err="1"/>
              <a:t>sellist</a:t>
            </a:r>
            <a:r>
              <a:rPr lang="en-US" sz="2000" dirty="0"/>
              <a:t> </a:t>
            </a:r>
            <a:r>
              <a:rPr lang="en-US" sz="2000" dirty="0" err="1"/>
              <a:t>koormust</a:t>
            </a:r>
            <a:r>
              <a:rPr lang="en-US" sz="2000" dirty="0"/>
              <a:t> </a:t>
            </a:r>
            <a:r>
              <a:rPr lang="en-US" sz="2000" dirty="0" err="1"/>
              <a:t>reeglina</a:t>
            </a:r>
            <a:r>
              <a:rPr lang="en-US" sz="2000" dirty="0"/>
              <a:t> </a:t>
            </a:r>
            <a:r>
              <a:rPr lang="en-US" sz="2000" dirty="0" err="1"/>
              <a:t>asfaltkate</a:t>
            </a:r>
            <a:r>
              <a:rPr lang="en-US" sz="2000" dirty="0"/>
              <a:t> </a:t>
            </a:r>
            <a:r>
              <a:rPr lang="en-US" sz="2000" dirty="0" err="1"/>
              <a:t>ei</a:t>
            </a:r>
            <a:r>
              <a:rPr lang="en-US" sz="2000" dirty="0"/>
              <a:t> </a:t>
            </a:r>
            <a:r>
              <a:rPr lang="en-US" sz="2000" dirty="0" err="1"/>
              <a:t>talu</a:t>
            </a:r>
            <a:endParaRPr lang="en-US" sz="2000" dirty="0"/>
          </a:p>
        </p:txBody>
      </p:sp>
    </p:spTree>
    <p:extLst>
      <p:ext uri="{BB962C8B-B14F-4D97-AF65-F5344CB8AC3E}">
        <p14:creationId xmlns:p14="http://schemas.microsoft.com/office/powerpoint/2010/main" val="197622178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01738-45BD-D41F-9AB7-309A5F3AD87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7120E8E-8321-E061-7CDD-A278E2332706}"/>
              </a:ext>
            </a:extLst>
          </p:cNvPr>
          <p:cNvGrpSpPr/>
          <p:nvPr/>
        </p:nvGrpSpPr>
        <p:grpSpPr>
          <a:xfrm>
            <a:off x="-1" y="1958640"/>
            <a:ext cx="12192000" cy="4899360"/>
            <a:chOff x="-1" y="1958640"/>
            <a:chExt cx="12192000" cy="4899360"/>
          </a:xfrm>
        </p:grpSpPr>
        <p:sp>
          <p:nvSpPr>
            <p:cNvPr id="10" name="Freeform 9">
              <a:extLst>
                <a:ext uri="{FF2B5EF4-FFF2-40B4-BE49-F238E27FC236}">
                  <a16:creationId xmlns:a16="http://schemas.microsoft.com/office/drawing/2014/main" id="{123757F4-F07C-317D-8F7D-C551EF9FED6E}"/>
                </a:ext>
              </a:extLst>
            </p:cNvPr>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D544B42F-1529-8667-523A-3508E46541A7}"/>
                </a:ext>
              </a:extLst>
            </p:cNvPr>
            <p:cNvPicPr>
              <a:picLocks noChangeAspect="1"/>
            </p:cNvPicPr>
            <p:nvPr/>
          </p:nvPicPr>
          <p:blipFill>
            <a:blip r:embed="rId2"/>
            <a:stretch>
              <a:fillRect/>
            </a:stretch>
          </p:blipFill>
          <p:spPr>
            <a:xfrm>
              <a:off x="8677555" y="1958640"/>
              <a:ext cx="2447645" cy="1370681"/>
            </a:xfrm>
            <a:prstGeom prst="rect">
              <a:avLst/>
            </a:prstGeom>
          </p:spPr>
        </p:pic>
      </p:grpSp>
      <p:sp>
        <p:nvSpPr>
          <p:cNvPr id="9" name="Teksti kohatäide 4">
            <a:extLst>
              <a:ext uri="{FF2B5EF4-FFF2-40B4-BE49-F238E27FC236}">
                <a16:creationId xmlns:a16="http://schemas.microsoft.com/office/drawing/2014/main" id="{9F24E997-BDEA-7311-952B-322B32B47C2E}"/>
              </a:ext>
            </a:extLst>
          </p:cNvPr>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a:solidFill>
                  <a:schemeClr val="tx2"/>
                </a:solidFill>
                <a:latin typeface="+mj-lt"/>
              </a:rPr>
              <a:t>KONSTRUKTSIOON</a:t>
            </a:r>
            <a:endParaRPr lang="en-US" altLang="en-US" sz="2900" dirty="0">
              <a:solidFill>
                <a:schemeClr val="accent1"/>
              </a:solidFill>
              <a:latin typeface="+mn-lt"/>
            </a:endParaRPr>
          </a:p>
        </p:txBody>
      </p:sp>
      <p:pic>
        <p:nvPicPr>
          <p:cNvPr id="5" name="Picture 4" descr="Diagram of a cross section of a roman road&#10;&#10;AI-generated content may be incorrect.">
            <a:extLst>
              <a:ext uri="{FF2B5EF4-FFF2-40B4-BE49-F238E27FC236}">
                <a16:creationId xmlns:a16="http://schemas.microsoft.com/office/drawing/2014/main" id="{7AAE2755-8E2F-20F4-7B6A-2188CC7B2A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634"/>
            <a:ext cx="4902851" cy="3860800"/>
          </a:xfrm>
          <a:prstGeom prst="rect">
            <a:avLst/>
          </a:prstGeom>
        </p:spPr>
      </p:pic>
      <p:pic>
        <p:nvPicPr>
          <p:cNvPr id="7" name="Picture 6" descr="A drain on a cobblestone street&#10;&#10;AI-generated content may be incorrect.">
            <a:extLst>
              <a:ext uri="{FF2B5EF4-FFF2-40B4-BE49-F238E27FC236}">
                <a16:creationId xmlns:a16="http://schemas.microsoft.com/office/drawing/2014/main" id="{CE068AAE-F332-48BC-F98F-F0CE6D43B7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8950" y="3329320"/>
            <a:ext cx="6267636" cy="3528679"/>
          </a:xfrm>
          <a:prstGeom prst="rect">
            <a:avLst/>
          </a:prstGeom>
        </p:spPr>
      </p:pic>
      <p:pic>
        <p:nvPicPr>
          <p:cNvPr id="11" name="Picture 10" descr="A close-up of a brick road&#10;&#10;AI-generated content may be incorrect.">
            <a:extLst>
              <a:ext uri="{FF2B5EF4-FFF2-40B4-BE49-F238E27FC236}">
                <a16:creationId xmlns:a16="http://schemas.microsoft.com/office/drawing/2014/main" id="{C391BA24-1422-7AE8-43E7-354C3416CF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9160281" y="402695"/>
            <a:ext cx="3458634" cy="2593976"/>
          </a:xfrm>
          <a:prstGeom prst="rect">
            <a:avLst/>
          </a:prstGeom>
        </p:spPr>
      </p:pic>
      <p:pic>
        <p:nvPicPr>
          <p:cNvPr id="13" name="Picture 12" descr="A pile of rocks on a cobblestone ground&#10;&#10;AI-generated content may be incorrect.">
            <a:extLst>
              <a:ext uri="{FF2B5EF4-FFF2-40B4-BE49-F238E27FC236}">
                <a16:creationId xmlns:a16="http://schemas.microsoft.com/office/drawing/2014/main" id="{7421A619-ED1D-8B68-7B0F-D316B77F4C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3080" y="-29634"/>
            <a:ext cx="4749050" cy="3561788"/>
          </a:xfrm>
          <a:prstGeom prst="rect">
            <a:avLst/>
          </a:prstGeom>
        </p:spPr>
      </p:pic>
    </p:spTree>
    <p:extLst>
      <p:ext uri="{BB962C8B-B14F-4D97-AF65-F5344CB8AC3E}">
        <p14:creationId xmlns:p14="http://schemas.microsoft.com/office/powerpoint/2010/main" val="891135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4F3E-0779-4C3E-8DFF-589D1E89AB8C}"/>
              </a:ext>
            </a:extLst>
          </p:cNvPr>
          <p:cNvSpPr>
            <a:spLocks noGrp="1"/>
          </p:cNvSpPr>
          <p:nvPr>
            <p:ph type="title"/>
          </p:nvPr>
        </p:nvSpPr>
        <p:spPr/>
        <p:txBody>
          <a:bodyPr>
            <a:normAutofit/>
          </a:bodyPr>
          <a:lstStyle/>
          <a:p>
            <a:r>
              <a:rPr lang="en-US" dirty="0" err="1"/>
              <a:t>Probleem</a:t>
            </a:r>
            <a:r>
              <a:rPr lang="en-US" dirty="0"/>
              <a:t> </a:t>
            </a:r>
            <a:r>
              <a:rPr lang="en-US" dirty="0" err="1"/>
              <a:t>kutsetega</a:t>
            </a:r>
            <a:r>
              <a:rPr lang="en-US" dirty="0"/>
              <a:t> </a:t>
            </a:r>
            <a:br>
              <a:rPr lang="en-US" dirty="0"/>
            </a:br>
            <a:r>
              <a:rPr lang="en-US" sz="2700" i="1" dirty="0" err="1">
                <a:solidFill>
                  <a:schemeClr val="accent1">
                    <a:lumMod val="60000"/>
                    <a:lumOff val="40000"/>
                  </a:schemeClr>
                </a:solidFill>
              </a:rPr>
              <a:t>kutse</a:t>
            </a:r>
            <a:r>
              <a:rPr lang="en-US" sz="2700" i="1" dirty="0">
                <a:solidFill>
                  <a:schemeClr val="accent1">
                    <a:lumMod val="60000"/>
                    <a:lumOff val="40000"/>
                  </a:schemeClr>
                </a:solidFill>
              </a:rPr>
              <a:t> </a:t>
            </a:r>
            <a:r>
              <a:rPr lang="en-US" sz="2700" i="1" dirty="0" err="1">
                <a:solidFill>
                  <a:schemeClr val="accent1">
                    <a:lumMod val="60000"/>
                    <a:lumOff val="40000"/>
                  </a:schemeClr>
                </a:solidFill>
              </a:rPr>
              <a:t>puudumine</a:t>
            </a:r>
            <a:r>
              <a:rPr lang="en-US" sz="2700" i="1" dirty="0">
                <a:solidFill>
                  <a:schemeClr val="accent1">
                    <a:lumMod val="60000"/>
                    <a:lumOff val="40000"/>
                  </a:schemeClr>
                </a:solidFill>
              </a:rPr>
              <a:t> ja </a:t>
            </a:r>
            <a:r>
              <a:rPr lang="en-US" sz="2700" i="1" dirty="0" err="1">
                <a:solidFill>
                  <a:schemeClr val="accent1">
                    <a:lumMod val="60000"/>
                    <a:lumOff val="40000"/>
                  </a:schemeClr>
                </a:solidFill>
              </a:rPr>
              <a:t>toimetamine</a:t>
            </a:r>
            <a:r>
              <a:rPr lang="en-US" sz="2700" i="1" dirty="0">
                <a:solidFill>
                  <a:schemeClr val="accent1">
                    <a:lumMod val="60000"/>
                    <a:lumOff val="40000"/>
                  </a:schemeClr>
                </a:solidFill>
              </a:rPr>
              <a:t> </a:t>
            </a:r>
            <a:r>
              <a:rPr lang="en-US" sz="2700" i="1" dirty="0" err="1">
                <a:solidFill>
                  <a:schemeClr val="accent1">
                    <a:lumMod val="60000"/>
                    <a:lumOff val="40000"/>
                  </a:schemeClr>
                </a:solidFill>
              </a:rPr>
              <a:t>üle</a:t>
            </a:r>
            <a:r>
              <a:rPr lang="en-US" sz="2700" i="1" dirty="0">
                <a:solidFill>
                  <a:schemeClr val="accent1">
                    <a:lumMod val="60000"/>
                    <a:lumOff val="40000"/>
                  </a:schemeClr>
                </a:solidFill>
              </a:rPr>
              <a:t> </a:t>
            </a:r>
            <a:r>
              <a:rPr lang="en-US" sz="2700" i="1" dirty="0" err="1">
                <a:solidFill>
                  <a:schemeClr val="accent1">
                    <a:lumMod val="60000"/>
                    <a:lumOff val="40000"/>
                  </a:schemeClr>
                </a:solidFill>
              </a:rPr>
              <a:t>kutse</a:t>
            </a:r>
            <a:r>
              <a:rPr lang="en-US" sz="2700" i="1" dirty="0">
                <a:solidFill>
                  <a:schemeClr val="accent1">
                    <a:lumMod val="60000"/>
                    <a:lumOff val="40000"/>
                  </a:schemeClr>
                </a:solidFill>
              </a:rPr>
              <a:t> </a:t>
            </a:r>
            <a:r>
              <a:rPr lang="en-US" sz="2700" i="1" dirty="0" err="1">
                <a:solidFill>
                  <a:schemeClr val="accent1">
                    <a:lumMod val="60000"/>
                    <a:lumOff val="40000"/>
                  </a:schemeClr>
                </a:solidFill>
              </a:rPr>
              <a:t>piiride</a:t>
            </a:r>
            <a:endParaRPr lang="en-US" i="1"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DBC5B56C-215C-49F6-9EFC-00984FF31DC9}"/>
              </a:ext>
            </a:extLst>
          </p:cNvPr>
          <p:cNvSpPr>
            <a:spLocks noGrp="1"/>
          </p:cNvSpPr>
          <p:nvPr>
            <p:ph idx="1"/>
          </p:nvPr>
        </p:nvSpPr>
        <p:spPr>
          <a:xfrm>
            <a:off x="2315633" y="2133599"/>
            <a:ext cx="9188979" cy="4212167"/>
          </a:xfrm>
        </p:spPr>
        <p:txBody>
          <a:bodyPr>
            <a:normAutofit fontScale="62500" lnSpcReduction="20000"/>
          </a:bodyPr>
          <a:lstStyle/>
          <a:p>
            <a:r>
              <a:rPr lang="en-US" dirty="0" err="1"/>
              <a:t>Tellijal</a:t>
            </a:r>
            <a:r>
              <a:rPr lang="en-US" dirty="0"/>
              <a:t> </a:t>
            </a:r>
            <a:r>
              <a:rPr lang="en-US" dirty="0" err="1"/>
              <a:t>ei</a:t>
            </a:r>
            <a:r>
              <a:rPr lang="en-US" dirty="0"/>
              <a:t> pea </a:t>
            </a:r>
            <a:r>
              <a:rPr lang="en-US" dirty="0" err="1"/>
              <a:t>olema</a:t>
            </a:r>
            <a:r>
              <a:rPr lang="en-US" dirty="0"/>
              <a:t> </a:t>
            </a:r>
            <a:r>
              <a:rPr lang="en-US" dirty="0" err="1"/>
              <a:t>kutset</a:t>
            </a:r>
            <a:r>
              <a:rPr lang="en-US" dirty="0"/>
              <a:t>, </a:t>
            </a:r>
            <a:r>
              <a:rPr lang="en-US" dirty="0" err="1"/>
              <a:t>tihti</a:t>
            </a:r>
            <a:r>
              <a:rPr lang="en-US" dirty="0"/>
              <a:t> pole ka </a:t>
            </a:r>
            <a:r>
              <a:rPr lang="en-US" dirty="0" err="1"/>
              <a:t>kompetentsi</a:t>
            </a:r>
            <a:r>
              <a:rPr lang="en-US" dirty="0"/>
              <a:t> – </a:t>
            </a:r>
            <a:r>
              <a:rPr lang="en-US" dirty="0" err="1"/>
              <a:t>kuid</a:t>
            </a:r>
            <a:r>
              <a:rPr lang="en-US" dirty="0"/>
              <a:t> </a:t>
            </a:r>
            <a:r>
              <a:rPr lang="en-US" dirty="0" err="1"/>
              <a:t>asutust</a:t>
            </a:r>
            <a:r>
              <a:rPr lang="en-US" dirty="0"/>
              <a:t> </a:t>
            </a:r>
            <a:r>
              <a:rPr lang="en-US" dirty="0" err="1"/>
              <a:t>nimetame</a:t>
            </a:r>
            <a:r>
              <a:rPr lang="en-US" dirty="0"/>
              <a:t> </a:t>
            </a:r>
            <a:r>
              <a:rPr lang="en-US" dirty="0" err="1"/>
              <a:t>pädevaks</a:t>
            </a:r>
            <a:r>
              <a:rPr lang="en-US" dirty="0"/>
              <a:t>.</a:t>
            </a:r>
          </a:p>
          <a:p>
            <a:pPr lvl="1"/>
            <a:r>
              <a:rPr lang="en-US" dirty="0" err="1"/>
              <a:t>Maanteeamet</a:t>
            </a:r>
            <a:r>
              <a:rPr lang="en-US" dirty="0"/>
              <a:t> (</a:t>
            </a:r>
            <a:r>
              <a:rPr lang="en-US" dirty="0" err="1"/>
              <a:t>nüüd</a:t>
            </a:r>
            <a:r>
              <a:rPr lang="en-US" dirty="0"/>
              <a:t> </a:t>
            </a:r>
            <a:r>
              <a:rPr lang="en-US" dirty="0" err="1"/>
              <a:t>Transpordiamet</a:t>
            </a:r>
            <a:r>
              <a:rPr lang="en-US" dirty="0"/>
              <a:t>) </a:t>
            </a:r>
            <a:r>
              <a:rPr lang="en-US" dirty="0" err="1"/>
              <a:t>reklaamib</a:t>
            </a:r>
            <a:r>
              <a:rPr lang="en-US" dirty="0"/>
              <a:t> end </a:t>
            </a:r>
            <a:r>
              <a:rPr lang="en-US" dirty="0" err="1"/>
              <a:t>kui</a:t>
            </a:r>
            <a:r>
              <a:rPr lang="en-US" dirty="0"/>
              <a:t> </a:t>
            </a:r>
            <a:r>
              <a:rPr lang="en-US" dirty="0" err="1"/>
              <a:t>kompetentsikeskust</a:t>
            </a:r>
            <a:endParaRPr lang="en-US" dirty="0"/>
          </a:p>
          <a:p>
            <a:pPr lvl="1"/>
            <a:r>
              <a:rPr lang="en-US" dirty="0"/>
              <a:t>KOV </a:t>
            </a:r>
            <a:r>
              <a:rPr lang="en-US" dirty="0" err="1"/>
              <a:t>teedespetsialistil</a:t>
            </a:r>
            <a:r>
              <a:rPr lang="en-US" dirty="0"/>
              <a:t> pole </a:t>
            </a:r>
            <a:r>
              <a:rPr lang="en-US" dirty="0" err="1"/>
              <a:t>tihti</a:t>
            </a:r>
            <a:r>
              <a:rPr lang="en-US" dirty="0"/>
              <a:t> </a:t>
            </a:r>
            <a:r>
              <a:rPr lang="en-US" dirty="0" err="1"/>
              <a:t>ei</a:t>
            </a:r>
            <a:r>
              <a:rPr lang="en-US" dirty="0"/>
              <a:t> </a:t>
            </a:r>
            <a:r>
              <a:rPr lang="en-US" dirty="0" err="1"/>
              <a:t>haridust</a:t>
            </a:r>
            <a:r>
              <a:rPr lang="en-US" dirty="0"/>
              <a:t> </a:t>
            </a:r>
            <a:r>
              <a:rPr lang="en-US" dirty="0" err="1"/>
              <a:t>ega</a:t>
            </a:r>
            <a:r>
              <a:rPr lang="en-US" dirty="0"/>
              <a:t> </a:t>
            </a:r>
            <a:r>
              <a:rPr lang="en-US" dirty="0" err="1"/>
              <a:t>koolitust</a:t>
            </a:r>
            <a:endParaRPr lang="en-US" dirty="0"/>
          </a:p>
          <a:p>
            <a:r>
              <a:rPr lang="en-US" dirty="0" err="1"/>
              <a:t>Kui</a:t>
            </a:r>
            <a:r>
              <a:rPr lang="en-US" dirty="0"/>
              <a:t> </a:t>
            </a:r>
            <a:r>
              <a:rPr lang="en-US" dirty="0" err="1"/>
              <a:t>objekt</a:t>
            </a:r>
            <a:r>
              <a:rPr lang="en-US" dirty="0"/>
              <a:t> on </a:t>
            </a:r>
            <a:r>
              <a:rPr lang="en-US" dirty="0" err="1"/>
              <a:t>laiem</a:t>
            </a:r>
            <a:r>
              <a:rPr lang="en-US" dirty="0"/>
              <a:t>, </a:t>
            </a:r>
            <a:r>
              <a:rPr lang="en-US" dirty="0" err="1"/>
              <a:t>kattes</a:t>
            </a:r>
            <a:r>
              <a:rPr lang="en-US" dirty="0"/>
              <a:t> </a:t>
            </a:r>
            <a:r>
              <a:rPr lang="en-US" dirty="0" err="1"/>
              <a:t>peale</a:t>
            </a:r>
            <a:r>
              <a:rPr lang="en-US" dirty="0"/>
              <a:t> </a:t>
            </a:r>
            <a:r>
              <a:rPr lang="en-US" dirty="0" err="1"/>
              <a:t>teede</a:t>
            </a:r>
            <a:r>
              <a:rPr lang="en-US" dirty="0"/>
              <a:t> </a:t>
            </a:r>
            <a:r>
              <a:rPr lang="en-US" dirty="0" err="1"/>
              <a:t>midagi</a:t>
            </a:r>
            <a:r>
              <a:rPr lang="en-US" dirty="0"/>
              <a:t> </a:t>
            </a:r>
            <a:r>
              <a:rPr lang="en-US" dirty="0" err="1"/>
              <a:t>veel</a:t>
            </a:r>
            <a:r>
              <a:rPr lang="en-US" dirty="0"/>
              <a:t>, </a:t>
            </a:r>
            <a:r>
              <a:rPr lang="en-US" dirty="0" err="1"/>
              <a:t>jäetakse</a:t>
            </a:r>
            <a:r>
              <a:rPr lang="en-US" dirty="0"/>
              <a:t> </a:t>
            </a:r>
            <a:r>
              <a:rPr lang="en-US" dirty="0" err="1"/>
              <a:t>tihti</a:t>
            </a:r>
            <a:r>
              <a:rPr lang="en-US" dirty="0"/>
              <a:t> </a:t>
            </a:r>
            <a:r>
              <a:rPr lang="en-US" dirty="0" err="1"/>
              <a:t>teedespetsialist</a:t>
            </a:r>
            <a:r>
              <a:rPr lang="en-US" dirty="0"/>
              <a:t> </a:t>
            </a:r>
            <a:r>
              <a:rPr lang="en-US" dirty="0" err="1"/>
              <a:t>palkamata</a:t>
            </a:r>
            <a:r>
              <a:rPr lang="en-US" dirty="0"/>
              <a:t>, </a:t>
            </a:r>
            <a:r>
              <a:rPr lang="en-US" dirty="0" err="1"/>
              <a:t>piirdutakse</a:t>
            </a:r>
            <a:r>
              <a:rPr lang="en-US" dirty="0"/>
              <a:t> </a:t>
            </a:r>
            <a:r>
              <a:rPr lang="en-US" dirty="0" err="1"/>
              <a:t>üldehituse</a:t>
            </a:r>
            <a:r>
              <a:rPr lang="en-US" dirty="0"/>
              <a:t> </a:t>
            </a:r>
            <a:r>
              <a:rPr lang="en-US" dirty="0" err="1"/>
              <a:t>inseneriga</a:t>
            </a:r>
            <a:r>
              <a:rPr lang="en-US" dirty="0"/>
              <a:t> </a:t>
            </a:r>
            <a:r>
              <a:rPr lang="en-US" dirty="0" err="1"/>
              <a:t>omanikujärelevalves</a:t>
            </a:r>
            <a:r>
              <a:rPr lang="en-US" dirty="0"/>
              <a:t> (</a:t>
            </a:r>
            <a:r>
              <a:rPr lang="en-US" dirty="0" err="1"/>
              <a:t>nt</a:t>
            </a:r>
            <a:r>
              <a:rPr lang="en-US" dirty="0"/>
              <a:t>: tase 6) – see aga </a:t>
            </a:r>
            <a:r>
              <a:rPr lang="en-US" dirty="0" err="1"/>
              <a:t>ei</a:t>
            </a:r>
            <a:r>
              <a:rPr lang="en-US" dirty="0"/>
              <a:t> </a:t>
            </a:r>
            <a:r>
              <a:rPr lang="en-US" dirty="0" err="1"/>
              <a:t>tunne</a:t>
            </a:r>
            <a:r>
              <a:rPr lang="en-US" dirty="0"/>
              <a:t> </a:t>
            </a:r>
            <a:r>
              <a:rPr lang="en-US" dirty="0" err="1"/>
              <a:t>teede</a:t>
            </a:r>
            <a:r>
              <a:rPr lang="en-US" dirty="0"/>
              <a:t> </a:t>
            </a:r>
            <a:r>
              <a:rPr lang="en-US" dirty="0" err="1"/>
              <a:t>spetsiifikat</a:t>
            </a:r>
            <a:endParaRPr lang="en-US" dirty="0"/>
          </a:p>
          <a:p>
            <a:pPr lvl="1"/>
            <a:r>
              <a:rPr lang="en-US" dirty="0" err="1"/>
              <a:t>tavaline</a:t>
            </a:r>
            <a:r>
              <a:rPr lang="en-US" dirty="0"/>
              <a:t> </a:t>
            </a:r>
            <a:r>
              <a:rPr lang="en-US" dirty="0" err="1"/>
              <a:t>erasektori</a:t>
            </a:r>
            <a:r>
              <a:rPr lang="en-US" dirty="0"/>
              <a:t> </a:t>
            </a:r>
            <a:r>
              <a:rPr lang="en-US" dirty="0" err="1"/>
              <a:t>hangetes</a:t>
            </a:r>
            <a:r>
              <a:rPr lang="en-US" dirty="0"/>
              <a:t> (</a:t>
            </a:r>
            <a:r>
              <a:rPr lang="en-US" dirty="0" err="1"/>
              <a:t>hoone</a:t>
            </a:r>
            <a:r>
              <a:rPr lang="en-US" dirty="0"/>
              <a:t>, </a:t>
            </a:r>
            <a:r>
              <a:rPr lang="en-US" dirty="0" err="1"/>
              <a:t>ümbritsev</a:t>
            </a:r>
            <a:r>
              <a:rPr lang="en-US" dirty="0"/>
              <a:t> plats ja </a:t>
            </a:r>
            <a:r>
              <a:rPr lang="en-US" dirty="0" err="1"/>
              <a:t>ühendusteed</a:t>
            </a:r>
            <a:r>
              <a:rPr lang="en-US" dirty="0"/>
              <a:t>)</a:t>
            </a:r>
          </a:p>
          <a:p>
            <a:pPr lvl="1"/>
            <a:r>
              <a:rPr lang="en-US" dirty="0" err="1"/>
              <a:t>tihti</a:t>
            </a:r>
            <a:r>
              <a:rPr lang="en-US" dirty="0"/>
              <a:t> ka KOV </a:t>
            </a:r>
            <a:r>
              <a:rPr lang="en-US" dirty="0" err="1"/>
              <a:t>töödes</a:t>
            </a:r>
            <a:r>
              <a:rPr lang="en-US" dirty="0"/>
              <a:t> (</a:t>
            </a:r>
            <a:r>
              <a:rPr lang="en-US" dirty="0" err="1"/>
              <a:t>eriti</a:t>
            </a:r>
            <a:r>
              <a:rPr lang="en-US" dirty="0"/>
              <a:t> </a:t>
            </a:r>
            <a:r>
              <a:rPr lang="en-US" dirty="0" err="1"/>
              <a:t>mitmesugused</a:t>
            </a:r>
            <a:r>
              <a:rPr lang="en-US" dirty="0"/>
              <a:t> </a:t>
            </a:r>
            <a:r>
              <a:rPr lang="en-US" dirty="0" err="1"/>
              <a:t>väljakud</a:t>
            </a:r>
            <a:r>
              <a:rPr lang="en-US" dirty="0"/>
              <a:t>, </a:t>
            </a:r>
            <a:r>
              <a:rPr lang="en-US" dirty="0" err="1"/>
              <a:t>kahjuks</a:t>
            </a:r>
            <a:r>
              <a:rPr lang="en-US" dirty="0"/>
              <a:t> ka </a:t>
            </a:r>
            <a:r>
              <a:rPr lang="en-US" dirty="0" err="1"/>
              <a:t>otsesed</a:t>
            </a:r>
            <a:r>
              <a:rPr lang="en-US" dirty="0"/>
              <a:t> </a:t>
            </a:r>
            <a:r>
              <a:rPr lang="en-US" dirty="0" err="1"/>
              <a:t>teedeehituslikud</a:t>
            </a:r>
            <a:r>
              <a:rPr lang="en-US" dirty="0"/>
              <a:t> </a:t>
            </a:r>
            <a:r>
              <a:rPr lang="en-US" dirty="0" err="1"/>
              <a:t>objektid</a:t>
            </a:r>
            <a:r>
              <a:rPr lang="en-US" dirty="0"/>
              <a:t>)</a:t>
            </a:r>
          </a:p>
          <a:p>
            <a:r>
              <a:rPr lang="en-US" dirty="0" err="1"/>
              <a:t>Projekti</a:t>
            </a:r>
            <a:r>
              <a:rPr lang="en-US" dirty="0"/>
              <a:t> </a:t>
            </a:r>
            <a:r>
              <a:rPr lang="en-US" dirty="0" err="1"/>
              <a:t>tasand</a:t>
            </a:r>
            <a:r>
              <a:rPr lang="en-US" dirty="0"/>
              <a:t> – </a:t>
            </a:r>
            <a:r>
              <a:rPr lang="en-US" dirty="0" err="1"/>
              <a:t>eskiis</a:t>
            </a:r>
            <a:r>
              <a:rPr lang="en-US" dirty="0"/>
              <a:t>, </a:t>
            </a:r>
            <a:r>
              <a:rPr lang="en-US" dirty="0" err="1"/>
              <a:t>eelprojekt</a:t>
            </a:r>
            <a:r>
              <a:rPr lang="en-US" dirty="0"/>
              <a:t>, </a:t>
            </a:r>
            <a:r>
              <a:rPr lang="en-US" dirty="0" err="1"/>
              <a:t>põhiprojekt</a:t>
            </a:r>
            <a:r>
              <a:rPr lang="en-US" dirty="0"/>
              <a:t> </a:t>
            </a:r>
            <a:r>
              <a:rPr lang="en-US" dirty="0" err="1"/>
              <a:t>ning</a:t>
            </a:r>
            <a:r>
              <a:rPr lang="en-US" dirty="0"/>
              <a:t> </a:t>
            </a:r>
            <a:r>
              <a:rPr lang="en-US" dirty="0" err="1"/>
              <a:t>kui</a:t>
            </a:r>
            <a:r>
              <a:rPr lang="en-US" dirty="0"/>
              <a:t> </a:t>
            </a:r>
            <a:r>
              <a:rPr lang="en-US" dirty="0" err="1"/>
              <a:t>vaja</a:t>
            </a:r>
            <a:r>
              <a:rPr lang="en-US" dirty="0"/>
              <a:t>, </a:t>
            </a:r>
            <a:r>
              <a:rPr lang="en-US" dirty="0" err="1"/>
              <a:t>siis</a:t>
            </a:r>
            <a:r>
              <a:rPr lang="en-US" dirty="0"/>
              <a:t> ka </a:t>
            </a:r>
            <a:r>
              <a:rPr lang="en-US" dirty="0" err="1"/>
              <a:t>tööprojekt</a:t>
            </a:r>
            <a:r>
              <a:rPr lang="en-US" dirty="0"/>
              <a:t>. </a:t>
            </a:r>
          </a:p>
          <a:p>
            <a:pPr lvl="1"/>
            <a:r>
              <a:rPr lang="en-US" dirty="0" err="1"/>
              <a:t>Ehituses</a:t>
            </a:r>
            <a:r>
              <a:rPr lang="en-US" dirty="0"/>
              <a:t> </a:t>
            </a:r>
            <a:r>
              <a:rPr lang="en-US" dirty="0" err="1"/>
              <a:t>antakse</a:t>
            </a:r>
            <a:r>
              <a:rPr lang="en-US" dirty="0"/>
              <a:t> </a:t>
            </a:r>
            <a:r>
              <a:rPr lang="en-US" dirty="0" err="1"/>
              <a:t>eelprojekti</a:t>
            </a:r>
            <a:r>
              <a:rPr lang="en-US" dirty="0"/>
              <a:t> </a:t>
            </a:r>
            <a:r>
              <a:rPr lang="en-US" dirty="0" err="1"/>
              <a:t>alusel</a:t>
            </a:r>
            <a:r>
              <a:rPr lang="en-US" dirty="0"/>
              <a:t> </a:t>
            </a:r>
            <a:r>
              <a:rPr lang="en-US" dirty="0" err="1"/>
              <a:t>välja</a:t>
            </a:r>
            <a:r>
              <a:rPr lang="en-US" dirty="0"/>
              <a:t> </a:t>
            </a:r>
            <a:r>
              <a:rPr lang="en-US" dirty="0" err="1"/>
              <a:t>ehitusluba</a:t>
            </a:r>
            <a:r>
              <a:rPr lang="en-US" dirty="0"/>
              <a:t>, </a:t>
            </a:r>
            <a:r>
              <a:rPr lang="en-US" dirty="0" err="1"/>
              <a:t>teedes</a:t>
            </a:r>
            <a:r>
              <a:rPr lang="en-US" dirty="0"/>
              <a:t> </a:t>
            </a:r>
            <a:r>
              <a:rPr lang="en-US" dirty="0" err="1"/>
              <a:t>nii</a:t>
            </a:r>
            <a:r>
              <a:rPr lang="en-US" dirty="0"/>
              <a:t> </a:t>
            </a:r>
            <a:r>
              <a:rPr lang="en-US" dirty="0" err="1"/>
              <a:t>teha</a:t>
            </a:r>
            <a:r>
              <a:rPr lang="en-US" dirty="0"/>
              <a:t> </a:t>
            </a:r>
            <a:r>
              <a:rPr lang="en-US" dirty="0" err="1"/>
              <a:t>ei</a:t>
            </a:r>
            <a:r>
              <a:rPr lang="en-US" dirty="0"/>
              <a:t> </a:t>
            </a:r>
            <a:r>
              <a:rPr lang="en-US" dirty="0" err="1"/>
              <a:t>tohiks</a:t>
            </a:r>
            <a:r>
              <a:rPr lang="en-US" dirty="0"/>
              <a:t>.</a:t>
            </a:r>
          </a:p>
          <a:p>
            <a:pPr lvl="1"/>
            <a:r>
              <a:rPr lang="en-US" dirty="0" err="1"/>
              <a:t>Ehituses</a:t>
            </a:r>
            <a:r>
              <a:rPr lang="en-US" dirty="0"/>
              <a:t> </a:t>
            </a:r>
            <a:r>
              <a:rPr lang="en-US" dirty="0" err="1"/>
              <a:t>tavaline</a:t>
            </a:r>
            <a:r>
              <a:rPr lang="en-US" dirty="0"/>
              <a:t>, et </a:t>
            </a:r>
            <a:r>
              <a:rPr lang="en-US" dirty="0" err="1"/>
              <a:t>ehitaja</a:t>
            </a:r>
            <a:r>
              <a:rPr lang="en-US" dirty="0"/>
              <a:t> </a:t>
            </a:r>
            <a:r>
              <a:rPr lang="en-US" dirty="0" err="1"/>
              <a:t>teeb</a:t>
            </a:r>
            <a:r>
              <a:rPr lang="en-US" dirty="0"/>
              <a:t>/</a:t>
            </a:r>
            <a:r>
              <a:rPr lang="en-US" dirty="0" err="1"/>
              <a:t>tellib</a:t>
            </a:r>
            <a:r>
              <a:rPr lang="en-US" dirty="0"/>
              <a:t> </a:t>
            </a:r>
            <a:r>
              <a:rPr lang="en-US" dirty="0" err="1"/>
              <a:t>põhiprojekti</a:t>
            </a:r>
            <a:r>
              <a:rPr lang="en-US" dirty="0"/>
              <a:t>, </a:t>
            </a:r>
            <a:r>
              <a:rPr lang="en-US" dirty="0" err="1"/>
              <a:t>teedes</a:t>
            </a:r>
            <a:r>
              <a:rPr lang="en-US" dirty="0"/>
              <a:t> on </a:t>
            </a:r>
            <a:r>
              <a:rPr lang="en-US" dirty="0" err="1"/>
              <a:t>selleks</a:t>
            </a:r>
            <a:r>
              <a:rPr lang="en-US" dirty="0"/>
              <a:t> </a:t>
            </a:r>
            <a:r>
              <a:rPr lang="en-US" dirty="0" err="1"/>
              <a:t>olemas</a:t>
            </a:r>
            <a:r>
              <a:rPr lang="en-US" dirty="0"/>
              <a:t> </a:t>
            </a:r>
            <a:r>
              <a:rPr lang="en-US" dirty="0" err="1"/>
              <a:t>küll</a:t>
            </a:r>
            <a:r>
              <a:rPr lang="en-US" dirty="0"/>
              <a:t> </a:t>
            </a:r>
            <a:r>
              <a:rPr lang="en-US" dirty="0" err="1"/>
              <a:t>protseduur</a:t>
            </a:r>
            <a:r>
              <a:rPr lang="en-US" dirty="0"/>
              <a:t> (</a:t>
            </a:r>
            <a:r>
              <a:rPr lang="en-US" dirty="0" err="1"/>
              <a:t>projekteerimis-ehitushange</a:t>
            </a:r>
            <a:r>
              <a:rPr lang="en-US" dirty="0"/>
              <a:t>), </a:t>
            </a:r>
            <a:r>
              <a:rPr lang="en-US" dirty="0" err="1"/>
              <a:t>mida</a:t>
            </a:r>
            <a:r>
              <a:rPr lang="en-US" dirty="0"/>
              <a:t> </a:t>
            </a:r>
            <a:r>
              <a:rPr lang="en-US" dirty="0" err="1"/>
              <a:t>kasutatakse</a:t>
            </a:r>
            <a:r>
              <a:rPr lang="en-US" dirty="0"/>
              <a:t> </a:t>
            </a:r>
            <a:r>
              <a:rPr lang="en-US" dirty="0" err="1"/>
              <a:t>harva</a:t>
            </a:r>
            <a:endParaRPr lang="en-US" dirty="0"/>
          </a:p>
          <a:p>
            <a:r>
              <a:rPr lang="en-US" dirty="0" err="1"/>
              <a:t>Arhitekti</a:t>
            </a:r>
            <a:r>
              <a:rPr lang="en-US" dirty="0"/>
              <a:t> </a:t>
            </a:r>
            <a:r>
              <a:rPr lang="en-US" dirty="0" err="1"/>
              <a:t>koostatud</a:t>
            </a:r>
            <a:r>
              <a:rPr lang="en-US" dirty="0"/>
              <a:t> </a:t>
            </a:r>
            <a:r>
              <a:rPr lang="en-US" dirty="0" err="1"/>
              <a:t>projekt</a:t>
            </a:r>
            <a:r>
              <a:rPr lang="en-US" dirty="0"/>
              <a:t> – </a:t>
            </a:r>
            <a:r>
              <a:rPr lang="en-US" dirty="0" err="1"/>
              <a:t>arhitekt</a:t>
            </a:r>
            <a:r>
              <a:rPr lang="en-US" dirty="0"/>
              <a:t> </a:t>
            </a:r>
            <a:r>
              <a:rPr lang="en-US" dirty="0" err="1"/>
              <a:t>võib</a:t>
            </a:r>
            <a:r>
              <a:rPr lang="en-US" dirty="0"/>
              <a:t> </a:t>
            </a:r>
            <a:r>
              <a:rPr lang="en-US" dirty="0" err="1"/>
              <a:t>küll</a:t>
            </a:r>
            <a:r>
              <a:rPr lang="en-US" dirty="0"/>
              <a:t> olla </a:t>
            </a:r>
            <a:r>
              <a:rPr lang="en-US" dirty="0" err="1"/>
              <a:t>projektijuht</a:t>
            </a:r>
            <a:r>
              <a:rPr lang="en-US" dirty="0"/>
              <a:t>, </a:t>
            </a:r>
            <a:r>
              <a:rPr lang="en-US" dirty="0" err="1"/>
              <a:t>seda</a:t>
            </a:r>
            <a:r>
              <a:rPr lang="en-US" dirty="0"/>
              <a:t> </a:t>
            </a:r>
            <a:r>
              <a:rPr lang="en-US" dirty="0" err="1"/>
              <a:t>läbi</a:t>
            </a:r>
            <a:r>
              <a:rPr lang="en-US" dirty="0"/>
              <a:t> </a:t>
            </a:r>
            <a:r>
              <a:rPr lang="en-US" dirty="0" err="1"/>
              <a:t>kõigi</a:t>
            </a:r>
            <a:r>
              <a:rPr lang="en-US" dirty="0"/>
              <a:t> </a:t>
            </a:r>
            <a:r>
              <a:rPr lang="en-US" dirty="0" err="1"/>
              <a:t>faaside</a:t>
            </a:r>
            <a:r>
              <a:rPr lang="en-US" dirty="0"/>
              <a:t> – </a:t>
            </a:r>
            <a:r>
              <a:rPr lang="en-US" dirty="0" err="1"/>
              <a:t>kuid</a:t>
            </a:r>
            <a:r>
              <a:rPr lang="en-US" dirty="0"/>
              <a:t> </a:t>
            </a:r>
            <a:r>
              <a:rPr lang="en-US" dirty="0" err="1"/>
              <a:t>teedevaldkonna</a:t>
            </a:r>
            <a:r>
              <a:rPr lang="en-US" dirty="0"/>
              <a:t> </a:t>
            </a:r>
            <a:r>
              <a:rPr lang="en-US" dirty="0" err="1"/>
              <a:t>sisu</a:t>
            </a:r>
            <a:r>
              <a:rPr lang="en-US" dirty="0"/>
              <a:t> </a:t>
            </a:r>
            <a:r>
              <a:rPr lang="en-US" dirty="0" err="1"/>
              <a:t>võiks</a:t>
            </a:r>
            <a:r>
              <a:rPr lang="en-US" dirty="0"/>
              <a:t> </a:t>
            </a:r>
            <a:r>
              <a:rPr lang="en-US" dirty="0" err="1"/>
              <a:t>siiski</a:t>
            </a:r>
            <a:r>
              <a:rPr lang="en-US" dirty="0"/>
              <a:t> </a:t>
            </a:r>
            <a:r>
              <a:rPr lang="en-US" dirty="0" err="1"/>
              <a:t>teedeinsener</a:t>
            </a:r>
            <a:r>
              <a:rPr lang="en-US" dirty="0"/>
              <a:t> </a:t>
            </a:r>
            <a:r>
              <a:rPr lang="en-US" dirty="0" err="1"/>
              <a:t>teha</a:t>
            </a:r>
            <a:endParaRPr lang="en-US" dirty="0"/>
          </a:p>
        </p:txBody>
      </p:sp>
    </p:spTree>
    <p:extLst>
      <p:ext uri="{BB962C8B-B14F-4D97-AF65-F5344CB8AC3E}">
        <p14:creationId xmlns:p14="http://schemas.microsoft.com/office/powerpoint/2010/main" val="309848018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031E3-8000-3A26-FC8B-E5109E03452E}"/>
              </a:ext>
            </a:extLst>
          </p:cNvPr>
          <p:cNvSpPr>
            <a:spLocks noGrp="1"/>
          </p:cNvSpPr>
          <p:nvPr>
            <p:ph type="title"/>
          </p:nvPr>
        </p:nvSpPr>
        <p:spPr>
          <a:xfrm>
            <a:off x="1536700" y="624110"/>
            <a:ext cx="10655300" cy="1280890"/>
          </a:xfrm>
        </p:spPr>
        <p:txBody>
          <a:bodyPr/>
          <a:lstStyle/>
          <a:p>
            <a:r>
              <a:rPr lang="en-US" dirty="0" err="1"/>
              <a:t>Teekonstruktsioon</a:t>
            </a:r>
            <a:r>
              <a:rPr lang="en-US" dirty="0"/>
              <a:t> </a:t>
            </a:r>
            <a:r>
              <a:rPr lang="en-US" sz="3600" dirty="0"/>
              <a:t>= </a:t>
            </a:r>
            <a:r>
              <a:rPr lang="en-US" sz="3600" dirty="0" err="1"/>
              <a:t>muldkeha</a:t>
            </a:r>
            <a:r>
              <a:rPr lang="en-US" sz="3600" dirty="0"/>
              <a:t> + </a:t>
            </a:r>
            <a:r>
              <a:rPr lang="en-US" sz="3600" dirty="0" err="1"/>
              <a:t>katend</a:t>
            </a:r>
            <a:endParaRPr lang="en-US" dirty="0"/>
          </a:p>
        </p:txBody>
      </p:sp>
      <p:pic>
        <p:nvPicPr>
          <p:cNvPr id="4" name="Picture 3" descr="A diagram of a cross section of a concrete slab&#10;&#10;Description automatically generated">
            <a:extLst>
              <a:ext uri="{FF2B5EF4-FFF2-40B4-BE49-F238E27FC236}">
                <a16:creationId xmlns:a16="http://schemas.microsoft.com/office/drawing/2014/main" id="{2D59CC76-8CC9-F83F-CD39-622E37DF1F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474" y="1325975"/>
            <a:ext cx="11807052" cy="4596259"/>
          </a:xfrm>
          <a:prstGeom prst="rect">
            <a:avLst/>
          </a:prstGeom>
          <a:ln>
            <a:solidFill>
              <a:schemeClr val="tx1"/>
            </a:solidFill>
          </a:ln>
        </p:spPr>
      </p:pic>
      <p:sp>
        <p:nvSpPr>
          <p:cNvPr id="3" name="TextBox 2">
            <a:extLst>
              <a:ext uri="{FF2B5EF4-FFF2-40B4-BE49-F238E27FC236}">
                <a16:creationId xmlns:a16="http://schemas.microsoft.com/office/drawing/2014/main" id="{BEEBD602-3929-A586-2579-722CBF5CF808}"/>
              </a:ext>
            </a:extLst>
          </p:cNvPr>
          <p:cNvSpPr txBox="1"/>
          <p:nvPr/>
        </p:nvSpPr>
        <p:spPr>
          <a:xfrm>
            <a:off x="1536700" y="6048708"/>
            <a:ext cx="11161132" cy="646331"/>
          </a:xfrm>
          <a:prstGeom prst="rect">
            <a:avLst/>
          </a:prstGeom>
          <a:noFill/>
        </p:spPr>
        <p:txBody>
          <a:bodyPr wrap="none" rtlCol="0">
            <a:spAutoFit/>
          </a:bodyPr>
          <a:lstStyle/>
          <a:p>
            <a:r>
              <a:rPr lang="en-US" dirty="0" err="1">
                <a:solidFill>
                  <a:srgbClr val="FF0000"/>
                </a:solidFill>
              </a:rPr>
              <a:t>Erinevus</a:t>
            </a:r>
            <a:r>
              <a:rPr lang="en-US" dirty="0">
                <a:solidFill>
                  <a:srgbClr val="FF0000"/>
                </a:solidFill>
              </a:rPr>
              <a:t> </a:t>
            </a:r>
            <a:r>
              <a:rPr lang="en-US" dirty="0" err="1">
                <a:solidFill>
                  <a:srgbClr val="FF0000"/>
                </a:solidFill>
              </a:rPr>
              <a:t>senisest</a:t>
            </a:r>
            <a:r>
              <a:rPr lang="en-US" dirty="0">
                <a:solidFill>
                  <a:srgbClr val="FF0000"/>
                </a:solidFill>
              </a:rPr>
              <a:t> </a:t>
            </a:r>
            <a:r>
              <a:rPr lang="en-US" dirty="0" err="1">
                <a:solidFill>
                  <a:srgbClr val="FF0000"/>
                </a:solidFill>
              </a:rPr>
              <a:t>praktikast</a:t>
            </a:r>
            <a:r>
              <a:rPr lang="en-US" dirty="0">
                <a:solidFill>
                  <a:srgbClr val="FF0000"/>
                </a:solidFill>
              </a:rPr>
              <a:t> – </a:t>
            </a:r>
            <a:r>
              <a:rPr lang="en-US" dirty="0" err="1">
                <a:solidFill>
                  <a:srgbClr val="FF0000"/>
                </a:solidFill>
              </a:rPr>
              <a:t>liiv</a:t>
            </a:r>
            <a:r>
              <a:rPr lang="en-US" dirty="0">
                <a:solidFill>
                  <a:srgbClr val="FF0000"/>
                </a:solidFill>
              </a:rPr>
              <a:t> </a:t>
            </a:r>
            <a:r>
              <a:rPr lang="en-US" dirty="0" err="1">
                <a:solidFill>
                  <a:srgbClr val="FF0000"/>
                </a:solidFill>
              </a:rPr>
              <a:t>ei</a:t>
            </a:r>
            <a:r>
              <a:rPr lang="en-US" dirty="0">
                <a:solidFill>
                  <a:srgbClr val="FF0000"/>
                </a:solidFill>
              </a:rPr>
              <a:t> ole </a:t>
            </a:r>
            <a:r>
              <a:rPr lang="en-US" dirty="0" err="1">
                <a:solidFill>
                  <a:srgbClr val="FF0000"/>
                </a:solidFill>
              </a:rPr>
              <a:t>katendi</a:t>
            </a:r>
            <a:r>
              <a:rPr lang="en-US" dirty="0">
                <a:solidFill>
                  <a:srgbClr val="FF0000"/>
                </a:solidFill>
              </a:rPr>
              <a:t> </a:t>
            </a:r>
            <a:r>
              <a:rPr lang="en-US" dirty="0" err="1">
                <a:solidFill>
                  <a:srgbClr val="FF0000"/>
                </a:solidFill>
              </a:rPr>
              <a:t>koosseisus</a:t>
            </a:r>
            <a:r>
              <a:rPr lang="en-US" dirty="0">
                <a:solidFill>
                  <a:srgbClr val="FF0000"/>
                </a:solidFill>
              </a:rPr>
              <a:t>, </a:t>
            </a:r>
            <a:r>
              <a:rPr lang="en-US" dirty="0" err="1">
                <a:solidFill>
                  <a:srgbClr val="FF0000"/>
                </a:solidFill>
              </a:rPr>
              <a:t>dreenkiht</a:t>
            </a:r>
            <a:r>
              <a:rPr lang="en-US" dirty="0">
                <a:solidFill>
                  <a:srgbClr val="FF0000"/>
                </a:solidFill>
              </a:rPr>
              <a:t> </a:t>
            </a:r>
            <a:r>
              <a:rPr lang="en-US" dirty="0" err="1">
                <a:solidFill>
                  <a:srgbClr val="FF0000"/>
                </a:solidFill>
              </a:rPr>
              <a:t>kui</a:t>
            </a:r>
            <a:r>
              <a:rPr lang="en-US" dirty="0">
                <a:solidFill>
                  <a:srgbClr val="FF0000"/>
                </a:solidFill>
              </a:rPr>
              <a:t> </a:t>
            </a:r>
            <a:r>
              <a:rPr lang="en-US" dirty="0" err="1">
                <a:solidFill>
                  <a:srgbClr val="FF0000"/>
                </a:solidFill>
              </a:rPr>
              <a:t>selline</a:t>
            </a:r>
            <a:r>
              <a:rPr lang="en-US" dirty="0">
                <a:solidFill>
                  <a:srgbClr val="FF0000"/>
                </a:solidFill>
              </a:rPr>
              <a:t> on </a:t>
            </a:r>
            <a:r>
              <a:rPr lang="en-US" dirty="0" err="1">
                <a:solidFill>
                  <a:srgbClr val="FF0000"/>
                </a:solidFill>
              </a:rPr>
              <a:t>vajalik</a:t>
            </a:r>
            <a:r>
              <a:rPr lang="en-US" dirty="0">
                <a:solidFill>
                  <a:srgbClr val="FF0000"/>
                </a:solidFill>
              </a:rPr>
              <a:t>, </a:t>
            </a:r>
            <a:r>
              <a:rPr lang="en-US" dirty="0" err="1">
                <a:solidFill>
                  <a:srgbClr val="FF0000"/>
                </a:solidFill>
              </a:rPr>
              <a:t>pigem</a:t>
            </a:r>
            <a:r>
              <a:rPr lang="en-US" dirty="0">
                <a:solidFill>
                  <a:srgbClr val="FF0000"/>
                </a:solidFill>
              </a:rPr>
              <a:t> </a:t>
            </a:r>
            <a:r>
              <a:rPr lang="en-US" dirty="0" err="1">
                <a:solidFill>
                  <a:srgbClr val="FF0000"/>
                </a:solidFill>
              </a:rPr>
              <a:t>kõige</a:t>
            </a:r>
            <a:r>
              <a:rPr lang="en-US" dirty="0">
                <a:solidFill>
                  <a:srgbClr val="FF0000"/>
                </a:solidFill>
              </a:rPr>
              <a:t> </a:t>
            </a:r>
            <a:r>
              <a:rPr lang="en-US" dirty="0" err="1">
                <a:solidFill>
                  <a:srgbClr val="FF0000"/>
                </a:solidFill>
              </a:rPr>
              <a:t>alumine</a:t>
            </a:r>
            <a:endParaRPr lang="en-US" dirty="0">
              <a:solidFill>
                <a:srgbClr val="FF0000"/>
              </a:solidFill>
            </a:endParaRPr>
          </a:p>
          <a:p>
            <a:r>
              <a:rPr lang="en-US" dirty="0">
                <a:solidFill>
                  <a:srgbClr val="FF0000"/>
                </a:solidFill>
              </a:rPr>
              <a:t>KUID, </a:t>
            </a:r>
            <a:r>
              <a:rPr lang="en-US" dirty="0" err="1">
                <a:solidFill>
                  <a:srgbClr val="FF0000"/>
                </a:solidFill>
              </a:rPr>
              <a:t>materjal</a:t>
            </a:r>
            <a:r>
              <a:rPr lang="en-US" dirty="0">
                <a:solidFill>
                  <a:srgbClr val="FF0000"/>
                </a:solidFill>
              </a:rPr>
              <a:t> mis </a:t>
            </a:r>
            <a:r>
              <a:rPr lang="en-US" dirty="0" err="1">
                <a:solidFill>
                  <a:srgbClr val="FF0000"/>
                </a:solidFill>
              </a:rPr>
              <a:t>jääb</a:t>
            </a:r>
            <a:r>
              <a:rPr lang="en-US" dirty="0">
                <a:solidFill>
                  <a:srgbClr val="FF0000"/>
                </a:solidFill>
              </a:rPr>
              <a:t> vee </a:t>
            </a:r>
            <a:r>
              <a:rPr lang="en-US" dirty="0" err="1">
                <a:solidFill>
                  <a:srgbClr val="FF0000"/>
                </a:solidFill>
              </a:rPr>
              <a:t>alla</a:t>
            </a:r>
            <a:r>
              <a:rPr lang="en-US" dirty="0">
                <a:solidFill>
                  <a:srgbClr val="FF0000"/>
                </a:solidFill>
              </a:rPr>
              <a:t>, </a:t>
            </a:r>
            <a:r>
              <a:rPr lang="en-US" dirty="0" err="1">
                <a:solidFill>
                  <a:srgbClr val="FF0000"/>
                </a:solidFill>
              </a:rPr>
              <a:t>peab</a:t>
            </a:r>
            <a:r>
              <a:rPr lang="en-US" dirty="0">
                <a:solidFill>
                  <a:srgbClr val="FF0000"/>
                </a:solidFill>
              </a:rPr>
              <a:t> </a:t>
            </a:r>
            <a:r>
              <a:rPr lang="en-US" dirty="0" err="1">
                <a:solidFill>
                  <a:srgbClr val="FF0000"/>
                </a:solidFill>
              </a:rPr>
              <a:t>olema</a:t>
            </a:r>
            <a:r>
              <a:rPr lang="en-US" dirty="0">
                <a:solidFill>
                  <a:srgbClr val="FF0000"/>
                </a:solidFill>
              </a:rPr>
              <a:t> </a:t>
            </a:r>
            <a:r>
              <a:rPr lang="en-US" dirty="0" err="1">
                <a:solidFill>
                  <a:srgbClr val="FF0000"/>
                </a:solidFill>
              </a:rPr>
              <a:t>kõrgemate</a:t>
            </a:r>
            <a:r>
              <a:rPr lang="en-US" dirty="0">
                <a:solidFill>
                  <a:srgbClr val="FF0000"/>
                </a:solidFill>
              </a:rPr>
              <a:t> </a:t>
            </a:r>
            <a:r>
              <a:rPr lang="en-US" dirty="0" err="1">
                <a:solidFill>
                  <a:srgbClr val="FF0000"/>
                </a:solidFill>
              </a:rPr>
              <a:t>kvaliteedinõuetega</a:t>
            </a:r>
            <a:endParaRPr lang="en-US" dirty="0">
              <a:solidFill>
                <a:srgbClr val="FF0000"/>
              </a:solidFill>
            </a:endParaRPr>
          </a:p>
        </p:txBody>
      </p:sp>
      <p:sp>
        <p:nvSpPr>
          <p:cNvPr id="5" name="Slide Number Placeholder 4">
            <a:extLst>
              <a:ext uri="{FF2B5EF4-FFF2-40B4-BE49-F238E27FC236}">
                <a16:creationId xmlns:a16="http://schemas.microsoft.com/office/drawing/2014/main" id="{B677A518-8B88-24CE-54FE-EBF3F6A45B59}"/>
              </a:ext>
            </a:extLst>
          </p:cNvPr>
          <p:cNvSpPr>
            <a:spLocks noGrp="1"/>
          </p:cNvSpPr>
          <p:nvPr>
            <p:ph type="sldNum" sz="quarter" idx="12"/>
          </p:nvPr>
        </p:nvSpPr>
        <p:spPr/>
        <p:txBody>
          <a:bodyPr/>
          <a:lstStyle/>
          <a:p>
            <a:fld id="{8FCF64CA-1ABB-4D00-9261-AE268A4C79EB}" type="slidenum">
              <a:rPr lang="en-US" smtClean="0"/>
              <a:t>190</a:t>
            </a:fld>
            <a:endParaRPr lang="en-US"/>
          </a:p>
        </p:txBody>
      </p:sp>
    </p:spTree>
    <p:extLst>
      <p:ext uri="{BB962C8B-B14F-4D97-AF65-F5344CB8AC3E}">
        <p14:creationId xmlns:p14="http://schemas.microsoft.com/office/powerpoint/2010/main" val="333964177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90D4A-9D19-406A-C075-832AF02060EC}"/>
              </a:ext>
            </a:extLst>
          </p:cNvPr>
          <p:cNvSpPr>
            <a:spLocks noGrp="1"/>
          </p:cNvSpPr>
          <p:nvPr>
            <p:ph type="body" sz="quarter" idx="13"/>
          </p:nvPr>
        </p:nvSpPr>
        <p:spPr>
          <a:xfrm>
            <a:off x="479424" y="549275"/>
            <a:ext cx="11450109" cy="810888"/>
          </a:xfrm>
        </p:spPr>
        <p:txBody>
          <a:bodyPr/>
          <a:lstStyle/>
          <a:p>
            <a:r>
              <a:rPr lang="en-US" dirty="0" err="1"/>
              <a:t>Teekonstruktsioon</a:t>
            </a:r>
            <a:r>
              <a:rPr lang="en-US" dirty="0"/>
              <a:t> ja </a:t>
            </a:r>
            <a:r>
              <a:rPr lang="en-US" dirty="0" err="1"/>
              <a:t>juhendmaterjalid</a:t>
            </a:r>
            <a:r>
              <a:rPr lang="en-US" dirty="0"/>
              <a:t> </a:t>
            </a:r>
            <a:r>
              <a:rPr lang="en-US" dirty="0" err="1"/>
              <a:t>seni</a:t>
            </a:r>
            <a:r>
              <a:rPr lang="en-US" dirty="0"/>
              <a:t> ja </a:t>
            </a:r>
            <a:r>
              <a:rPr lang="en-US" dirty="0" err="1"/>
              <a:t>lähitulevikus</a:t>
            </a:r>
            <a:endParaRPr lang="en-US" dirty="0"/>
          </a:p>
        </p:txBody>
      </p:sp>
      <p:sp>
        <p:nvSpPr>
          <p:cNvPr id="3" name="Text Placeholder 2">
            <a:extLst>
              <a:ext uri="{FF2B5EF4-FFF2-40B4-BE49-F238E27FC236}">
                <a16:creationId xmlns:a16="http://schemas.microsoft.com/office/drawing/2014/main" id="{550875A3-467C-86FC-142C-8649CA2D5C29}"/>
              </a:ext>
            </a:extLst>
          </p:cNvPr>
          <p:cNvSpPr>
            <a:spLocks noGrp="1"/>
          </p:cNvSpPr>
          <p:nvPr>
            <p:ph type="body" sz="quarter" idx="14"/>
          </p:nvPr>
        </p:nvSpPr>
        <p:spPr>
          <a:xfrm>
            <a:off x="1392767" y="1628776"/>
            <a:ext cx="10092266" cy="4140200"/>
          </a:xfrm>
        </p:spPr>
        <p:txBody>
          <a:bodyPr/>
          <a:lstStyle/>
          <a:p>
            <a:r>
              <a:rPr lang="en-US" dirty="0" err="1"/>
              <a:t>Elastsete</a:t>
            </a:r>
            <a:r>
              <a:rPr lang="en-US" dirty="0"/>
              <a:t> </a:t>
            </a:r>
            <a:r>
              <a:rPr lang="en-US" dirty="0" err="1"/>
              <a:t>teekatendite</a:t>
            </a:r>
            <a:r>
              <a:rPr lang="en-US" dirty="0"/>
              <a:t> </a:t>
            </a:r>
            <a:r>
              <a:rPr lang="en-US" dirty="0" err="1"/>
              <a:t>projekteerimisjuhend</a:t>
            </a:r>
            <a:r>
              <a:rPr lang="en-US" dirty="0"/>
              <a:t> (2023)</a:t>
            </a:r>
          </a:p>
          <a:p>
            <a:pPr lvl="1"/>
            <a:r>
              <a:rPr lang="en-US" dirty="0" err="1"/>
              <a:t>Katab</a:t>
            </a:r>
            <a:r>
              <a:rPr lang="en-US" dirty="0"/>
              <a:t> </a:t>
            </a:r>
            <a:r>
              <a:rPr lang="en-US" dirty="0" err="1"/>
              <a:t>tegelikult</a:t>
            </a:r>
            <a:r>
              <a:rPr lang="en-US" dirty="0"/>
              <a:t> </a:t>
            </a:r>
            <a:r>
              <a:rPr lang="en-US" dirty="0" err="1"/>
              <a:t>kogu</a:t>
            </a:r>
            <a:r>
              <a:rPr lang="en-US" dirty="0"/>
              <a:t> </a:t>
            </a:r>
            <a:r>
              <a:rPr lang="en-US" dirty="0" err="1"/>
              <a:t>teekonstruktsiooni</a:t>
            </a:r>
            <a:r>
              <a:rPr lang="en-US" dirty="0"/>
              <a:t> alates </a:t>
            </a:r>
            <a:r>
              <a:rPr lang="en-US" dirty="0" err="1"/>
              <a:t>aluspinnasest</a:t>
            </a:r>
            <a:endParaRPr lang="en-US" dirty="0"/>
          </a:p>
          <a:p>
            <a:pPr lvl="1"/>
            <a:r>
              <a:rPr lang="en-US" dirty="0"/>
              <a:t>UUS </a:t>
            </a:r>
            <a:r>
              <a:rPr lang="en-US" dirty="0" err="1"/>
              <a:t>juhend</a:t>
            </a:r>
            <a:r>
              <a:rPr lang="en-US" dirty="0"/>
              <a:t> </a:t>
            </a:r>
            <a:r>
              <a:rPr lang="en-US" dirty="0" err="1"/>
              <a:t>sisaldab</a:t>
            </a:r>
            <a:r>
              <a:rPr lang="en-US" dirty="0"/>
              <a:t> ka </a:t>
            </a:r>
            <a:r>
              <a:rPr lang="en-US" dirty="0" err="1"/>
              <a:t>kataloogikatendid</a:t>
            </a:r>
            <a:r>
              <a:rPr lang="en-US" dirty="0"/>
              <a:t> </a:t>
            </a:r>
            <a:r>
              <a:rPr lang="en-US" dirty="0" err="1"/>
              <a:t>väikese</a:t>
            </a:r>
            <a:r>
              <a:rPr lang="en-US" dirty="0"/>
              <a:t> </a:t>
            </a:r>
            <a:r>
              <a:rPr lang="en-US" dirty="0" err="1"/>
              <a:t>liiklusega</a:t>
            </a:r>
            <a:r>
              <a:rPr lang="en-US" dirty="0"/>
              <a:t> </a:t>
            </a:r>
            <a:r>
              <a:rPr lang="en-US" dirty="0" err="1"/>
              <a:t>teedele</a:t>
            </a:r>
            <a:endParaRPr lang="en-US" dirty="0"/>
          </a:p>
          <a:p>
            <a:pPr lvl="1"/>
            <a:r>
              <a:rPr lang="en-US" dirty="0" err="1"/>
              <a:t>Alternatiiv</a:t>
            </a:r>
            <a:r>
              <a:rPr lang="en-US" dirty="0"/>
              <a:t>: </a:t>
            </a:r>
            <a:r>
              <a:rPr lang="en-US" dirty="0" err="1"/>
              <a:t>Soome</a:t>
            </a:r>
            <a:r>
              <a:rPr lang="en-US" dirty="0"/>
              <a:t> </a:t>
            </a:r>
            <a:r>
              <a:rPr lang="en-US" dirty="0" err="1"/>
              <a:t>juhis</a:t>
            </a:r>
            <a:r>
              <a:rPr lang="en-US" dirty="0"/>
              <a:t> (</a:t>
            </a:r>
            <a:r>
              <a:rPr lang="en-US" dirty="0" err="1"/>
              <a:t>kehvapoolne</a:t>
            </a:r>
            <a:r>
              <a:rPr lang="en-US" dirty="0"/>
              <a:t> </a:t>
            </a:r>
            <a:r>
              <a:rPr lang="en-US" dirty="0" err="1"/>
              <a:t>tõlge</a:t>
            </a:r>
            <a:r>
              <a:rPr lang="en-US" dirty="0"/>
              <a:t>)</a:t>
            </a:r>
          </a:p>
          <a:p>
            <a:r>
              <a:rPr lang="en-US" dirty="0" err="1"/>
              <a:t>Muldkeha</a:t>
            </a:r>
            <a:r>
              <a:rPr lang="en-US" dirty="0"/>
              <a:t> ja </a:t>
            </a:r>
            <a:r>
              <a:rPr lang="en-US" dirty="0" err="1"/>
              <a:t>dreenkihi</a:t>
            </a:r>
            <a:r>
              <a:rPr lang="en-US" dirty="0"/>
              <a:t> </a:t>
            </a:r>
            <a:r>
              <a:rPr lang="en-US" dirty="0" err="1"/>
              <a:t>projekteerimise</a:t>
            </a:r>
            <a:r>
              <a:rPr lang="en-US" dirty="0"/>
              <a:t>, </a:t>
            </a:r>
            <a:r>
              <a:rPr lang="en-US" dirty="0" err="1"/>
              <a:t>ehitamise</a:t>
            </a:r>
            <a:r>
              <a:rPr lang="en-US" dirty="0"/>
              <a:t> ja </a:t>
            </a:r>
            <a:r>
              <a:rPr lang="en-US" dirty="0" err="1"/>
              <a:t>remondi</a:t>
            </a:r>
            <a:r>
              <a:rPr lang="en-US" dirty="0"/>
              <a:t> </a:t>
            </a:r>
            <a:r>
              <a:rPr lang="en-US" dirty="0" err="1"/>
              <a:t>juhend</a:t>
            </a:r>
            <a:r>
              <a:rPr lang="en-US" dirty="0"/>
              <a:t> (2020)</a:t>
            </a:r>
          </a:p>
          <a:p>
            <a:pPr lvl="1"/>
            <a:r>
              <a:rPr lang="en-US" dirty="0"/>
              <a:t>ASENDATAKSE </a:t>
            </a:r>
            <a:r>
              <a:rPr lang="en-US" dirty="0" err="1"/>
              <a:t>muldkeha</a:t>
            </a:r>
            <a:r>
              <a:rPr lang="en-US" dirty="0"/>
              <a:t> </a:t>
            </a:r>
            <a:r>
              <a:rPr lang="en-US" dirty="0" err="1"/>
              <a:t>projekteerimise</a:t>
            </a:r>
            <a:r>
              <a:rPr lang="en-US" dirty="0"/>
              <a:t> </a:t>
            </a:r>
            <a:r>
              <a:rPr lang="en-US" dirty="0" err="1"/>
              <a:t>juhendi</a:t>
            </a:r>
            <a:r>
              <a:rPr lang="en-US" dirty="0"/>
              <a:t> ja </a:t>
            </a:r>
            <a:r>
              <a:rPr lang="en-US" dirty="0" err="1"/>
              <a:t>muldkeha</a:t>
            </a:r>
            <a:r>
              <a:rPr lang="en-US" dirty="0"/>
              <a:t> </a:t>
            </a:r>
            <a:r>
              <a:rPr lang="en-US" dirty="0" err="1"/>
              <a:t>ehitamise</a:t>
            </a:r>
            <a:r>
              <a:rPr lang="en-US" dirty="0"/>
              <a:t> </a:t>
            </a:r>
            <a:r>
              <a:rPr lang="en-US" dirty="0" err="1"/>
              <a:t>juhendiga</a:t>
            </a:r>
            <a:r>
              <a:rPr lang="en-US" dirty="0"/>
              <a:t>, see </a:t>
            </a:r>
            <a:r>
              <a:rPr lang="en-US" dirty="0" err="1"/>
              <a:t>viimane</a:t>
            </a:r>
            <a:r>
              <a:rPr lang="en-US" dirty="0"/>
              <a:t> </a:t>
            </a:r>
            <a:r>
              <a:rPr lang="en-US" dirty="0" err="1"/>
              <a:t>sisaldab</a:t>
            </a:r>
            <a:r>
              <a:rPr lang="en-US" dirty="0"/>
              <a:t> ka </a:t>
            </a:r>
            <a:r>
              <a:rPr lang="en-US" dirty="0" err="1"/>
              <a:t>tihendamise</a:t>
            </a:r>
            <a:r>
              <a:rPr lang="en-US" dirty="0"/>
              <a:t> ja </a:t>
            </a:r>
            <a:r>
              <a:rPr lang="en-US" dirty="0" err="1"/>
              <a:t>tihenduskontrolli</a:t>
            </a:r>
            <a:r>
              <a:rPr lang="en-US" dirty="0"/>
              <a:t> </a:t>
            </a:r>
            <a:r>
              <a:rPr lang="en-US" dirty="0" err="1"/>
              <a:t>juhised</a:t>
            </a:r>
            <a:endParaRPr lang="en-US" dirty="0"/>
          </a:p>
          <a:p>
            <a:pPr lvl="1"/>
            <a:r>
              <a:rPr lang="en-US" dirty="0" err="1"/>
              <a:t>Tühistatakse</a:t>
            </a:r>
            <a:r>
              <a:rPr lang="en-US" dirty="0"/>
              <a:t> </a:t>
            </a:r>
            <a:r>
              <a:rPr lang="en-US" dirty="0" err="1"/>
              <a:t>varasem</a:t>
            </a:r>
            <a:r>
              <a:rPr lang="en-US" dirty="0"/>
              <a:t> </a:t>
            </a:r>
            <a:r>
              <a:rPr lang="en-US" dirty="0" err="1"/>
              <a:t>tihendamise</a:t>
            </a:r>
            <a:r>
              <a:rPr lang="en-US" dirty="0"/>
              <a:t> </a:t>
            </a:r>
            <a:r>
              <a:rPr lang="en-US" dirty="0" err="1"/>
              <a:t>kontrolli</a:t>
            </a:r>
            <a:r>
              <a:rPr lang="en-US" dirty="0"/>
              <a:t> </a:t>
            </a:r>
            <a:r>
              <a:rPr lang="en-US" dirty="0" err="1"/>
              <a:t>juhis</a:t>
            </a:r>
            <a:r>
              <a:rPr lang="en-US" dirty="0"/>
              <a:t> (2006)</a:t>
            </a:r>
          </a:p>
          <a:p>
            <a:r>
              <a:rPr lang="en-US" dirty="0" err="1"/>
              <a:t>Stabiliseeritud</a:t>
            </a:r>
            <a:r>
              <a:rPr lang="en-US" dirty="0"/>
              <a:t> </a:t>
            </a:r>
            <a:r>
              <a:rPr lang="en-US" dirty="0" err="1"/>
              <a:t>katendikihtide</a:t>
            </a:r>
            <a:r>
              <a:rPr lang="en-US" dirty="0"/>
              <a:t> </a:t>
            </a:r>
            <a:r>
              <a:rPr lang="en-US" dirty="0" err="1"/>
              <a:t>ehitamise</a:t>
            </a:r>
            <a:r>
              <a:rPr lang="en-US" dirty="0"/>
              <a:t> </a:t>
            </a:r>
            <a:r>
              <a:rPr lang="en-US" dirty="0" err="1"/>
              <a:t>juhis</a:t>
            </a:r>
            <a:r>
              <a:rPr lang="en-US" dirty="0"/>
              <a:t> (2020)</a:t>
            </a:r>
          </a:p>
          <a:p>
            <a:pPr lvl="1"/>
            <a:r>
              <a:rPr lang="en-US" dirty="0"/>
              <a:t>ASENDATAKSE, </a:t>
            </a:r>
            <a:r>
              <a:rPr lang="en-US" dirty="0" err="1"/>
              <a:t>põhimuutus</a:t>
            </a:r>
            <a:r>
              <a:rPr lang="en-US" dirty="0"/>
              <a:t> on </a:t>
            </a:r>
            <a:r>
              <a:rPr lang="en-US" dirty="0" err="1"/>
              <a:t>freespuru</a:t>
            </a:r>
            <a:r>
              <a:rPr lang="en-US" dirty="0"/>
              <a:t> </a:t>
            </a:r>
            <a:r>
              <a:rPr lang="en-US" dirty="0" err="1"/>
              <a:t>kasutamine</a:t>
            </a:r>
            <a:r>
              <a:rPr lang="en-US" dirty="0"/>
              <a:t> </a:t>
            </a:r>
            <a:r>
              <a:rPr lang="en-US" dirty="0" err="1"/>
              <a:t>stabisegu</a:t>
            </a:r>
            <a:r>
              <a:rPr lang="en-US" dirty="0"/>
              <a:t> </a:t>
            </a:r>
            <a:r>
              <a:rPr lang="en-US" dirty="0" err="1"/>
              <a:t>projekteerimisel</a:t>
            </a:r>
            <a:endParaRPr lang="en-US" dirty="0"/>
          </a:p>
          <a:p>
            <a:r>
              <a:rPr lang="en-US" dirty="0" err="1"/>
              <a:t>Killustikust</a:t>
            </a:r>
            <a:r>
              <a:rPr lang="en-US" dirty="0"/>
              <a:t> </a:t>
            </a:r>
            <a:r>
              <a:rPr lang="en-US" dirty="0" err="1"/>
              <a:t>katendikihtide</a:t>
            </a:r>
            <a:r>
              <a:rPr lang="en-US" dirty="0"/>
              <a:t> </a:t>
            </a:r>
            <a:r>
              <a:rPr lang="en-US" dirty="0" err="1"/>
              <a:t>ehitamise</a:t>
            </a:r>
            <a:r>
              <a:rPr lang="en-US" dirty="0"/>
              <a:t> </a:t>
            </a:r>
            <a:r>
              <a:rPr lang="en-US" dirty="0" err="1"/>
              <a:t>juhis</a:t>
            </a:r>
            <a:r>
              <a:rPr lang="en-US" dirty="0"/>
              <a:t> (2022)</a:t>
            </a:r>
          </a:p>
          <a:p>
            <a:pPr lvl="1"/>
            <a:r>
              <a:rPr lang="en-US" dirty="0" err="1"/>
              <a:t>Uuendatakse</a:t>
            </a:r>
            <a:r>
              <a:rPr lang="en-US" dirty="0"/>
              <a:t>, </a:t>
            </a:r>
            <a:r>
              <a:rPr lang="en-US" dirty="0" err="1"/>
              <a:t>suund</a:t>
            </a:r>
            <a:r>
              <a:rPr lang="en-US" dirty="0"/>
              <a:t> </a:t>
            </a:r>
            <a:r>
              <a:rPr lang="en-US" dirty="0" err="1"/>
              <a:t>fraktsioneeritud</a:t>
            </a:r>
            <a:r>
              <a:rPr lang="en-US" dirty="0"/>
              <a:t> </a:t>
            </a:r>
            <a:r>
              <a:rPr lang="en-US" dirty="0" err="1"/>
              <a:t>killustiku</a:t>
            </a:r>
            <a:r>
              <a:rPr lang="en-US" dirty="0"/>
              <a:t> </a:t>
            </a:r>
            <a:r>
              <a:rPr lang="en-US" dirty="0" err="1"/>
              <a:t>kasutuse</a:t>
            </a:r>
            <a:r>
              <a:rPr lang="en-US" dirty="0"/>
              <a:t> </a:t>
            </a:r>
            <a:r>
              <a:rPr lang="en-US" dirty="0" err="1"/>
              <a:t>kahandamisele</a:t>
            </a:r>
            <a:r>
              <a:rPr lang="en-US" dirty="0"/>
              <a:t> (</a:t>
            </a:r>
            <a:r>
              <a:rPr lang="en-US" dirty="0" err="1"/>
              <a:t>lõpetamisele</a:t>
            </a:r>
            <a:r>
              <a:rPr lang="en-US" dirty="0"/>
              <a:t>) ja </a:t>
            </a:r>
            <a:r>
              <a:rPr lang="en-US" dirty="0" err="1"/>
              <a:t>vahetatakse</a:t>
            </a:r>
            <a:r>
              <a:rPr lang="en-US" dirty="0"/>
              <a:t> </a:t>
            </a:r>
            <a:r>
              <a:rPr lang="en-US" dirty="0" err="1"/>
              <a:t>kogu</a:t>
            </a:r>
            <a:r>
              <a:rPr lang="en-US" dirty="0"/>
              <a:t> </a:t>
            </a:r>
            <a:r>
              <a:rPr lang="en-US" dirty="0" err="1"/>
              <a:t>kandevõimekontrolli</a:t>
            </a:r>
            <a:r>
              <a:rPr lang="en-US" dirty="0"/>
              <a:t> </a:t>
            </a:r>
            <a:r>
              <a:rPr lang="en-US" dirty="0" err="1"/>
              <a:t>osa</a:t>
            </a:r>
            <a:endParaRPr lang="en-US" dirty="0"/>
          </a:p>
          <a:p>
            <a:pPr lvl="1"/>
            <a:endParaRPr lang="en-US" dirty="0"/>
          </a:p>
        </p:txBody>
      </p:sp>
    </p:spTree>
    <p:extLst>
      <p:ext uri="{BB962C8B-B14F-4D97-AF65-F5344CB8AC3E}">
        <p14:creationId xmlns:p14="http://schemas.microsoft.com/office/powerpoint/2010/main" val="59334122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A75CFA-8780-DD8D-9027-9227D5960B78}"/>
              </a:ext>
            </a:extLst>
          </p:cNvPr>
          <p:cNvSpPr>
            <a:spLocks noGrp="1"/>
          </p:cNvSpPr>
          <p:nvPr>
            <p:ph type="body" sz="quarter" idx="13"/>
          </p:nvPr>
        </p:nvSpPr>
        <p:spPr/>
        <p:txBody>
          <a:bodyPr/>
          <a:lstStyle/>
          <a:p>
            <a:r>
              <a:rPr lang="en-US" dirty="0" err="1"/>
              <a:t>Metoodika</a:t>
            </a:r>
            <a:r>
              <a:rPr lang="en-US" dirty="0"/>
              <a:t> </a:t>
            </a:r>
            <a:r>
              <a:rPr lang="en-US" dirty="0" err="1"/>
              <a:t>kuidas</a:t>
            </a:r>
            <a:r>
              <a:rPr lang="en-US" dirty="0"/>
              <a:t> </a:t>
            </a:r>
            <a:r>
              <a:rPr lang="en-US" dirty="0" err="1"/>
              <a:t>leitakse</a:t>
            </a:r>
            <a:r>
              <a:rPr lang="en-US" dirty="0"/>
              <a:t> </a:t>
            </a:r>
            <a:r>
              <a:rPr lang="en-US" dirty="0" err="1"/>
              <a:t>vajalik</a:t>
            </a:r>
            <a:r>
              <a:rPr lang="en-US" dirty="0"/>
              <a:t> </a:t>
            </a:r>
            <a:r>
              <a:rPr lang="en-US" dirty="0" err="1"/>
              <a:t>kandevõime</a:t>
            </a:r>
            <a:endParaRPr lang="en-US" dirty="0"/>
          </a:p>
        </p:txBody>
      </p:sp>
      <p:sp>
        <p:nvSpPr>
          <p:cNvPr id="3" name="Text Placeholder 2">
            <a:extLst>
              <a:ext uri="{FF2B5EF4-FFF2-40B4-BE49-F238E27FC236}">
                <a16:creationId xmlns:a16="http://schemas.microsoft.com/office/drawing/2014/main" id="{410FEF67-E9A9-9451-9B68-53A8B982B973}"/>
              </a:ext>
            </a:extLst>
          </p:cNvPr>
          <p:cNvSpPr>
            <a:spLocks noGrp="1"/>
          </p:cNvSpPr>
          <p:nvPr>
            <p:ph type="body" sz="quarter" idx="14"/>
          </p:nvPr>
        </p:nvSpPr>
        <p:spPr>
          <a:xfrm>
            <a:off x="512233" y="1628776"/>
            <a:ext cx="11036300" cy="4140200"/>
          </a:xfrm>
        </p:spPr>
        <p:txBody>
          <a:bodyPr/>
          <a:lstStyle/>
          <a:p>
            <a:r>
              <a:rPr lang="en-US" dirty="0" err="1"/>
              <a:t>Aluseks</a:t>
            </a:r>
            <a:r>
              <a:rPr lang="en-US" dirty="0"/>
              <a:t> on </a:t>
            </a:r>
            <a:r>
              <a:rPr lang="en-US" dirty="0" err="1"/>
              <a:t>geoloogia</a:t>
            </a:r>
            <a:r>
              <a:rPr lang="en-US" dirty="0"/>
              <a:t> (</a:t>
            </a:r>
            <a:r>
              <a:rPr lang="en-US" dirty="0" err="1"/>
              <a:t>aluspinnaste</a:t>
            </a:r>
            <a:r>
              <a:rPr lang="en-US" dirty="0"/>
              <a:t> </a:t>
            </a:r>
            <a:r>
              <a:rPr lang="en-US" dirty="0" err="1"/>
              <a:t>määratlus</a:t>
            </a:r>
            <a:r>
              <a:rPr lang="en-US" dirty="0"/>
              <a:t>) ja </a:t>
            </a:r>
            <a:r>
              <a:rPr lang="en-US" dirty="0" err="1"/>
              <a:t>koormus</a:t>
            </a:r>
            <a:endParaRPr lang="en-US" dirty="0"/>
          </a:p>
          <a:p>
            <a:r>
              <a:rPr lang="en-US" dirty="0" err="1"/>
              <a:t>Siirdeteguritega</a:t>
            </a:r>
            <a:r>
              <a:rPr lang="en-US" dirty="0"/>
              <a:t> </a:t>
            </a:r>
            <a:r>
              <a:rPr lang="en-US" dirty="0" err="1"/>
              <a:t>leiame</a:t>
            </a:r>
            <a:r>
              <a:rPr lang="en-US" dirty="0"/>
              <a:t> </a:t>
            </a:r>
            <a:r>
              <a:rPr lang="en-US" dirty="0" err="1"/>
              <a:t>koormuse</a:t>
            </a:r>
            <a:r>
              <a:rPr lang="en-US" dirty="0"/>
              <a:t> - VAAB ja AR </a:t>
            </a:r>
            <a:r>
              <a:rPr lang="en-US" dirty="0" err="1"/>
              <a:t>arvu</a:t>
            </a:r>
            <a:r>
              <a:rPr lang="en-US" dirty="0"/>
              <a:t> </a:t>
            </a:r>
            <a:r>
              <a:rPr lang="en-US" dirty="0" err="1"/>
              <a:t>järgi</a:t>
            </a:r>
            <a:r>
              <a:rPr lang="en-US" dirty="0"/>
              <a:t> </a:t>
            </a:r>
            <a:r>
              <a:rPr lang="en-US" dirty="0" err="1"/>
              <a:t>normtelgedes</a:t>
            </a:r>
            <a:endParaRPr lang="en-US" dirty="0"/>
          </a:p>
          <a:p>
            <a:r>
              <a:rPr lang="en-US" dirty="0" err="1"/>
              <a:t>Leiame</a:t>
            </a:r>
            <a:r>
              <a:rPr lang="en-US" dirty="0"/>
              <a:t> </a:t>
            </a:r>
            <a:r>
              <a:rPr lang="en-US" dirty="0" err="1"/>
              <a:t>summaarse</a:t>
            </a:r>
            <a:r>
              <a:rPr lang="en-US" dirty="0"/>
              <a:t> </a:t>
            </a:r>
            <a:r>
              <a:rPr lang="en-US" dirty="0" err="1"/>
              <a:t>telgede</a:t>
            </a:r>
            <a:r>
              <a:rPr lang="en-US" dirty="0"/>
              <a:t> </a:t>
            </a:r>
            <a:r>
              <a:rPr lang="en-US" dirty="0" err="1"/>
              <a:t>arvu</a:t>
            </a:r>
            <a:r>
              <a:rPr lang="en-US" dirty="0"/>
              <a:t> </a:t>
            </a:r>
            <a:r>
              <a:rPr lang="en-US" dirty="0" err="1"/>
              <a:t>enamkoormatud</a:t>
            </a:r>
            <a:r>
              <a:rPr lang="en-US" dirty="0"/>
              <a:t> </a:t>
            </a:r>
            <a:r>
              <a:rPr lang="en-US" dirty="0" err="1"/>
              <a:t>sõidurajal</a:t>
            </a:r>
            <a:r>
              <a:rPr lang="en-US" dirty="0"/>
              <a:t> (</a:t>
            </a:r>
            <a:r>
              <a:rPr lang="en-US" dirty="0" err="1"/>
              <a:t>rajateguriga</a:t>
            </a:r>
            <a:r>
              <a:rPr lang="en-US" dirty="0"/>
              <a:t>) </a:t>
            </a:r>
            <a:r>
              <a:rPr lang="en-US" dirty="0" err="1"/>
              <a:t>eeldatava</a:t>
            </a:r>
            <a:r>
              <a:rPr lang="en-US" dirty="0"/>
              <a:t> </a:t>
            </a:r>
            <a:r>
              <a:rPr lang="en-US" dirty="0" err="1"/>
              <a:t>kasutusaja</a:t>
            </a:r>
            <a:r>
              <a:rPr lang="en-US" dirty="0"/>
              <a:t> (20/30 a) </a:t>
            </a:r>
            <a:r>
              <a:rPr lang="en-US" dirty="0" err="1"/>
              <a:t>jooksul</a:t>
            </a:r>
            <a:endParaRPr lang="en-US" dirty="0"/>
          </a:p>
          <a:p>
            <a:r>
              <a:rPr lang="en-US" dirty="0"/>
              <a:t>KUI </a:t>
            </a:r>
            <a:r>
              <a:rPr lang="en-US" dirty="0" err="1"/>
              <a:t>kasutame</a:t>
            </a:r>
            <a:r>
              <a:rPr lang="en-US" dirty="0"/>
              <a:t> </a:t>
            </a:r>
            <a:r>
              <a:rPr lang="en-US" dirty="0" err="1"/>
              <a:t>programmi</a:t>
            </a:r>
            <a:r>
              <a:rPr lang="en-US" dirty="0"/>
              <a:t> KAP, </a:t>
            </a:r>
            <a:r>
              <a:rPr lang="en-US" dirty="0" err="1"/>
              <a:t>siis</a:t>
            </a:r>
            <a:r>
              <a:rPr lang="en-US" dirty="0"/>
              <a:t> </a:t>
            </a:r>
            <a:r>
              <a:rPr lang="en-US" dirty="0" err="1"/>
              <a:t>tuleb</a:t>
            </a:r>
            <a:r>
              <a:rPr lang="en-US" dirty="0"/>
              <a:t> </a:t>
            </a:r>
            <a:r>
              <a:rPr lang="en-US" dirty="0" err="1"/>
              <a:t>siirdeteguritega</a:t>
            </a:r>
            <a:r>
              <a:rPr lang="en-US" dirty="0"/>
              <a:t> 1,27/4,67 </a:t>
            </a:r>
            <a:r>
              <a:rPr lang="en-US" dirty="0" err="1"/>
              <a:t>saadud</a:t>
            </a:r>
            <a:r>
              <a:rPr lang="en-US" dirty="0"/>
              <a:t> </a:t>
            </a:r>
            <a:r>
              <a:rPr lang="en-US" dirty="0" err="1"/>
              <a:t>summaarne</a:t>
            </a:r>
            <a:r>
              <a:rPr lang="en-US" dirty="0"/>
              <a:t> </a:t>
            </a:r>
            <a:r>
              <a:rPr lang="en-US" dirty="0" err="1"/>
              <a:t>telgede</a:t>
            </a:r>
            <a:r>
              <a:rPr lang="en-US" dirty="0"/>
              <a:t> </a:t>
            </a:r>
            <a:r>
              <a:rPr lang="en-US" dirty="0" err="1"/>
              <a:t>arv</a:t>
            </a:r>
            <a:r>
              <a:rPr lang="en-US" dirty="0"/>
              <a:t> </a:t>
            </a:r>
            <a:r>
              <a:rPr lang="en-US" dirty="0" err="1"/>
              <a:t>kasutusea</a:t>
            </a:r>
            <a:r>
              <a:rPr lang="en-US" dirty="0"/>
              <a:t> (7…30 </a:t>
            </a:r>
            <a:r>
              <a:rPr lang="en-US" dirty="0" err="1"/>
              <a:t>aastat</a:t>
            </a:r>
            <a:r>
              <a:rPr lang="en-US" dirty="0"/>
              <a:t>) </a:t>
            </a:r>
            <a:r>
              <a:rPr lang="en-US" dirty="0" err="1"/>
              <a:t>jooksul</a:t>
            </a:r>
            <a:r>
              <a:rPr lang="en-US" dirty="0"/>
              <a:t> </a:t>
            </a:r>
            <a:r>
              <a:rPr lang="en-US" dirty="0" err="1"/>
              <a:t>jagada</a:t>
            </a:r>
            <a:r>
              <a:rPr lang="en-US" dirty="0"/>
              <a:t> </a:t>
            </a:r>
            <a:r>
              <a:rPr lang="en-US" dirty="0" err="1"/>
              <a:t>konstandiga</a:t>
            </a:r>
            <a:r>
              <a:rPr lang="en-US" dirty="0"/>
              <a:t> (20a = 5000, 30a = 3450) ja </a:t>
            </a:r>
            <a:r>
              <a:rPr lang="en-US" dirty="0" err="1"/>
              <a:t>saame</a:t>
            </a:r>
            <a:r>
              <a:rPr lang="en-US" dirty="0"/>
              <a:t> 15-ndale </a:t>
            </a:r>
            <a:r>
              <a:rPr lang="en-US" dirty="0" err="1"/>
              <a:t>aastale</a:t>
            </a:r>
            <a:r>
              <a:rPr lang="en-US" dirty="0"/>
              <a:t> </a:t>
            </a:r>
            <a:r>
              <a:rPr lang="en-US" dirty="0" err="1"/>
              <a:t>taandatud</a:t>
            </a:r>
            <a:r>
              <a:rPr lang="en-US" dirty="0"/>
              <a:t> </a:t>
            </a:r>
            <a:r>
              <a:rPr lang="en-US" dirty="0" err="1"/>
              <a:t>arvutusliku</a:t>
            </a:r>
            <a:r>
              <a:rPr lang="en-US" dirty="0"/>
              <a:t> </a:t>
            </a:r>
            <a:r>
              <a:rPr lang="en-US" dirty="0" err="1"/>
              <a:t>koormuse</a:t>
            </a:r>
            <a:r>
              <a:rPr lang="en-US" dirty="0"/>
              <a:t>. </a:t>
            </a:r>
            <a:r>
              <a:rPr lang="en-US" dirty="0" err="1"/>
              <a:t>Sellest</a:t>
            </a:r>
            <a:r>
              <a:rPr lang="en-US" dirty="0"/>
              <a:t> </a:t>
            </a:r>
            <a:r>
              <a:rPr lang="en-US" dirty="0" err="1"/>
              <a:t>logaritmvalemiga</a:t>
            </a:r>
            <a:r>
              <a:rPr lang="en-US" dirty="0"/>
              <a:t> </a:t>
            </a:r>
            <a:r>
              <a:rPr lang="en-US" dirty="0" err="1"/>
              <a:t>saame</a:t>
            </a:r>
            <a:r>
              <a:rPr lang="en-US" dirty="0"/>
              <a:t> </a:t>
            </a:r>
            <a:r>
              <a:rPr lang="en-US" dirty="0" err="1"/>
              <a:t>vajaliku</a:t>
            </a:r>
            <a:r>
              <a:rPr lang="en-US" dirty="0"/>
              <a:t> </a:t>
            </a:r>
            <a:r>
              <a:rPr lang="en-US" dirty="0" err="1"/>
              <a:t>kandevõime</a:t>
            </a:r>
            <a:r>
              <a:rPr lang="en-US" dirty="0"/>
              <a:t> </a:t>
            </a:r>
            <a:r>
              <a:rPr lang="en-US" dirty="0" err="1"/>
              <a:t>väärtuse</a:t>
            </a:r>
            <a:endParaRPr lang="en-US" dirty="0"/>
          </a:p>
          <a:p>
            <a:pPr lvl="1"/>
            <a:r>
              <a:rPr lang="en-US" dirty="0" err="1"/>
              <a:t>Aluspinnased</a:t>
            </a:r>
            <a:r>
              <a:rPr lang="en-US" dirty="0"/>
              <a:t> KAP </a:t>
            </a:r>
            <a:r>
              <a:rPr lang="en-US" dirty="0" err="1"/>
              <a:t>juhendi</a:t>
            </a:r>
            <a:r>
              <a:rPr lang="en-US" dirty="0"/>
              <a:t> L2T3 </a:t>
            </a:r>
            <a:r>
              <a:rPr lang="en-US" dirty="0" err="1"/>
              <a:t>järgi</a:t>
            </a:r>
            <a:r>
              <a:rPr lang="en-US" dirty="0"/>
              <a:t> (GOSTi ja </a:t>
            </a:r>
            <a:r>
              <a:rPr lang="en-US" dirty="0" err="1"/>
              <a:t>euroliigituse</a:t>
            </a:r>
            <a:r>
              <a:rPr lang="en-US" dirty="0"/>
              <a:t> </a:t>
            </a:r>
            <a:r>
              <a:rPr lang="en-US" dirty="0" err="1"/>
              <a:t>teisendused</a:t>
            </a:r>
            <a:r>
              <a:rPr lang="en-US" dirty="0"/>
              <a:t>)</a:t>
            </a:r>
          </a:p>
          <a:p>
            <a:pPr lvl="2"/>
            <a:r>
              <a:rPr lang="en-US" dirty="0" err="1"/>
              <a:t>Muutus</a:t>
            </a:r>
            <a:r>
              <a:rPr lang="en-US" dirty="0"/>
              <a:t> – </a:t>
            </a:r>
            <a:r>
              <a:rPr lang="en-US" dirty="0" err="1"/>
              <a:t>tõenäoliselt</a:t>
            </a:r>
            <a:r>
              <a:rPr lang="en-US" dirty="0"/>
              <a:t> </a:t>
            </a:r>
            <a:r>
              <a:rPr lang="en-US" dirty="0" err="1"/>
              <a:t>kaotame</a:t>
            </a:r>
            <a:r>
              <a:rPr lang="en-US" dirty="0"/>
              <a:t> </a:t>
            </a:r>
            <a:r>
              <a:rPr lang="en-US" dirty="0" err="1"/>
              <a:t>vahepealt</a:t>
            </a:r>
            <a:r>
              <a:rPr lang="en-US" dirty="0"/>
              <a:t> “</a:t>
            </a:r>
            <a:r>
              <a:rPr lang="en-US" dirty="0" err="1"/>
              <a:t>mõõdukalt</a:t>
            </a:r>
            <a:r>
              <a:rPr lang="en-US" dirty="0"/>
              <a:t> </a:t>
            </a:r>
            <a:r>
              <a:rPr lang="en-US" dirty="0" err="1"/>
              <a:t>ühtlaseteralise</a:t>
            </a:r>
            <a:r>
              <a:rPr lang="en-US" dirty="0"/>
              <a:t>” </a:t>
            </a:r>
            <a:r>
              <a:rPr lang="en-US" dirty="0" err="1"/>
              <a:t>kategooria</a:t>
            </a:r>
            <a:endParaRPr lang="en-US" dirty="0"/>
          </a:p>
          <a:p>
            <a:pPr lvl="1"/>
            <a:r>
              <a:rPr lang="en-US" dirty="0" err="1"/>
              <a:t>Aluspinnased</a:t>
            </a:r>
            <a:r>
              <a:rPr lang="en-US" dirty="0"/>
              <a:t> KRP </a:t>
            </a:r>
            <a:r>
              <a:rPr lang="en-US" dirty="0" err="1"/>
              <a:t>alusel</a:t>
            </a:r>
            <a:r>
              <a:rPr lang="en-US" dirty="0"/>
              <a:t> – </a:t>
            </a:r>
            <a:r>
              <a:rPr lang="en-US" dirty="0" err="1"/>
              <a:t>Soome</a:t>
            </a:r>
            <a:r>
              <a:rPr lang="en-US" dirty="0"/>
              <a:t> </a:t>
            </a:r>
            <a:r>
              <a:rPr lang="en-US" dirty="0" err="1"/>
              <a:t>juhendi</a:t>
            </a:r>
            <a:r>
              <a:rPr lang="en-US" dirty="0"/>
              <a:t> </a:t>
            </a:r>
            <a:r>
              <a:rPr lang="en-US" dirty="0" err="1"/>
              <a:t>tabel</a:t>
            </a:r>
            <a:r>
              <a:rPr lang="en-US" dirty="0"/>
              <a:t> 6.</a:t>
            </a:r>
          </a:p>
          <a:p>
            <a:r>
              <a:rPr lang="en-US" dirty="0"/>
              <a:t>KUI </a:t>
            </a:r>
            <a:r>
              <a:rPr lang="en-US" dirty="0" err="1"/>
              <a:t>kasutame</a:t>
            </a:r>
            <a:r>
              <a:rPr lang="en-US" dirty="0"/>
              <a:t> </a:t>
            </a:r>
            <a:r>
              <a:rPr lang="en-US" dirty="0" err="1"/>
              <a:t>Odemarki</a:t>
            </a:r>
            <a:r>
              <a:rPr lang="en-US" dirty="0"/>
              <a:t> </a:t>
            </a:r>
            <a:r>
              <a:rPr lang="en-US" dirty="0" err="1"/>
              <a:t>valemit</a:t>
            </a:r>
            <a:r>
              <a:rPr lang="en-US" dirty="0"/>
              <a:t> ja </a:t>
            </a:r>
            <a:r>
              <a:rPr lang="en-US" dirty="0" err="1"/>
              <a:t>programmi</a:t>
            </a:r>
            <a:r>
              <a:rPr lang="en-US" dirty="0"/>
              <a:t> KRP, </a:t>
            </a:r>
            <a:r>
              <a:rPr lang="en-US" dirty="0" err="1"/>
              <a:t>siis</a:t>
            </a:r>
            <a:r>
              <a:rPr lang="en-US" dirty="0"/>
              <a:t> </a:t>
            </a:r>
            <a:r>
              <a:rPr lang="en-US" dirty="0" err="1"/>
              <a:t>siirdetegurid</a:t>
            </a:r>
            <a:r>
              <a:rPr lang="en-US" dirty="0"/>
              <a:t> 0,9/3,2 ja </a:t>
            </a:r>
            <a:r>
              <a:rPr lang="en-US" dirty="0" err="1"/>
              <a:t>logaritmvalemi</a:t>
            </a:r>
            <a:r>
              <a:rPr lang="en-US" dirty="0"/>
              <a:t> </a:t>
            </a:r>
            <a:r>
              <a:rPr lang="en-US" dirty="0" err="1"/>
              <a:t>aluseks</a:t>
            </a:r>
            <a:r>
              <a:rPr lang="en-US" dirty="0"/>
              <a:t> on </a:t>
            </a:r>
            <a:r>
              <a:rPr lang="en-US" dirty="0" err="1"/>
              <a:t>summaarne</a:t>
            </a:r>
            <a:r>
              <a:rPr lang="en-US" dirty="0"/>
              <a:t> </a:t>
            </a:r>
            <a:r>
              <a:rPr lang="en-US" dirty="0" err="1"/>
              <a:t>telgede</a:t>
            </a:r>
            <a:r>
              <a:rPr lang="en-US" dirty="0"/>
              <a:t> </a:t>
            </a:r>
            <a:r>
              <a:rPr lang="en-US" dirty="0" err="1"/>
              <a:t>arv</a:t>
            </a:r>
            <a:endParaRPr lang="en-US" dirty="0"/>
          </a:p>
        </p:txBody>
      </p:sp>
    </p:spTree>
    <p:extLst>
      <p:ext uri="{BB962C8B-B14F-4D97-AF65-F5344CB8AC3E}">
        <p14:creationId xmlns:p14="http://schemas.microsoft.com/office/powerpoint/2010/main" val="273687711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A2A1C-0468-A0A8-0F1D-C3E817B7B8A3}"/>
              </a:ext>
            </a:extLst>
          </p:cNvPr>
          <p:cNvSpPr>
            <a:spLocks noGrp="1"/>
          </p:cNvSpPr>
          <p:nvPr>
            <p:ph type="title"/>
          </p:nvPr>
        </p:nvSpPr>
        <p:spPr>
          <a:xfrm>
            <a:off x="1792825" y="141510"/>
            <a:ext cx="10018175" cy="1280890"/>
          </a:xfrm>
        </p:spPr>
        <p:txBody>
          <a:bodyPr/>
          <a:lstStyle/>
          <a:p>
            <a:r>
              <a:rPr lang="en-US" sz="3200" dirty="0"/>
              <a:t>KAP, </a:t>
            </a:r>
            <a:r>
              <a:rPr lang="en-US" sz="3200" dirty="0" err="1"/>
              <a:t>Soome</a:t>
            </a:r>
            <a:r>
              <a:rPr lang="en-US" sz="3200" dirty="0"/>
              <a:t> 038/2018 ja KRP </a:t>
            </a:r>
            <a:r>
              <a:rPr lang="en-US" sz="3200" dirty="0" err="1"/>
              <a:t>ning</a:t>
            </a:r>
            <a:r>
              <a:rPr lang="en-US" sz="3200" dirty="0"/>
              <a:t> </a:t>
            </a:r>
            <a:r>
              <a:rPr lang="en-US" sz="3200" dirty="0" err="1"/>
              <a:t>EraPAVE</a:t>
            </a:r>
            <a:endParaRPr lang="en-US" sz="3200" dirty="0"/>
          </a:p>
        </p:txBody>
      </p:sp>
      <p:sp>
        <p:nvSpPr>
          <p:cNvPr id="3" name="Content Placeholder 2">
            <a:extLst>
              <a:ext uri="{FF2B5EF4-FFF2-40B4-BE49-F238E27FC236}">
                <a16:creationId xmlns:a16="http://schemas.microsoft.com/office/drawing/2014/main" id="{195D45DD-4D26-1760-0DF5-DADB7F5B7428}"/>
              </a:ext>
            </a:extLst>
          </p:cNvPr>
          <p:cNvSpPr>
            <a:spLocks noGrp="1"/>
          </p:cNvSpPr>
          <p:nvPr>
            <p:ph idx="1"/>
          </p:nvPr>
        </p:nvSpPr>
        <p:spPr>
          <a:xfrm>
            <a:off x="251011" y="1825625"/>
            <a:ext cx="11784355" cy="4667250"/>
          </a:xfrm>
        </p:spPr>
        <p:txBody>
          <a:bodyPr>
            <a:normAutofit fontScale="92500" lnSpcReduction="20000"/>
          </a:bodyPr>
          <a:lstStyle/>
          <a:p>
            <a:r>
              <a:rPr lang="en-US" dirty="0"/>
              <a:t>KAP – VSN 46-83 </a:t>
            </a:r>
            <a:r>
              <a:rPr lang="en-US" dirty="0" err="1"/>
              <a:t>ehitusnormatiivi</a:t>
            </a:r>
            <a:r>
              <a:rPr lang="en-US" dirty="0"/>
              <a:t> </a:t>
            </a:r>
            <a:r>
              <a:rPr lang="en-US" dirty="0" err="1"/>
              <a:t>alusel</a:t>
            </a:r>
            <a:r>
              <a:rPr lang="en-US" dirty="0"/>
              <a:t> (2009)</a:t>
            </a:r>
          </a:p>
          <a:p>
            <a:pPr lvl="1">
              <a:lnSpc>
                <a:spcPct val="110000"/>
              </a:lnSpc>
            </a:pPr>
            <a:r>
              <a:rPr lang="en-US" sz="1900" dirty="0"/>
              <a:t>2001 </a:t>
            </a:r>
            <a:r>
              <a:rPr lang="en-US" sz="1900" dirty="0" err="1"/>
              <a:t>osaline</a:t>
            </a:r>
            <a:r>
              <a:rPr lang="en-US" sz="1900" dirty="0"/>
              <a:t> </a:t>
            </a:r>
            <a:r>
              <a:rPr lang="en-US" sz="1900" dirty="0" err="1"/>
              <a:t>tõlge</a:t>
            </a:r>
            <a:r>
              <a:rPr lang="en-US" sz="1900" dirty="0"/>
              <a:t>, </a:t>
            </a:r>
            <a:r>
              <a:rPr lang="en-US" sz="1900" dirty="0" err="1"/>
              <a:t>uuendatud</a:t>
            </a:r>
            <a:r>
              <a:rPr lang="en-US" sz="1900" dirty="0"/>
              <a:t> 2017 ja 2025</a:t>
            </a:r>
          </a:p>
          <a:p>
            <a:pPr lvl="2">
              <a:lnSpc>
                <a:spcPct val="110000"/>
              </a:lnSpc>
            </a:pPr>
            <a:r>
              <a:rPr lang="en-US" sz="1700" dirty="0" err="1"/>
              <a:t>meie</a:t>
            </a:r>
            <a:r>
              <a:rPr lang="en-US" sz="1700" dirty="0"/>
              <a:t> </a:t>
            </a:r>
            <a:r>
              <a:rPr lang="en-US" sz="1700" dirty="0" err="1"/>
              <a:t>kliimatsoon</a:t>
            </a:r>
            <a:r>
              <a:rPr lang="en-US" sz="1700" dirty="0"/>
              <a:t>, </a:t>
            </a:r>
            <a:r>
              <a:rPr lang="en-US" sz="1700" dirty="0" err="1"/>
              <a:t>välja</a:t>
            </a:r>
            <a:r>
              <a:rPr lang="en-US" sz="1700" dirty="0"/>
              <a:t> </a:t>
            </a:r>
            <a:r>
              <a:rPr lang="en-US" sz="1700" dirty="0" err="1"/>
              <a:t>jäetud</a:t>
            </a:r>
            <a:r>
              <a:rPr lang="en-US" sz="1700" dirty="0"/>
              <a:t> </a:t>
            </a:r>
            <a:r>
              <a:rPr lang="en-US" sz="1700" dirty="0" err="1"/>
              <a:t>staatilise</a:t>
            </a:r>
            <a:r>
              <a:rPr lang="en-US" sz="1700" dirty="0"/>
              <a:t> </a:t>
            </a:r>
            <a:r>
              <a:rPr lang="en-US" sz="1700" dirty="0" err="1"/>
              <a:t>koormuse</a:t>
            </a:r>
            <a:r>
              <a:rPr lang="en-US" sz="1700" dirty="0"/>
              <a:t> </a:t>
            </a:r>
            <a:r>
              <a:rPr lang="en-US" sz="1700" dirty="0" err="1"/>
              <a:t>osa</a:t>
            </a:r>
            <a:endParaRPr lang="en-US" sz="1700" dirty="0"/>
          </a:p>
          <a:p>
            <a:pPr lvl="2">
              <a:lnSpc>
                <a:spcPct val="110000"/>
              </a:lnSpc>
            </a:pPr>
            <a:r>
              <a:rPr lang="en-US" sz="1700" dirty="0"/>
              <a:t>2001 Vene </a:t>
            </a:r>
            <a:r>
              <a:rPr lang="en-US" sz="1700" dirty="0" err="1"/>
              <a:t>Föderatsioon</a:t>
            </a:r>
            <a:r>
              <a:rPr lang="en-US" sz="1700" dirty="0"/>
              <a:t> </a:t>
            </a:r>
            <a:r>
              <a:rPr lang="en-US" sz="1700" dirty="0" err="1"/>
              <a:t>läks</a:t>
            </a:r>
            <a:r>
              <a:rPr lang="en-US" sz="1700" dirty="0"/>
              <a:t> </a:t>
            </a:r>
            <a:r>
              <a:rPr lang="en-US" sz="1700" dirty="0" err="1"/>
              <a:t>uuemale</a:t>
            </a:r>
            <a:r>
              <a:rPr lang="en-US" sz="1700" dirty="0"/>
              <a:t> </a:t>
            </a:r>
            <a:r>
              <a:rPr lang="en-US" sz="1700" dirty="0" err="1"/>
              <a:t>alusele</a:t>
            </a:r>
            <a:endParaRPr lang="en-US" sz="1700" dirty="0"/>
          </a:p>
          <a:p>
            <a:pPr lvl="1">
              <a:lnSpc>
                <a:spcPct val="110000"/>
              </a:lnSpc>
            </a:pPr>
            <a:r>
              <a:rPr lang="en-US" sz="1900" dirty="0" err="1"/>
              <a:t>Eeldatud</a:t>
            </a:r>
            <a:r>
              <a:rPr lang="en-US" sz="1900" dirty="0"/>
              <a:t> </a:t>
            </a:r>
            <a:r>
              <a:rPr lang="en-US" sz="1900" dirty="0" err="1"/>
              <a:t>kasutusea</a:t>
            </a:r>
            <a:r>
              <a:rPr lang="en-US" sz="1900" dirty="0"/>
              <a:t> </a:t>
            </a:r>
            <a:r>
              <a:rPr lang="en-US" sz="1900" dirty="0" err="1"/>
              <a:t>summaarne</a:t>
            </a:r>
            <a:r>
              <a:rPr lang="en-US" sz="1900" dirty="0"/>
              <a:t> </a:t>
            </a:r>
            <a:r>
              <a:rPr lang="en-US" sz="1900" dirty="0" err="1"/>
              <a:t>koormus</a:t>
            </a:r>
            <a:r>
              <a:rPr lang="en-US" sz="1900" dirty="0"/>
              <a:t> </a:t>
            </a:r>
            <a:r>
              <a:rPr lang="en-US" sz="1900" dirty="0" err="1"/>
              <a:t>taandatakse</a:t>
            </a:r>
            <a:r>
              <a:rPr lang="en-US" sz="1900" dirty="0"/>
              <a:t> 15-ndale </a:t>
            </a:r>
            <a:r>
              <a:rPr lang="en-US" sz="1900" dirty="0" err="1"/>
              <a:t>aastale</a:t>
            </a:r>
            <a:r>
              <a:rPr lang="en-US" sz="1900" dirty="0"/>
              <a:t> – </a:t>
            </a:r>
            <a:r>
              <a:rPr lang="en-US" sz="1900" dirty="0" err="1"/>
              <a:t>määrused</a:t>
            </a:r>
            <a:r>
              <a:rPr lang="en-US" sz="1900" dirty="0"/>
              <a:t> </a:t>
            </a:r>
            <a:r>
              <a:rPr lang="en-US" sz="1900" dirty="0" err="1"/>
              <a:t>lubavad</a:t>
            </a:r>
            <a:r>
              <a:rPr lang="en-US" sz="1900" dirty="0"/>
              <a:t> </a:t>
            </a:r>
            <a:r>
              <a:rPr lang="en-US" sz="1900" dirty="0" err="1"/>
              <a:t>kasutuseaks</a:t>
            </a:r>
            <a:r>
              <a:rPr lang="en-US" sz="1900" dirty="0"/>
              <a:t> 15 </a:t>
            </a:r>
            <a:r>
              <a:rPr lang="en-US" sz="1900" dirty="0" err="1"/>
              <a:t>aastat</a:t>
            </a:r>
            <a:r>
              <a:rPr lang="en-US" sz="1900" dirty="0"/>
              <a:t>, </a:t>
            </a:r>
            <a:r>
              <a:rPr lang="en-US" sz="1900" dirty="0" err="1"/>
              <a:t>TrAm</a:t>
            </a:r>
            <a:r>
              <a:rPr lang="en-US" sz="1900" dirty="0"/>
              <a:t> on </a:t>
            </a:r>
            <a:r>
              <a:rPr lang="en-US" sz="1900" dirty="0" err="1"/>
              <a:t>seda</a:t>
            </a:r>
            <a:r>
              <a:rPr lang="en-US" sz="1900" dirty="0"/>
              <a:t> </a:t>
            </a:r>
            <a:r>
              <a:rPr lang="en-US" sz="1900" dirty="0" err="1"/>
              <a:t>pikendanud</a:t>
            </a:r>
            <a:r>
              <a:rPr lang="en-US" sz="1900" dirty="0"/>
              <a:t> 20-le  (30?)</a:t>
            </a:r>
          </a:p>
          <a:p>
            <a:pPr lvl="1">
              <a:lnSpc>
                <a:spcPct val="110000"/>
              </a:lnSpc>
            </a:pPr>
            <a:r>
              <a:rPr lang="en-US" sz="1900" dirty="0" err="1"/>
              <a:t>Aluspinnaste</a:t>
            </a:r>
            <a:r>
              <a:rPr lang="en-US" sz="1900" dirty="0"/>
              <a:t> </a:t>
            </a:r>
            <a:r>
              <a:rPr lang="en-US" sz="1900" dirty="0" err="1"/>
              <a:t>liigitus</a:t>
            </a:r>
            <a:r>
              <a:rPr lang="en-US" sz="1900" dirty="0"/>
              <a:t> </a:t>
            </a:r>
            <a:r>
              <a:rPr lang="en-US" sz="1900" dirty="0" err="1"/>
              <a:t>tugineb</a:t>
            </a:r>
            <a:r>
              <a:rPr lang="en-US" sz="1900" dirty="0"/>
              <a:t> GOSTi </a:t>
            </a:r>
            <a:r>
              <a:rPr lang="en-US" sz="1900" dirty="0" err="1"/>
              <a:t>reglemendile</a:t>
            </a:r>
            <a:r>
              <a:rPr lang="en-US" sz="1900" dirty="0"/>
              <a:t> (ABCD </a:t>
            </a:r>
            <a:r>
              <a:rPr lang="en-US" sz="1900" dirty="0" err="1"/>
              <a:t>pinnased</a:t>
            </a:r>
            <a:r>
              <a:rPr lang="en-US" sz="1900" dirty="0"/>
              <a:t>)</a:t>
            </a:r>
          </a:p>
          <a:p>
            <a:pPr lvl="2">
              <a:lnSpc>
                <a:spcPct val="110000"/>
              </a:lnSpc>
            </a:pPr>
            <a:r>
              <a:rPr lang="en-US" sz="1700" dirty="0" err="1"/>
              <a:t>Üle</a:t>
            </a:r>
            <a:r>
              <a:rPr lang="en-US" sz="1700" dirty="0"/>
              <a:t> 75 cm </a:t>
            </a:r>
            <a:r>
              <a:rPr lang="en-US" sz="1700" dirty="0" err="1"/>
              <a:t>kiht</a:t>
            </a:r>
            <a:r>
              <a:rPr lang="en-US" sz="1700" dirty="0"/>
              <a:t> </a:t>
            </a:r>
            <a:r>
              <a:rPr lang="en-US" sz="1700" dirty="0" err="1"/>
              <a:t>loetakse</a:t>
            </a:r>
            <a:r>
              <a:rPr lang="en-US" sz="1700" dirty="0"/>
              <a:t> </a:t>
            </a:r>
            <a:r>
              <a:rPr lang="en-US" sz="1700" dirty="0" err="1"/>
              <a:t>aluspinnaseks</a:t>
            </a:r>
            <a:endParaRPr lang="en-US" sz="1700" dirty="0"/>
          </a:p>
          <a:p>
            <a:pPr lvl="1">
              <a:lnSpc>
                <a:spcPct val="110000"/>
              </a:lnSpc>
            </a:pPr>
            <a:r>
              <a:rPr lang="en-US" sz="1900" dirty="0" err="1"/>
              <a:t>Vajalik</a:t>
            </a:r>
            <a:r>
              <a:rPr lang="en-US" sz="1900" dirty="0"/>
              <a:t> </a:t>
            </a:r>
            <a:r>
              <a:rPr lang="en-US" sz="1900" dirty="0" err="1"/>
              <a:t>kandevõime</a:t>
            </a:r>
            <a:r>
              <a:rPr lang="en-US" sz="1900" dirty="0"/>
              <a:t> </a:t>
            </a:r>
            <a:r>
              <a:rPr lang="en-US" sz="1900" dirty="0" err="1"/>
              <a:t>arvutatakse</a:t>
            </a:r>
            <a:r>
              <a:rPr lang="en-US" sz="1900" dirty="0"/>
              <a:t> </a:t>
            </a:r>
            <a:r>
              <a:rPr lang="en-US" sz="1900" dirty="0" err="1"/>
              <a:t>koormussagedusest</a:t>
            </a:r>
            <a:r>
              <a:rPr lang="en-US" sz="1900" dirty="0"/>
              <a:t> </a:t>
            </a:r>
            <a:r>
              <a:rPr lang="en-US" sz="1900" dirty="0" err="1"/>
              <a:t>logaritmvalemiga</a:t>
            </a:r>
            <a:endParaRPr lang="en-US" sz="1900" dirty="0"/>
          </a:p>
          <a:p>
            <a:pPr lvl="1">
              <a:lnSpc>
                <a:spcPct val="110000"/>
              </a:lnSpc>
            </a:pPr>
            <a:r>
              <a:rPr lang="en-US" sz="1900" dirty="0" err="1"/>
              <a:t>Tulemus</a:t>
            </a:r>
            <a:r>
              <a:rPr lang="en-US" sz="1900" dirty="0"/>
              <a:t> </a:t>
            </a:r>
            <a:r>
              <a:rPr lang="en-US" sz="1900" dirty="0" err="1"/>
              <a:t>korrutatakse</a:t>
            </a:r>
            <a:r>
              <a:rPr lang="en-US" sz="1900" dirty="0"/>
              <a:t> </a:t>
            </a:r>
            <a:r>
              <a:rPr lang="en-US" sz="1900" dirty="0" err="1"/>
              <a:t>tugevusteguriga</a:t>
            </a:r>
            <a:endParaRPr lang="en-US" sz="1900" dirty="0"/>
          </a:p>
          <a:p>
            <a:pPr lvl="2">
              <a:lnSpc>
                <a:spcPct val="110000"/>
              </a:lnSpc>
            </a:pPr>
            <a:r>
              <a:rPr lang="en-US" sz="1700" dirty="0" err="1"/>
              <a:t>liiklus</a:t>
            </a:r>
            <a:r>
              <a:rPr lang="en-US" sz="1700" dirty="0"/>
              <a:t> 14500+ 1,03 – </a:t>
            </a:r>
            <a:r>
              <a:rPr lang="en-US" sz="1700" dirty="0" err="1"/>
              <a:t>madalama</a:t>
            </a:r>
            <a:r>
              <a:rPr lang="en-US" sz="1700" dirty="0"/>
              <a:t> </a:t>
            </a:r>
            <a:r>
              <a:rPr lang="en-US" sz="1700" dirty="0" err="1"/>
              <a:t>liiklussageduse</a:t>
            </a:r>
            <a:r>
              <a:rPr lang="en-US" sz="1700" dirty="0"/>
              <a:t> </a:t>
            </a:r>
            <a:r>
              <a:rPr lang="en-US" sz="1700" dirty="0" err="1"/>
              <a:t>korral</a:t>
            </a:r>
            <a:r>
              <a:rPr lang="en-US" sz="1700" dirty="0"/>
              <a:t> on ka </a:t>
            </a:r>
            <a:r>
              <a:rPr lang="en-US" sz="1700" dirty="0" err="1"/>
              <a:t>tugevustegur</a:t>
            </a:r>
            <a:r>
              <a:rPr lang="en-US" sz="1700" dirty="0"/>
              <a:t> </a:t>
            </a:r>
            <a:r>
              <a:rPr lang="en-US" sz="1700" dirty="0" err="1"/>
              <a:t>madalam</a:t>
            </a:r>
            <a:r>
              <a:rPr lang="en-US" sz="1700" dirty="0"/>
              <a:t> – </a:t>
            </a:r>
            <a:r>
              <a:rPr lang="en-US" sz="1700" dirty="0" err="1"/>
              <a:t>lubatud</a:t>
            </a:r>
            <a:r>
              <a:rPr lang="en-US" sz="1700" dirty="0"/>
              <a:t> </a:t>
            </a:r>
            <a:r>
              <a:rPr lang="en-US" sz="1700" dirty="0" err="1"/>
              <a:t>defektsus</a:t>
            </a:r>
            <a:r>
              <a:rPr lang="en-US" sz="1700" dirty="0"/>
              <a:t> </a:t>
            </a:r>
            <a:r>
              <a:rPr lang="en-US" sz="1700" dirty="0" err="1"/>
              <a:t>kasutusaja</a:t>
            </a:r>
            <a:r>
              <a:rPr lang="en-US" sz="1700" dirty="0"/>
              <a:t> </a:t>
            </a:r>
            <a:r>
              <a:rPr lang="en-US" sz="1700" dirty="0" err="1"/>
              <a:t>lõpuks</a:t>
            </a:r>
            <a:r>
              <a:rPr lang="en-US" sz="1700" dirty="0"/>
              <a:t> </a:t>
            </a:r>
            <a:r>
              <a:rPr lang="en-US" sz="1700" dirty="0" err="1"/>
              <a:t>suurem</a:t>
            </a:r>
            <a:r>
              <a:rPr lang="en-US" sz="1700" dirty="0"/>
              <a:t> </a:t>
            </a:r>
          </a:p>
          <a:p>
            <a:pPr lvl="1">
              <a:lnSpc>
                <a:spcPct val="110000"/>
              </a:lnSpc>
            </a:pPr>
            <a:r>
              <a:rPr lang="en-US" sz="1900" dirty="0"/>
              <a:t>KAP </a:t>
            </a:r>
            <a:r>
              <a:rPr lang="en-US" sz="1900" dirty="0" err="1"/>
              <a:t>arvutatu</a:t>
            </a:r>
            <a:r>
              <a:rPr lang="en-US" sz="1900" dirty="0"/>
              <a:t> </a:t>
            </a:r>
            <a:r>
              <a:rPr lang="en-US" sz="1900" dirty="0" err="1"/>
              <a:t>ei</a:t>
            </a:r>
            <a:r>
              <a:rPr lang="en-US" sz="1900" dirty="0"/>
              <a:t> ole </a:t>
            </a:r>
            <a:r>
              <a:rPr lang="en-US" sz="1900" dirty="0" err="1"/>
              <a:t>mõõdetav</a:t>
            </a:r>
            <a:r>
              <a:rPr lang="en-US" sz="1900" dirty="0"/>
              <a:t>; </a:t>
            </a:r>
            <a:r>
              <a:rPr lang="en-US" sz="1900" dirty="0" err="1"/>
              <a:t>nõuded</a:t>
            </a:r>
            <a:r>
              <a:rPr lang="en-US" sz="1900" dirty="0"/>
              <a:t> </a:t>
            </a:r>
            <a:r>
              <a:rPr lang="en-US" sz="1900" dirty="0" err="1"/>
              <a:t>kandevõimele</a:t>
            </a:r>
            <a:r>
              <a:rPr lang="en-US" sz="1900" dirty="0"/>
              <a:t> on </a:t>
            </a:r>
            <a:r>
              <a:rPr lang="en-US" sz="1900" dirty="0" err="1"/>
              <a:t>vaid</a:t>
            </a:r>
            <a:r>
              <a:rPr lang="en-US" sz="1900" dirty="0"/>
              <a:t> </a:t>
            </a:r>
            <a:r>
              <a:rPr lang="en-US" sz="1900" dirty="0" err="1"/>
              <a:t>asfaldi</a:t>
            </a:r>
            <a:r>
              <a:rPr lang="en-US" sz="1900" dirty="0"/>
              <a:t> peal</a:t>
            </a:r>
          </a:p>
          <a:p>
            <a:pPr lvl="2">
              <a:lnSpc>
                <a:spcPct val="110000"/>
              </a:lnSpc>
            </a:pPr>
            <a:r>
              <a:rPr lang="en-US" sz="1700" dirty="0"/>
              <a:t>(</a:t>
            </a:r>
            <a:r>
              <a:rPr lang="en-US" sz="1700" dirty="0" err="1"/>
              <a:t>kui</a:t>
            </a:r>
            <a:r>
              <a:rPr lang="en-US" sz="1700" dirty="0"/>
              <a:t> AKÖL&gt;1000/1500) </a:t>
            </a:r>
            <a:r>
              <a:rPr lang="en-US" sz="1700" dirty="0" err="1"/>
              <a:t>lisatakse</a:t>
            </a:r>
            <a:r>
              <a:rPr lang="en-US" sz="1700" dirty="0"/>
              <a:t> </a:t>
            </a:r>
            <a:r>
              <a:rPr lang="en-US" sz="1700" dirty="0" err="1"/>
              <a:t>arvutatule</a:t>
            </a:r>
            <a:r>
              <a:rPr lang="en-US" sz="1700" dirty="0"/>
              <a:t> </a:t>
            </a:r>
            <a:r>
              <a:rPr lang="en-US" sz="1700" dirty="0" err="1"/>
              <a:t>ülakihis</a:t>
            </a:r>
            <a:r>
              <a:rPr lang="en-US" sz="1700" dirty="0"/>
              <a:t> 1 cm </a:t>
            </a:r>
            <a:r>
              <a:rPr lang="en-US" sz="1700" dirty="0" err="1"/>
              <a:t>kulumisvaru</a:t>
            </a:r>
            <a:r>
              <a:rPr lang="en-US" sz="1700" dirty="0"/>
              <a:t>, </a:t>
            </a:r>
            <a:r>
              <a:rPr lang="en-US" sz="1700" dirty="0" err="1"/>
              <a:t>sest</a:t>
            </a:r>
            <a:r>
              <a:rPr lang="en-US" sz="1700" dirty="0"/>
              <a:t> </a:t>
            </a:r>
            <a:r>
              <a:rPr lang="en-US" sz="1700" dirty="0" err="1"/>
              <a:t>lubatud</a:t>
            </a:r>
            <a:r>
              <a:rPr lang="en-US" sz="1700" dirty="0"/>
              <a:t> </a:t>
            </a:r>
            <a:r>
              <a:rPr lang="en-US" sz="1700" dirty="0" err="1"/>
              <a:t>roopasügavus</a:t>
            </a:r>
            <a:r>
              <a:rPr lang="en-US" sz="1700" dirty="0"/>
              <a:t> </a:t>
            </a:r>
            <a:r>
              <a:rPr lang="en-US" sz="1700" dirty="0" err="1"/>
              <a:t>peateedel</a:t>
            </a:r>
            <a:r>
              <a:rPr lang="en-US" sz="1700" dirty="0"/>
              <a:t> on 20 mm (</a:t>
            </a:r>
            <a:r>
              <a:rPr lang="en-US" sz="1700" dirty="0" err="1"/>
              <a:t>kõrvalteedel</a:t>
            </a:r>
            <a:r>
              <a:rPr lang="en-US" sz="1700" dirty="0"/>
              <a:t> </a:t>
            </a:r>
            <a:r>
              <a:rPr lang="en-US" sz="1700" dirty="0" err="1"/>
              <a:t>kuni</a:t>
            </a:r>
            <a:r>
              <a:rPr lang="en-US" sz="1700" dirty="0"/>
              <a:t> 40 mm, </a:t>
            </a:r>
            <a:r>
              <a:rPr lang="en-US" sz="1700" dirty="0" err="1"/>
              <a:t>kruusateel</a:t>
            </a:r>
            <a:r>
              <a:rPr lang="en-US" sz="1700" dirty="0"/>
              <a:t> 100 mm – </a:t>
            </a:r>
            <a:r>
              <a:rPr lang="en-US" sz="1700" dirty="0" err="1"/>
              <a:t>määrus</a:t>
            </a:r>
            <a:r>
              <a:rPr lang="en-US" sz="1700" dirty="0"/>
              <a:t> 92)</a:t>
            </a:r>
          </a:p>
        </p:txBody>
      </p:sp>
      <p:sp>
        <p:nvSpPr>
          <p:cNvPr id="4" name="Slide Number Placeholder 3">
            <a:extLst>
              <a:ext uri="{FF2B5EF4-FFF2-40B4-BE49-F238E27FC236}">
                <a16:creationId xmlns:a16="http://schemas.microsoft.com/office/drawing/2014/main" id="{AD34E25B-0C69-56AB-34D8-A8BA123D82DB}"/>
              </a:ext>
            </a:extLst>
          </p:cNvPr>
          <p:cNvSpPr>
            <a:spLocks noGrp="1"/>
          </p:cNvSpPr>
          <p:nvPr>
            <p:ph type="sldNum" sz="quarter" idx="12"/>
          </p:nvPr>
        </p:nvSpPr>
        <p:spPr/>
        <p:txBody>
          <a:bodyPr/>
          <a:lstStyle/>
          <a:p>
            <a:fld id="{8FCF64CA-1ABB-4D00-9261-AE268A4C79EB}" type="slidenum">
              <a:rPr lang="en-US" smtClean="0"/>
              <a:t>193</a:t>
            </a:fld>
            <a:endParaRPr lang="en-US"/>
          </a:p>
        </p:txBody>
      </p:sp>
    </p:spTree>
    <p:extLst>
      <p:ext uri="{BB962C8B-B14F-4D97-AF65-F5344CB8AC3E}">
        <p14:creationId xmlns:p14="http://schemas.microsoft.com/office/powerpoint/2010/main" val="229322245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A2FA6-CF67-B0B9-BBD9-BCC528462BA7}"/>
              </a:ext>
            </a:extLst>
          </p:cNvPr>
          <p:cNvSpPr>
            <a:spLocks noGrp="1"/>
          </p:cNvSpPr>
          <p:nvPr>
            <p:ph type="title"/>
          </p:nvPr>
        </p:nvSpPr>
        <p:spPr>
          <a:xfrm>
            <a:off x="1862667" y="321733"/>
            <a:ext cx="10088033" cy="960967"/>
          </a:xfrm>
        </p:spPr>
        <p:txBody>
          <a:bodyPr/>
          <a:lstStyle/>
          <a:p>
            <a:r>
              <a:rPr lang="en-US" dirty="0" err="1"/>
              <a:t>ERAPave</a:t>
            </a:r>
            <a:r>
              <a:rPr lang="en-US" dirty="0"/>
              <a:t> – </a:t>
            </a:r>
            <a:r>
              <a:rPr lang="en-US" sz="3600" dirty="0" err="1"/>
              <a:t>Rootsi</a:t>
            </a:r>
            <a:r>
              <a:rPr lang="en-US" sz="3600" dirty="0"/>
              <a:t> ja Norra </a:t>
            </a:r>
            <a:r>
              <a:rPr lang="en-US" sz="3600" dirty="0" err="1"/>
              <a:t>ühisprojekt</a:t>
            </a:r>
            <a:endParaRPr lang="en-US" dirty="0"/>
          </a:p>
        </p:txBody>
      </p:sp>
      <p:sp>
        <p:nvSpPr>
          <p:cNvPr id="3" name="Content Placeholder 2">
            <a:extLst>
              <a:ext uri="{FF2B5EF4-FFF2-40B4-BE49-F238E27FC236}">
                <a16:creationId xmlns:a16="http://schemas.microsoft.com/office/drawing/2014/main" id="{EB62D6DD-FA35-53B1-7DC8-DD7B5B2956AC}"/>
              </a:ext>
            </a:extLst>
          </p:cNvPr>
          <p:cNvSpPr>
            <a:spLocks noGrp="1"/>
          </p:cNvSpPr>
          <p:nvPr>
            <p:ph idx="1"/>
          </p:nvPr>
        </p:nvSpPr>
        <p:spPr>
          <a:xfrm>
            <a:off x="660400" y="1477434"/>
            <a:ext cx="10844212" cy="4615822"/>
          </a:xfrm>
        </p:spPr>
        <p:txBody>
          <a:bodyPr>
            <a:normAutofit/>
          </a:bodyPr>
          <a:lstStyle/>
          <a:p>
            <a:r>
              <a:rPr lang="en-US" sz="1600" dirty="0"/>
              <a:t>On </a:t>
            </a:r>
            <a:r>
              <a:rPr lang="en-US" sz="1600" dirty="0" err="1"/>
              <a:t>tõenäoline</a:t>
            </a:r>
            <a:r>
              <a:rPr lang="en-US" sz="1600" dirty="0"/>
              <a:t>, et ka </a:t>
            </a:r>
            <a:r>
              <a:rPr lang="en-US" sz="1600" dirty="0" err="1"/>
              <a:t>Soome</a:t>
            </a:r>
            <a:r>
              <a:rPr lang="en-US" sz="1600" dirty="0"/>
              <a:t> </a:t>
            </a:r>
            <a:r>
              <a:rPr lang="en-US" sz="1600" dirty="0" err="1"/>
              <a:t>liitub</a:t>
            </a:r>
            <a:r>
              <a:rPr lang="en-US" sz="1600" dirty="0"/>
              <a:t> </a:t>
            </a:r>
            <a:r>
              <a:rPr lang="en-US" sz="1600" dirty="0" err="1"/>
              <a:t>sellega</a:t>
            </a:r>
            <a:r>
              <a:rPr lang="en-US" sz="1600" dirty="0"/>
              <a:t> 2028</a:t>
            </a:r>
          </a:p>
          <a:p>
            <a:r>
              <a:rPr lang="en-US" sz="1600" dirty="0" err="1"/>
              <a:t>Aluseks</a:t>
            </a:r>
            <a:r>
              <a:rPr lang="en-US" sz="1600" dirty="0"/>
              <a:t> </a:t>
            </a:r>
            <a:r>
              <a:rPr lang="en-US" sz="1600" dirty="0" err="1"/>
              <a:t>Rootsi</a:t>
            </a:r>
            <a:r>
              <a:rPr lang="en-US" sz="1600" dirty="0"/>
              <a:t> PMS </a:t>
            </a:r>
            <a:r>
              <a:rPr lang="en-US" sz="1600" dirty="0" err="1"/>
              <a:t>Objekt</a:t>
            </a:r>
            <a:r>
              <a:rPr lang="en-US" sz="1600" dirty="0"/>
              <a:t> </a:t>
            </a:r>
            <a:r>
              <a:rPr lang="en-US" sz="1600" dirty="0" err="1"/>
              <a:t>tarkvaralahendus</a:t>
            </a:r>
            <a:r>
              <a:rPr lang="en-US" sz="1600" dirty="0"/>
              <a:t> (MS Access), mis </a:t>
            </a:r>
            <a:r>
              <a:rPr lang="en-US" sz="1600" dirty="0" err="1"/>
              <a:t>tugineb</a:t>
            </a:r>
            <a:r>
              <a:rPr lang="en-US" sz="1600" dirty="0"/>
              <a:t> Shelli </a:t>
            </a:r>
            <a:r>
              <a:rPr lang="en-US" sz="1600" dirty="0" err="1"/>
              <a:t>algoritmidel</a:t>
            </a:r>
            <a:r>
              <a:rPr lang="en-US" sz="1600" dirty="0"/>
              <a:t> BISAR</a:t>
            </a:r>
          </a:p>
          <a:p>
            <a:r>
              <a:rPr lang="en-US" sz="1600" dirty="0" err="1"/>
              <a:t>Kataloogilahendus</a:t>
            </a:r>
            <a:r>
              <a:rPr lang="en-US" sz="1600" dirty="0"/>
              <a:t> </a:t>
            </a:r>
            <a:r>
              <a:rPr lang="en-US" sz="1600" dirty="0" err="1"/>
              <a:t>kuni</a:t>
            </a:r>
            <a:r>
              <a:rPr lang="en-US" sz="1600" dirty="0"/>
              <a:t> 500,000 </a:t>
            </a:r>
            <a:r>
              <a:rPr lang="en-US" sz="1600" dirty="0" err="1"/>
              <a:t>normtelge</a:t>
            </a:r>
            <a:r>
              <a:rPr lang="en-US" sz="1600" dirty="0"/>
              <a:t> 20 </a:t>
            </a:r>
            <a:r>
              <a:rPr lang="en-US" sz="1600" dirty="0" err="1"/>
              <a:t>aastaga</a:t>
            </a:r>
            <a:endParaRPr lang="en-US" sz="1600" dirty="0"/>
          </a:p>
          <a:p>
            <a:r>
              <a:rPr lang="en-US" sz="1600" dirty="0" err="1"/>
              <a:t>Riik</a:t>
            </a:r>
            <a:r>
              <a:rPr lang="en-US" sz="1600" dirty="0"/>
              <a:t> </a:t>
            </a:r>
            <a:r>
              <a:rPr lang="en-US" sz="1600" dirty="0" err="1"/>
              <a:t>jagatud</a:t>
            </a:r>
            <a:r>
              <a:rPr lang="en-US" sz="1600" dirty="0"/>
              <a:t> </a:t>
            </a:r>
            <a:r>
              <a:rPr lang="en-US" sz="1600" dirty="0" err="1"/>
              <a:t>kliimatsoonideks</a:t>
            </a:r>
            <a:r>
              <a:rPr lang="en-US" sz="1600" dirty="0"/>
              <a:t> (</a:t>
            </a:r>
            <a:r>
              <a:rPr lang="en-US" sz="1600" dirty="0" err="1"/>
              <a:t>Rootsi</a:t>
            </a:r>
            <a:r>
              <a:rPr lang="en-US" sz="1600" dirty="0"/>
              <a:t>: 5 </a:t>
            </a:r>
            <a:r>
              <a:rPr lang="en-US" sz="1600" dirty="0" err="1"/>
              <a:t>tsooni</a:t>
            </a:r>
            <a:r>
              <a:rPr lang="en-US" sz="1600" dirty="0"/>
              <a:t>)</a:t>
            </a:r>
          </a:p>
          <a:p>
            <a:r>
              <a:rPr lang="en-US" sz="1600" dirty="0"/>
              <a:t>Aasta </a:t>
            </a:r>
            <a:r>
              <a:rPr lang="en-US" sz="1600" dirty="0" err="1"/>
              <a:t>jagatud</a:t>
            </a:r>
            <a:r>
              <a:rPr lang="en-US" sz="1600" dirty="0"/>
              <a:t> </a:t>
            </a:r>
            <a:r>
              <a:rPr lang="en-US" sz="1600" dirty="0" err="1"/>
              <a:t>kuueks</a:t>
            </a:r>
            <a:r>
              <a:rPr lang="en-US" sz="1600" dirty="0"/>
              <a:t> </a:t>
            </a:r>
            <a:r>
              <a:rPr lang="en-US" sz="1600" dirty="0" err="1"/>
              <a:t>aastaajaks</a:t>
            </a:r>
            <a:endParaRPr lang="en-US" sz="1600" dirty="0"/>
          </a:p>
          <a:p>
            <a:pPr lvl="1"/>
            <a:r>
              <a:rPr lang="en-US" sz="1400" dirty="0" err="1"/>
              <a:t>igas</a:t>
            </a:r>
            <a:r>
              <a:rPr lang="en-US" sz="1400" dirty="0"/>
              <a:t> </a:t>
            </a:r>
            <a:r>
              <a:rPr lang="en-US" sz="1400" dirty="0" err="1"/>
              <a:t>kliimatsoonis</a:t>
            </a:r>
            <a:r>
              <a:rPr lang="en-US" sz="1400" dirty="0"/>
              <a:t> </a:t>
            </a:r>
            <a:r>
              <a:rPr lang="en-US" sz="1400" dirty="0" err="1"/>
              <a:t>aastaaja</a:t>
            </a:r>
            <a:r>
              <a:rPr lang="en-US" sz="1400" dirty="0"/>
              <a:t> </a:t>
            </a:r>
            <a:r>
              <a:rPr lang="en-US" sz="1400" dirty="0" err="1"/>
              <a:t>pikkus</a:t>
            </a:r>
            <a:r>
              <a:rPr lang="en-US" sz="1400" dirty="0"/>
              <a:t> ja </a:t>
            </a:r>
            <a:r>
              <a:rPr lang="en-US" sz="1400" dirty="0" err="1"/>
              <a:t>keskmine</a:t>
            </a:r>
            <a:r>
              <a:rPr lang="en-US" sz="1400" dirty="0"/>
              <a:t> </a:t>
            </a:r>
            <a:r>
              <a:rPr lang="en-US" sz="1400" dirty="0" err="1"/>
              <a:t>temperatuur</a:t>
            </a:r>
            <a:r>
              <a:rPr lang="en-US" sz="1400" dirty="0"/>
              <a:t>, </a:t>
            </a:r>
            <a:r>
              <a:rPr lang="en-US" sz="1400" dirty="0" err="1"/>
              <a:t>materjalide</a:t>
            </a:r>
            <a:r>
              <a:rPr lang="en-US" sz="1400" dirty="0"/>
              <a:t> </a:t>
            </a:r>
            <a:r>
              <a:rPr lang="en-US" sz="1400" dirty="0" err="1"/>
              <a:t>omadused</a:t>
            </a:r>
            <a:r>
              <a:rPr lang="en-US" sz="1400" dirty="0"/>
              <a:t> </a:t>
            </a:r>
            <a:r>
              <a:rPr lang="en-US" sz="1400" dirty="0" err="1"/>
              <a:t>erinevad</a:t>
            </a:r>
            <a:r>
              <a:rPr lang="en-US" sz="1400" dirty="0"/>
              <a:t> </a:t>
            </a:r>
            <a:r>
              <a:rPr lang="en-US" sz="1400" dirty="0" err="1"/>
              <a:t>igas</a:t>
            </a:r>
            <a:r>
              <a:rPr lang="en-US" sz="1400" dirty="0"/>
              <a:t> </a:t>
            </a:r>
            <a:r>
              <a:rPr lang="en-US" sz="1400" dirty="0" err="1"/>
              <a:t>tsoonis</a:t>
            </a:r>
            <a:r>
              <a:rPr lang="en-US" sz="1400" dirty="0"/>
              <a:t> ja </a:t>
            </a:r>
            <a:r>
              <a:rPr lang="en-US" sz="1400" dirty="0" err="1"/>
              <a:t>aastaajas</a:t>
            </a:r>
            <a:endParaRPr lang="en-US" sz="1400" dirty="0"/>
          </a:p>
          <a:p>
            <a:r>
              <a:rPr lang="en-US" sz="1600" dirty="0" err="1"/>
              <a:t>Rootsis</a:t>
            </a:r>
            <a:r>
              <a:rPr lang="en-US" sz="1600" dirty="0"/>
              <a:t> ca 200 </a:t>
            </a:r>
            <a:r>
              <a:rPr lang="en-US" sz="1600" dirty="0" err="1"/>
              <a:t>ilmavaatluspunkti</a:t>
            </a:r>
            <a:r>
              <a:rPr lang="en-US" sz="1600" dirty="0"/>
              <a:t>, </a:t>
            </a:r>
            <a:r>
              <a:rPr lang="en-US" sz="1600" dirty="0" err="1"/>
              <a:t>külmakerke</a:t>
            </a:r>
            <a:r>
              <a:rPr lang="en-US" sz="1600" dirty="0"/>
              <a:t> </a:t>
            </a:r>
            <a:r>
              <a:rPr lang="en-US" sz="1600" dirty="0" err="1"/>
              <a:t>arvutuste</a:t>
            </a:r>
            <a:r>
              <a:rPr lang="en-US" sz="1600" dirty="0"/>
              <a:t> </a:t>
            </a:r>
            <a:r>
              <a:rPr lang="en-US" sz="1600" dirty="0" err="1"/>
              <a:t>aluseks</a:t>
            </a:r>
            <a:r>
              <a:rPr lang="en-US" sz="1600" dirty="0"/>
              <a:t> </a:t>
            </a:r>
            <a:r>
              <a:rPr lang="en-US" sz="1600" dirty="0" err="1"/>
              <a:t>võetakse</a:t>
            </a:r>
            <a:r>
              <a:rPr lang="en-US" sz="1600" dirty="0"/>
              <a:t> 40 </a:t>
            </a:r>
            <a:r>
              <a:rPr lang="en-US" sz="1600" dirty="0" err="1"/>
              <a:t>aasta</a:t>
            </a:r>
            <a:r>
              <a:rPr lang="en-US" sz="1600" dirty="0"/>
              <a:t> </a:t>
            </a:r>
            <a:r>
              <a:rPr lang="en-US" sz="1600" dirty="0" err="1"/>
              <a:t>aegrida</a:t>
            </a:r>
            <a:r>
              <a:rPr lang="en-US" sz="1600" dirty="0"/>
              <a:t> </a:t>
            </a:r>
            <a:r>
              <a:rPr lang="en-US" sz="1600" dirty="0" err="1"/>
              <a:t>lähimast</a:t>
            </a:r>
            <a:r>
              <a:rPr lang="en-US" sz="1600" dirty="0"/>
              <a:t> </a:t>
            </a:r>
            <a:r>
              <a:rPr lang="en-US" sz="1600" dirty="0" err="1"/>
              <a:t>vaatluspunktist</a:t>
            </a:r>
            <a:endParaRPr lang="en-US" sz="1600" dirty="0"/>
          </a:p>
          <a:p>
            <a:r>
              <a:rPr lang="en-US" sz="1600" dirty="0" err="1"/>
              <a:t>Projekteerija</a:t>
            </a:r>
            <a:r>
              <a:rPr lang="en-US" sz="1600" dirty="0"/>
              <a:t> </a:t>
            </a:r>
            <a:r>
              <a:rPr lang="en-US" sz="1600" dirty="0" err="1"/>
              <a:t>valib</a:t>
            </a:r>
            <a:r>
              <a:rPr lang="en-US" sz="1600" dirty="0"/>
              <a:t> </a:t>
            </a:r>
            <a:r>
              <a:rPr lang="en-US" sz="1600" dirty="0" err="1"/>
              <a:t>põhimaterjalid</a:t>
            </a:r>
            <a:r>
              <a:rPr lang="en-US" sz="1600" dirty="0"/>
              <a:t>, </a:t>
            </a:r>
            <a:r>
              <a:rPr lang="en-US" sz="1600" dirty="0" err="1"/>
              <a:t>süsteem</a:t>
            </a:r>
            <a:r>
              <a:rPr lang="en-US" sz="1600" dirty="0"/>
              <a:t> </a:t>
            </a:r>
            <a:r>
              <a:rPr lang="en-US" sz="1600" dirty="0" err="1"/>
              <a:t>dimensioneerib</a:t>
            </a:r>
            <a:r>
              <a:rPr lang="en-US" sz="1600" dirty="0"/>
              <a:t> </a:t>
            </a:r>
            <a:r>
              <a:rPr lang="en-US" sz="1600" dirty="0" err="1"/>
              <a:t>kihid</a:t>
            </a:r>
            <a:endParaRPr lang="en-US" sz="1600" dirty="0"/>
          </a:p>
          <a:p>
            <a:r>
              <a:rPr lang="en-US" sz="1600" dirty="0" err="1"/>
              <a:t>Reeglina</a:t>
            </a:r>
            <a:r>
              <a:rPr lang="en-US" sz="1600" dirty="0"/>
              <a:t> </a:t>
            </a:r>
            <a:r>
              <a:rPr lang="en-US" sz="1600" dirty="0" err="1"/>
              <a:t>sidumata</a:t>
            </a:r>
            <a:r>
              <a:rPr lang="en-US" sz="1600" dirty="0"/>
              <a:t> alus </a:t>
            </a:r>
            <a:r>
              <a:rPr lang="en-US" sz="1400" dirty="0"/>
              <a:t>(</a:t>
            </a:r>
            <a:r>
              <a:rPr lang="en-US" sz="1400" dirty="0" err="1"/>
              <a:t>purustatud</a:t>
            </a:r>
            <a:r>
              <a:rPr lang="en-US" sz="1400" dirty="0"/>
              <a:t> </a:t>
            </a:r>
            <a:r>
              <a:rPr lang="en-US" sz="1400" dirty="0" err="1"/>
              <a:t>kaljupinnas+killustik</a:t>
            </a:r>
            <a:r>
              <a:rPr lang="en-US" sz="1400" dirty="0"/>
              <a:t>) </a:t>
            </a:r>
            <a:r>
              <a:rPr lang="en-US" sz="1600" dirty="0"/>
              <a:t>42+8 cm </a:t>
            </a:r>
            <a:r>
              <a:rPr lang="en-US" sz="1600" dirty="0" err="1"/>
              <a:t>kõigil</a:t>
            </a:r>
            <a:r>
              <a:rPr lang="en-US" sz="1600" dirty="0"/>
              <a:t> </a:t>
            </a:r>
            <a:r>
              <a:rPr lang="en-US" sz="1600" dirty="0" err="1"/>
              <a:t>koormustel</a:t>
            </a:r>
            <a:r>
              <a:rPr lang="en-US" sz="1600" dirty="0"/>
              <a:t> </a:t>
            </a:r>
            <a:r>
              <a:rPr lang="en-US" sz="1600" dirty="0" err="1"/>
              <a:t>või</a:t>
            </a:r>
            <a:r>
              <a:rPr lang="en-US" sz="1600" dirty="0"/>
              <a:t> </a:t>
            </a:r>
            <a:r>
              <a:rPr lang="en-US" sz="1600" dirty="0" err="1"/>
              <a:t>seotud</a:t>
            </a:r>
            <a:r>
              <a:rPr lang="en-US" sz="1600" dirty="0"/>
              <a:t> alus </a:t>
            </a:r>
            <a:r>
              <a:rPr lang="en-US" sz="1400" dirty="0"/>
              <a:t>(</a:t>
            </a:r>
            <a:r>
              <a:rPr lang="en-US" sz="1400" dirty="0" err="1"/>
              <a:t>stabi</a:t>
            </a:r>
            <a:r>
              <a:rPr lang="en-US" sz="1400" dirty="0"/>
              <a:t>+ </a:t>
            </a:r>
            <a:r>
              <a:rPr lang="en-US" sz="1400" dirty="0" err="1"/>
              <a:t>killustik</a:t>
            </a:r>
            <a:r>
              <a:rPr lang="en-US" sz="1400" dirty="0"/>
              <a:t>)</a:t>
            </a:r>
            <a:r>
              <a:rPr lang="en-US" sz="1600" dirty="0"/>
              <a:t> 22+8 cm</a:t>
            </a:r>
          </a:p>
          <a:p>
            <a:r>
              <a:rPr lang="en-US" sz="1600" dirty="0"/>
              <a:t>KUID – </a:t>
            </a:r>
            <a:r>
              <a:rPr lang="en-US" sz="1600" dirty="0" err="1"/>
              <a:t>süsteem</a:t>
            </a:r>
            <a:r>
              <a:rPr lang="en-US" sz="1600" dirty="0"/>
              <a:t> </a:t>
            </a:r>
            <a:r>
              <a:rPr lang="en-US" sz="1600" dirty="0" err="1"/>
              <a:t>ei</a:t>
            </a:r>
            <a:r>
              <a:rPr lang="en-US" sz="1600" dirty="0"/>
              <a:t> </a:t>
            </a:r>
            <a:r>
              <a:rPr lang="en-US" sz="1600" dirty="0" err="1"/>
              <a:t>paku</a:t>
            </a:r>
            <a:r>
              <a:rPr lang="en-US" sz="1600" dirty="0"/>
              <a:t> </a:t>
            </a:r>
            <a:r>
              <a:rPr lang="en-US" sz="1600" dirty="0" err="1"/>
              <a:t>otseselt</a:t>
            </a:r>
            <a:r>
              <a:rPr lang="en-US" sz="1600" dirty="0"/>
              <a:t> </a:t>
            </a:r>
            <a:r>
              <a:rPr lang="en-US" sz="1600" dirty="0" err="1"/>
              <a:t>mõõdetavaid</a:t>
            </a:r>
            <a:r>
              <a:rPr lang="en-US" sz="1600" dirty="0"/>
              <a:t> </a:t>
            </a:r>
            <a:r>
              <a:rPr lang="en-US" sz="1600" dirty="0" err="1"/>
              <a:t>kandevõime</a:t>
            </a:r>
            <a:r>
              <a:rPr lang="en-US" sz="1600" dirty="0"/>
              <a:t> </a:t>
            </a:r>
            <a:r>
              <a:rPr lang="en-US" sz="1600" dirty="0" err="1"/>
              <a:t>väärtusi</a:t>
            </a:r>
            <a:r>
              <a:rPr lang="en-US" sz="1600" dirty="0"/>
              <a:t> </a:t>
            </a:r>
            <a:r>
              <a:rPr lang="en-US" sz="1600" dirty="0" err="1"/>
              <a:t>ehitusprotsessiks</a:t>
            </a:r>
            <a:endParaRPr lang="en-US" sz="1600" dirty="0"/>
          </a:p>
        </p:txBody>
      </p:sp>
      <p:sp>
        <p:nvSpPr>
          <p:cNvPr id="4" name="Slide Number Placeholder 3">
            <a:extLst>
              <a:ext uri="{FF2B5EF4-FFF2-40B4-BE49-F238E27FC236}">
                <a16:creationId xmlns:a16="http://schemas.microsoft.com/office/drawing/2014/main" id="{1BE4597C-BF22-1618-7450-BF430DAAC381}"/>
              </a:ext>
            </a:extLst>
          </p:cNvPr>
          <p:cNvSpPr>
            <a:spLocks noGrp="1"/>
          </p:cNvSpPr>
          <p:nvPr>
            <p:ph type="sldNum" sz="quarter" idx="12"/>
          </p:nvPr>
        </p:nvSpPr>
        <p:spPr/>
        <p:txBody>
          <a:bodyPr/>
          <a:lstStyle/>
          <a:p>
            <a:fld id="{8FCF64CA-1ABB-4D00-9261-AE268A4C79EB}" type="slidenum">
              <a:rPr lang="en-US" smtClean="0"/>
              <a:t>194</a:t>
            </a:fld>
            <a:endParaRPr lang="en-US"/>
          </a:p>
        </p:txBody>
      </p:sp>
    </p:spTree>
    <p:extLst>
      <p:ext uri="{BB962C8B-B14F-4D97-AF65-F5344CB8AC3E}">
        <p14:creationId xmlns:p14="http://schemas.microsoft.com/office/powerpoint/2010/main" val="21842703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6CB3-DFC6-299E-4C42-0DD1A3E9632C}"/>
              </a:ext>
            </a:extLst>
          </p:cNvPr>
          <p:cNvSpPr>
            <a:spLocks noGrp="1"/>
          </p:cNvSpPr>
          <p:nvPr>
            <p:ph type="title"/>
          </p:nvPr>
        </p:nvSpPr>
        <p:spPr>
          <a:xfrm>
            <a:off x="1583267" y="624110"/>
            <a:ext cx="10562166" cy="1280890"/>
          </a:xfrm>
        </p:spPr>
        <p:txBody>
          <a:bodyPr/>
          <a:lstStyle/>
          <a:p>
            <a:r>
              <a:rPr lang="en-US" sz="3600" dirty="0" err="1"/>
              <a:t>Tallinna</a:t>
            </a:r>
            <a:r>
              <a:rPr lang="en-US" sz="3600" dirty="0"/>
              <a:t> </a:t>
            </a:r>
            <a:r>
              <a:rPr lang="en-US" sz="3600" dirty="0" err="1"/>
              <a:t>kataloog</a:t>
            </a:r>
            <a:r>
              <a:rPr lang="en-US" sz="3600" dirty="0"/>
              <a:t>, </a:t>
            </a:r>
            <a:r>
              <a:rPr lang="en-US" sz="3600" dirty="0" err="1"/>
              <a:t>InfraRYL</a:t>
            </a:r>
            <a:r>
              <a:rPr lang="en-US" sz="3600" dirty="0"/>
              <a:t> ja Espoo </a:t>
            </a:r>
            <a:r>
              <a:rPr lang="en-US" sz="3600" dirty="0" err="1"/>
              <a:t>kataloog</a:t>
            </a:r>
            <a:endParaRPr lang="en-US" sz="3600" dirty="0"/>
          </a:p>
        </p:txBody>
      </p:sp>
      <p:sp>
        <p:nvSpPr>
          <p:cNvPr id="3" name="Content Placeholder 2">
            <a:extLst>
              <a:ext uri="{FF2B5EF4-FFF2-40B4-BE49-F238E27FC236}">
                <a16:creationId xmlns:a16="http://schemas.microsoft.com/office/drawing/2014/main" id="{28951729-5889-6F14-4424-8D3BEA6C550A}"/>
              </a:ext>
            </a:extLst>
          </p:cNvPr>
          <p:cNvSpPr>
            <a:spLocks noGrp="1"/>
          </p:cNvSpPr>
          <p:nvPr>
            <p:ph idx="1"/>
          </p:nvPr>
        </p:nvSpPr>
        <p:spPr>
          <a:xfrm>
            <a:off x="7875493" y="1825624"/>
            <a:ext cx="4123766" cy="4723093"/>
          </a:xfrm>
        </p:spPr>
        <p:txBody>
          <a:bodyPr>
            <a:normAutofit fontScale="62500" lnSpcReduction="20000"/>
          </a:bodyPr>
          <a:lstStyle/>
          <a:p>
            <a:r>
              <a:rPr lang="fi-FI" sz="2300" dirty="0">
                <a:hlinkClick r:id="rId2"/>
              </a:rPr>
              <a:t>TallinnaLV_05082025_m35_lisa.pdf</a:t>
            </a:r>
            <a:endParaRPr lang="en-US" sz="2300" dirty="0"/>
          </a:p>
          <a:p>
            <a:r>
              <a:rPr lang="en-US" dirty="0" err="1"/>
              <a:t>Viis</a:t>
            </a:r>
            <a:r>
              <a:rPr lang="en-US" dirty="0"/>
              <a:t> </a:t>
            </a:r>
            <a:r>
              <a:rPr lang="en-US" dirty="0" err="1"/>
              <a:t>tänavaklassi</a:t>
            </a:r>
            <a:r>
              <a:rPr lang="en-US" dirty="0"/>
              <a:t> + </a:t>
            </a:r>
            <a:r>
              <a:rPr lang="en-US" dirty="0" err="1"/>
              <a:t>kergliiklusteed</a:t>
            </a:r>
            <a:endParaRPr lang="en-US" dirty="0"/>
          </a:p>
          <a:p>
            <a:r>
              <a:rPr lang="en-US" dirty="0"/>
              <a:t>Igale </a:t>
            </a:r>
            <a:r>
              <a:rPr lang="en-US" dirty="0" err="1"/>
              <a:t>koormusklassile</a:t>
            </a:r>
            <a:r>
              <a:rPr lang="en-US" dirty="0"/>
              <a:t> </a:t>
            </a:r>
            <a:r>
              <a:rPr lang="en-US" dirty="0" err="1"/>
              <a:t>mitu</a:t>
            </a:r>
            <a:r>
              <a:rPr lang="en-US" dirty="0"/>
              <a:t> </a:t>
            </a:r>
            <a:r>
              <a:rPr lang="en-US" dirty="0" err="1"/>
              <a:t>erinevat</a:t>
            </a:r>
            <a:r>
              <a:rPr lang="en-US" dirty="0"/>
              <a:t> </a:t>
            </a:r>
            <a:r>
              <a:rPr lang="en-US" dirty="0" err="1"/>
              <a:t>võimalikku</a:t>
            </a:r>
            <a:r>
              <a:rPr lang="en-US" dirty="0"/>
              <a:t> </a:t>
            </a:r>
            <a:r>
              <a:rPr lang="en-US" dirty="0" err="1"/>
              <a:t>katendit</a:t>
            </a:r>
            <a:endParaRPr lang="en-US" dirty="0"/>
          </a:p>
          <a:p>
            <a:pPr lvl="1"/>
            <a:r>
              <a:rPr lang="en-US" dirty="0"/>
              <a:t>Mitte </a:t>
            </a:r>
            <a:r>
              <a:rPr lang="en-US" dirty="0" err="1"/>
              <a:t>kõigis</a:t>
            </a:r>
            <a:r>
              <a:rPr lang="en-US" dirty="0"/>
              <a:t> </a:t>
            </a:r>
            <a:r>
              <a:rPr lang="en-US" dirty="0" err="1"/>
              <a:t>klassides</a:t>
            </a:r>
            <a:r>
              <a:rPr lang="en-US" dirty="0"/>
              <a:t>, </a:t>
            </a:r>
            <a:r>
              <a:rPr lang="en-US" dirty="0" err="1"/>
              <a:t>siiski</a:t>
            </a:r>
            <a:endParaRPr lang="en-US" dirty="0"/>
          </a:p>
          <a:p>
            <a:r>
              <a:rPr lang="en-US" dirty="0"/>
              <a:t>Liival ja </a:t>
            </a:r>
            <a:r>
              <a:rPr lang="en-US" dirty="0" err="1"/>
              <a:t>killustikul</a:t>
            </a:r>
            <a:r>
              <a:rPr lang="en-US" dirty="0"/>
              <a:t> </a:t>
            </a:r>
            <a:r>
              <a:rPr lang="en-US" dirty="0" err="1"/>
              <a:t>mõõdetavad</a:t>
            </a:r>
            <a:r>
              <a:rPr lang="en-US" dirty="0"/>
              <a:t> </a:t>
            </a:r>
            <a:r>
              <a:rPr lang="en-US" dirty="0" err="1"/>
              <a:t>kandevõime</a:t>
            </a:r>
            <a:r>
              <a:rPr lang="en-US" dirty="0"/>
              <a:t> </a:t>
            </a:r>
            <a:r>
              <a:rPr lang="en-US" dirty="0" err="1"/>
              <a:t>numbrid</a:t>
            </a:r>
            <a:endParaRPr lang="en-US" dirty="0"/>
          </a:p>
          <a:p>
            <a:pPr lvl="1"/>
            <a:r>
              <a:rPr lang="en-US" dirty="0" err="1"/>
              <a:t>Plaatkoormuskatse</a:t>
            </a:r>
            <a:r>
              <a:rPr lang="en-US" dirty="0"/>
              <a:t> ja </a:t>
            </a:r>
            <a:r>
              <a:rPr lang="en-US" dirty="0" err="1"/>
              <a:t>sellega</a:t>
            </a:r>
            <a:r>
              <a:rPr lang="en-US" dirty="0"/>
              <a:t> </a:t>
            </a:r>
            <a:r>
              <a:rPr lang="en-US" dirty="0" err="1"/>
              <a:t>võrreldud</a:t>
            </a:r>
            <a:r>
              <a:rPr lang="en-US" dirty="0"/>
              <a:t> </a:t>
            </a:r>
            <a:r>
              <a:rPr lang="en-US" dirty="0" err="1"/>
              <a:t>seadmetega</a:t>
            </a:r>
            <a:endParaRPr lang="en-US" dirty="0"/>
          </a:p>
          <a:p>
            <a:r>
              <a:rPr lang="en-US" dirty="0" err="1"/>
              <a:t>Veidi</a:t>
            </a:r>
            <a:r>
              <a:rPr lang="en-US" dirty="0"/>
              <a:t> </a:t>
            </a:r>
            <a:r>
              <a:rPr lang="en-US" dirty="0" err="1"/>
              <a:t>vananenud</a:t>
            </a:r>
            <a:r>
              <a:rPr lang="en-US" dirty="0"/>
              <a:t> (2018 </a:t>
            </a:r>
            <a:r>
              <a:rPr lang="en-US" dirty="0" err="1"/>
              <a:t>teadmistel</a:t>
            </a:r>
            <a:r>
              <a:rPr lang="en-US" dirty="0"/>
              <a:t>)</a:t>
            </a:r>
          </a:p>
          <a:p>
            <a:pPr lvl="1"/>
            <a:r>
              <a:rPr lang="en-US" dirty="0" err="1"/>
              <a:t>Koormusklassi</a:t>
            </a:r>
            <a:r>
              <a:rPr lang="en-US" dirty="0"/>
              <a:t> </a:t>
            </a:r>
            <a:r>
              <a:rPr lang="en-US" dirty="0" err="1"/>
              <a:t>võiks</a:t>
            </a:r>
            <a:r>
              <a:rPr lang="en-US" dirty="0"/>
              <a:t> </a:t>
            </a:r>
            <a:r>
              <a:rPr lang="en-US" dirty="0" err="1"/>
              <a:t>valida</a:t>
            </a:r>
            <a:r>
              <a:rPr lang="en-US" dirty="0"/>
              <a:t>, </a:t>
            </a:r>
            <a:r>
              <a:rPr lang="en-US" dirty="0" err="1"/>
              <a:t>kui</a:t>
            </a:r>
            <a:r>
              <a:rPr lang="en-US" dirty="0"/>
              <a:t> </a:t>
            </a:r>
            <a:r>
              <a:rPr lang="en-US" dirty="0" err="1"/>
              <a:t>raskeliiklus</a:t>
            </a:r>
            <a:r>
              <a:rPr lang="en-US" dirty="0"/>
              <a:t> on </a:t>
            </a:r>
            <a:r>
              <a:rPr lang="en-US" dirty="0" err="1"/>
              <a:t>oluliselt</a:t>
            </a:r>
            <a:r>
              <a:rPr lang="en-US" dirty="0"/>
              <a:t> </a:t>
            </a:r>
            <a:r>
              <a:rPr lang="en-US" dirty="0" err="1"/>
              <a:t>suurem</a:t>
            </a:r>
            <a:r>
              <a:rPr lang="en-US" dirty="0"/>
              <a:t> </a:t>
            </a:r>
            <a:r>
              <a:rPr lang="en-US" dirty="0" err="1"/>
              <a:t>või</a:t>
            </a:r>
            <a:r>
              <a:rPr lang="en-US" dirty="0"/>
              <a:t> </a:t>
            </a:r>
            <a:r>
              <a:rPr lang="en-US" dirty="0" err="1"/>
              <a:t>väiksem</a:t>
            </a:r>
            <a:r>
              <a:rPr lang="en-US" dirty="0"/>
              <a:t> </a:t>
            </a:r>
            <a:r>
              <a:rPr lang="en-US" dirty="0" err="1"/>
              <a:t>keskmisest</a:t>
            </a:r>
            <a:endParaRPr lang="en-US" dirty="0"/>
          </a:p>
          <a:p>
            <a:r>
              <a:rPr lang="en-US" dirty="0" err="1"/>
              <a:t>Detailne</a:t>
            </a:r>
            <a:r>
              <a:rPr lang="en-US" dirty="0"/>
              <a:t> </a:t>
            </a:r>
            <a:r>
              <a:rPr lang="en-US" dirty="0" err="1"/>
              <a:t>lahend</a:t>
            </a:r>
            <a:r>
              <a:rPr lang="en-US" dirty="0"/>
              <a:t> </a:t>
            </a:r>
            <a:r>
              <a:rPr lang="en-US" dirty="0" err="1"/>
              <a:t>puudub</a:t>
            </a:r>
            <a:r>
              <a:rPr lang="en-US" dirty="0"/>
              <a:t> </a:t>
            </a:r>
            <a:r>
              <a:rPr lang="en-US" dirty="0" err="1"/>
              <a:t>sillutiskatendil</a:t>
            </a:r>
            <a:endParaRPr lang="en-US" dirty="0"/>
          </a:p>
          <a:p>
            <a:pPr lvl="1"/>
            <a:r>
              <a:rPr lang="en-US" dirty="0" err="1"/>
              <a:t>arvestatud</a:t>
            </a:r>
            <a:r>
              <a:rPr lang="en-US" dirty="0"/>
              <a:t> </a:t>
            </a:r>
            <a:r>
              <a:rPr lang="en-US" dirty="0" err="1"/>
              <a:t>ainult</a:t>
            </a:r>
            <a:r>
              <a:rPr lang="en-US" dirty="0"/>
              <a:t> </a:t>
            </a:r>
            <a:r>
              <a:rPr lang="en-US" dirty="0" err="1"/>
              <a:t>munakivi</a:t>
            </a:r>
            <a:r>
              <a:rPr lang="en-US" dirty="0"/>
              <a:t> ja </a:t>
            </a:r>
            <a:r>
              <a:rPr lang="en-US" dirty="0" err="1"/>
              <a:t>klompkivisillutisega</a:t>
            </a:r>
            <a:endParaRPr lang="en-US" dirty="0"/>
          </a:p>
        </p:txBody>
      </p:sp>
      <p:pic>
        <p:nvPicPr>
          <p:cNvPr id="5" name="Picture 4">
            <a:extLst>
              <a:ext uri="{FF2B5EF4-FFF2-40B4-BE49-F238E27FC236}">
                <a16:creationId xmlns:a16="http://schemas.microsoft.com/office/drawing/2014/main" id="{A7B2F557-F719-875A-D859-5CB4C75910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60" y="1825625"/>
            <a:ext cx="7746490" cy="4351338"/>
          </a:xfrm>
          <a:prstGeom prst="rect">
            <a:avLst/>
          </a:prstGeom>
        </p:spPr>
      </p:pic>
      <p:sp>
        <p:nvSpPr>
          <p:cNvPr id="4" name="Slide Number Placeholder 3">
            <a:extLst>
              <a:ext uri="{FF2B5EF4-FFF2-40B4-BE49-F238E27FC236}">
                <a16:creationId xmlns:a16="http://schemas.microsoft.com/office/drawing/2014/main" id="{07FF8700-B42E-2A74-20E6-B1D1381ACB4F}"/>
              </a:ext>
            </a:extLst>
          </p:cNvPr>
          <p:cNvSpPr>
            <a:spLocks noGrp="1"/>
          </p:cNvSpPr>
          <p:nvPr>
            <p:ph type="sldNum" sz="quarter" idx="12"/>
          </p:nvPr>
        </p:nvSpPr>
        <p:spPr/>
        <p:txBody>
          <a:bodyPr/>
          <a:lstStyle/>
          <a:p>
            <a:fld id="{8FCF64CA-1ABB-4D00-9261-AE268A4C79EB}" type="slidenum">
              <a:rPr lang="en-US" smtClean="0"/>
              <a:t>195</a:t>
            </a:fld>
            <a:endParaRPr lang="en-US"/>
          </a:p>
        </p:txBody>
      </p:sp>
    </p:spTree>
    <p:extLst>
      <p:ext uri="{BB962C8B-B14F-4D97-AF65-F5344CB8AC3E}">
        <p14:creationId xmlns:p14="http://schemas.microsoft.com/office/powerpoint/2010/main" val="101414197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62F6-37DC-27A5-3447-A81350B40C8B}"/>
              </a:ext>
            </a:extLst>
          </p:cNvPr>
          <p:cNvSpPr>
            <a:spLocks noGrp="1"/>
          </p:cNvSpPr>
          <p:nvPr>
            <p:ph type="title"/>
          </p:nvPr>
        </p:nvSpPr>
        <p:spPr/>
        <p:txBody>
          <a:bodyPr/>
          <a:lstStyle/>
          <a:p>
            <a:r>
              <a:rPr lang="en-US" dirty="0" err="1"/>
              <a:t>Materjalide</a:t>
            </a:r>
            <a:r>
              <a:rPr lang="en-US" dirty="0"/>
              <a:t> </a:t>
            </a:r>
            <a:r>
              <a:rPr lang="en-US" dirty="0" err="1"/>
              <a:t>liigitusest</a:t>
            </a:r>
            <a:endParaRPr lang="en-US" dirty="0"/>
          </a:p>
        </p:txBody>
      </p:sp>
      <p:sp>
        <p:nvSpPr>
          <p:cNvPr id="3" name="Content Placeholder 2">
            <a:extLst>
              <a:ext uri="{FF2B5EF4-FFF2-40B4-BE49-F238E27FC236}">
                <a16:creationId xmlns:a16="http://schemas.microsoft.com/office/drawing/2014/main" id="{9ED3F865-C67A-14D9-5E31-F3DA6AF11CB4}"/>
              </a:ext>
            </a:extLst>
          </p:cNvPr>
          <p:cNvSpPr>
            <a:spLocks noGrp="1"/>
          </p:cNvSpPr>
          <p:nvPr>
            <p:ph idx="1"/>
          </p:nvPr>
        </p:nvSpPr>
        <p:spPr>
          <a:xfrm>
            <a:off x="533399" y="1825625"/>
            <a:ext cx="11286565" cy="4351338"/>
          </a:xfrm>
        </p:spPr>
        <p:txBody>
          <a:bodyPr>
            <a:normAutofit fontScale="70000" lnSpcReduction="20000"/>
          </a:bodyPr>
          <a:lstStyle/>
          <a:p>
            <a:pPr>
              <a:lnSpc>
                <a:spcPct val="120000"/>
              </a:lnSpc>
            </a:pPr>
            <a:r>
              <a:rPr lang="en-US" dirty="0" err="1"/>
              <a:t>Killustikud</a:t>
            </a:r>
            <a:r>
              <a:rPr lang="en-US" dirty="0"/>
              <a:t>: </a:t>
            </a:r>
            <a:r>
              <a:rPr lang="en-US" dirty="0" err="1"/>
              <a:t>sidumata</a:t>
            </a:r>
            <a:r>
              <a:rPr lang="en-US" dirty="0"/>
              <a:t> </a:t>
            </a:r>
            <a:r>
              <a:rPr lang="en-US" dirty="0" err="1"/>
              <a:t>segu</a:t>
            </a:r>
            <a:r>
              <a:rPr lang="en-US" dirty="0"/>
              <a:t>, </a:t>
            </a:r>
            <a:r>
              <a:rPr lang="en-US" dirty="0" err="1"/>
              <a:t>ridakillustik</a:t>
            </a:r>
            <a:r>
              <a:rPr lang="en-US" dirty="0"/>
              <a:t>, </a:t>
            </a:r>
            <a:r>
              <a:rPr lang="en-US" dirty="0" err="1"/>
              <a:t>fraktsioneeritud</a:t>
            </a:r>
            <a:r>
              <a:rPr lang="en-US" dirty="0"/>
              <a:t> </a:t>
            </a:r>
            <a:r>
              <a:rPr lang="en-US" dirty="0" err="1"/>
              <a:t>killustik</a:t>
            </a:r>
            <a:endParaRPr lang="en-US" dirty="0"/>
          </a:p>
          <a:p>
            <a:pPr lvl="1">
              <a:lnSpc>
                <a:spcPct val="120000"/>
              </a:lnSpc>
            </a:pPr>
            <a:r>
              <a:rPr lang="en-US" dirty="0"/>
              <a:t>D – </a:t>
            </a:r>
            <a:r>
              <a:rPr lang="en-US" dirty="0" err="1"/>
              <a:t>ülemine</a:t>
            </a:r>
            <a:r>
              <a:rPr lang="en-US" dirty="0"/>
              <a:t> </a:t>
            </a:r>
            <a:r>
              <a:rPr lang="en-US" dirty="0" err="1"/>
              <a:t>piir</a:t>
            </a:r>
            <a:r>
              <a:rPr lang="en-US" dirty="0"/>
              <a:t> (mm), d – </a:t>
            </a:r>
            <a:r>
              <a:rPr lang="en-US" dirty="0" err="1"/>
              <a:t>alumine</a:t>
            </a:r>
            <a:r>
              <a:rPr lang="en-US" dirty="0"/>
              <a:t> </a:t>
            </a:r>
            <a:r>
              <a:rPr lang="en-US" dirty="0" err="1"/>
              <a:t>piir</a:t>
            </a:r>
            <a:r>
              <a:rPr lang="en-US" dirty="0"/>
              <a:t> (mm). </a:t>
            </a:r>
            <a:r>
              <a:rPr lang="en-US" dirty="0" err="1"/>
              <a:t>Tavaliselt</a:t>
            </a:r>
            <a:r>
              <a:rPr lang="en-US" dirty="0"/>
              <a:t> </a:t>
            </a:r>
            <a:r>
              <a:rPr lang="en-US" dirty="0" err="1"/>
              <a:t>tähis</a:t>
            </a:r>
            <a:r>
              <a:rPr lang="en-US" dirty="0"/>
              <a:t> d/D</a:t>
            </a:r>
          </a:p>
          <a:p>
            <a:pPr lvl="2">
              <a:lnSpc>
                <a:spcPct val="120000"/>
              </a:lnSpc>
            </a:pPr>
            <a:r>
              <a:rPr lang="en-US" dirty="0" err="1"/>
              <a:t>Sidumata</a:t>
            </a:r>
            <a:r>
              <a:rPr lang="en-US" dirty="0"/>
              <a:t> </a:t>
            </a:r>
            <a:r>
              <a:rPr lang="en-US" dirty="0" err="1"/>
              <a:t>segu</a:t>
            </a:r>
            <a:r>
              <a:rPr lang="en-US" dirty="0"/>
              <a:t>: d=0 (</a:t>
            </a:r>
            <a:r>
              <a:rPr lang="en-US" dirty="0" err="1"/>
              <a:t>oma</a:t>
            </a:r>
            <a:r>
              <a:rPr lang="en-US" dirty="0"/>
              <a:t> standard EVS 13285)</a:t>
            </a:r>
          </a:p>
          <a:p>
            <a:pPr lvl="2">
              <a:lnSpc>
                <a:spcPct val="120000"/>
              </a:lnSpc>
            </a:pPr>
            <a:r>
              <a:rPr lang="en-US" dirty="0" err="1"/>
              <a:t>Ridakillustik</a:t>
            </a:r>
            <a:r>
              <a:rPr lang="en-US" dirty="0"/>
              <a:t>: D≥8 ja d≠0 (</a:t>
            </a:r>
            <a:r>
              <a:rPr lang="en-US" dirty="0" err="1"/>
              <a:t>paekild</a:t>
            </a:r>
            <a:r>
              <a:rPr lang="en-US" dirty="0"/>
              <a:t>: d≥4) </a:t>
            </a:r>
            <a:r>
              <a:rPr lang="en-US" dirty="0" err="1"/>
              <a:t>ning</a:t>
            </a:r>
            <a:r>
              <a:rPr lang="en-US" dirty="0"/>
              <a:t> D/d&gt;2 – </a:t>
            </a:r>
            <a:r>
              <a:rPr lang="en-US" dirty="0" err="1"/>
              <a:t>ilma</a:t>
            </a:r>
            <a:r>
              <a:rPr lang="en-US" dirty="0"/>
              <a:t> </a:t>
            </a:r>
            <a:r>
              <a:rPr lang="en-US" dirty="0" err="1"/>
              <a:t>nullita</a:t>
            </a:r>
            <a:r>
              <a:rPr lang="en-US" dirty="0"/>
              <a:t> </a:t>
            </a:r>
            <a:r>
              <a:rPr lang="en-US" dirty="0" err="1"/>
              <a:t>ehk</a:t>
            </a:r>
            <a:r>
              <a:rPr lang="en-US" dirty="0"/>
              <a:t> </a:t>
            </a:r>
            <a:r>
              <a:rPr lang="en-US" dirty="0" err="1"/>
              <a:t>piiratud</a:t>
            </a:r>
            <a:r>
              <a:rPr lang="en-US" dirty="0"/>
              <a:t> </a:t>
            </a:r>
            <a:r>
              <a:rPr lang="en-US" dirty="0" err="1"/>
              <a:t>peenosisega</a:t>
            </a:r>
            <a:endParaRPr lang="en-US" dirty="0"/>
          </a:p>
          <a:p>
            <a:pPr lvl="2">
              <a:lnSpc>
                <a:spcPct val="120000"/>
              </a:lnSpc>
            </a:pPr>
            <a:r>
              <a:rPr lang="en-US" dirty="0" err="1"/>
              <a:t>Fraktsioneeritud</a:t>
            </a:r>
            <a:r>
              <a:rPr lang="en-US" dirty="0"/>
              <a:t> </a:t>
            </a:r>
            <a:r>
              <a:rPr lang="en-US" dirty="0" err="1"/>
              <a:t>killustik</a:t>
            </a:r>
            <a:r>
              <a:rPr lang="en-US" dirty="0"/>
              <a:t>: D=2d – 16/32; 32/63; 63/120</a:t>
            </a:r>
          </a:p>
          <a:p>
            <a:pPr lvl="1">
              <a:lnSpc>
                <a:spcPct val="120000"/>
              </a:lnSpc>
            </a:pPr>
            <a:r>
              <a:rPr lang="en-US" dirty="0" err="1"/>
              <a:t>Kvaliteeditingimustes</a:t>
            </a:r>
            <a:r>
              <a:rPr lang="en-US" dirty="0"/>
              <a:t> – </a:t>
            </a:r>
            <a:r>
              <a:rPr lang="en-US" dirty="0" err="1"/>
              <a:t>peenosiste</a:t>
            </a:r>
            <a:r>
              <a:rPr lang="en-US" dirty="0"/>
              <a:t> </a:t>
            </a:r>
            <a:r>
              <a:rPr lang="en-US" dirty="0" err="1"/>
              <a:t>sisaldus</a:t>
            </a:r>
            <a:r>
              <a:rPr lang="en-US" dirty="0"/>
              <a:t> </a:t>
            </a:r>
            <a:r>
              <a:rPr lang="en-US" dirty="0" err="1"/>
              <a:t>tihendatud</a:t>
            </a:r>
            <a:r>
              <a:rPr lang="en-US" dirty="0"/>
              <a:t> </a:t>
            </a:r>
            <a:r>
              <a:rPr lang="en-US" dirty="0" err="1"/>
              <a:t>kihis</a:t>
            </a:r>
            <a:r>
              <a:rPr lang="en-US" dirty="0"/>
              <a:t> </a:t>
            </a:r>
            <a:r>
              <a:rPr lang="en-US" dirty="0" err="1"/>
              <a:t>mitte</a:t>
            </a:r>
            <a:r>
              <a:rPr lang="en-US" dirty="0"/>
              <a:t> </a:t>
            </a:r>
            <a:r>
              <a:rPr lang="en-US" dirty="0" err="1"/>
              <a:t>üle</a:t>
            </a:r>
            <a:r>
              <a:rPr lang="en-US" dirty="0"/>
              <a:t> 7% - f</a:t>
            </a:r>
            <a:r>
              <a:rPr lang="en-US" baseline="-25000" dirty="0"/>
              <a:t>7</a:t>
            </a:r>
          </a:p>
          <a:p>
            <a:pPr lvl="2">
              <a:lnSpc>
                <a:spcPct val="120000"/>
              </a:lnSpc>
            </a:pPr>
            <a:r>
              <a:rPr lang="en-US" dirty="0"/>
              <a:t>Siit </a:t>
            </a:r>
            <a:r>
              <a:rPr lang="en-US" dirty="0" err="1"/>
              <a:t>tulenevalt</a:t>
            </a:r>
            <a:r>
              <a:rPr lang="en-US" dirty="0"/>
              <a:t>, </a:t>
            </a:r>
            <a:r>
              <a:rPr lang="en-US" dirty="0" err="1"/>
              <a:t>materjalis</a:t>
            </a:r>
            <a:r>
              <a:rPr lang="en-US" dirty="0"/>
              <a:t> </a:t>
            </a:r>
            <a:r>
              <a:rPr lang="en-US" dirty="0" err="1"/>
              <a:t>tohib</a:t>
            </a:r>
            <a:r>
              <a:rPr lang="en-US" dirty="0"/>
              <a:t> % olla </a:t>
            </a:r>
            <a:r>
              <a:rPr lang="en-US" dirty="0" err="1"/>
              <a:t>väiksem</a:t>
            </a:r>
            <a:r>
              <a:rPr lang="en-US" dirty="0"/>
              <a:t> </a:t>
            </a:r>
            <a:r>
              <a:rPr lang="en-US" dirty="0" err="1"/>
              <a:t>sest</a:t>
            </a:r>
            <a:r>
              <a:rPr lang="en-US" dirty="0"/>
              <a:t> </a:t>
            </a:r>
            <a:r>
              <a:rPr lang="en-US" dirty="0" err="1"/>
              <a:t>paekillul</a:t>
            </a:r>
            <a:r>
              <a:rPr lang="en-US" dirty="0"/>
              <a:t> % </a:t>
            </a:r>
            <a:r>
              <a:rPr lang="en-US" dirty="0" err="1"/>
              <a:t>tõuseb</a:t>
            </a:r>
            <a:r>
              <a:rPr lang="en-US" dirty="0"/>
              <a:t> </a:t>
            </a:r>
            <a:r>
              <a:rPr lang="en-US" dirty="0" err="1"/>
              <a:t>tihendamisel</a:t>
            </a:r>
            <a:endParaRPr lang="en-US" dirty="0"/>
          </a:p>
          <a:p>
            <a:pPr lvl="1">
              <a:lnSpc>
                <a:spcPct val="120000"/>
              </a:lnSpc>
            </a:pPr>
            <a:r>
              <a:rPr lang="en-US" dirty="0" err="1"/>
              <a:t>Kvaliteedikategooria</a:t>
            </a:r>
            <a:r>
              <a:rPr lang="en-US" dirty="0"/>
              <a:t> </a:t>
            </a:r>
            <a:r>
              <a:rPr lang="en-US" dirty="0" err="1"/>
              <a:t>määrab</a:t>
            </a:r>
            <a:r>
              <a:rPr lang="en-US" dirty="0"/>
              <a:t>, </a:t>
            </a:r>
            <a:r>
              <a:rPr lang="en-US" dirty="0" err="1"/>
              <a:t>palju</a:t>
            </a:r>
            <a:r>
              <a:rPr lang="en-US" dirty="0"/>
              <a:t> </a:t>
            </a:r>
            <a:r>
              <a:rPr lang="en-US" dirty="0" err="1"/>
              <a:t>võib</a:t>
            </a:r>
            <a:r>
              <a:rPr lang="en-US" dirty="0"/>
              <a:t> olla </a:t>
            </a:r>
            <a:r>
              <a:rPr lang="en-US" dirty="0" err="1"/>
              <a:t>üle</a:t>
            </a:r>
            <a:r>
              <a:rPr lang="en-US" dirty="0"/>
              <a:t>- </a:t>
            </a:r>
            <a:r>
              <a:rPr lang="en-US" dirty="0" err="1"/>
              <a:t>või</a:t>
            </a:r>
            <a:r>
              <a:rPr lang="en-US" dirty="0"/>
              <a:t> </a:t>
            </a:r>
            <a:r>
              <a:rPr lang="en-US" dirty="0" err="1"/>
              <a:t>alamõõdulisi</a:t>
            </a:r>
            <a:r>
              <a:rPr lang="en-US" dirty="0"/>
              <a:t> </a:t>
            </a:r>
            <a:r>
              <a:rPr lang="en-US" dirty="0" err="1"/>
              <a:t>osiseid</a:t>
            </a:r>
            <a:endParaRPr lang="en-US" dirty="0"/>
          </a:p>
          <a:p>
            <a:pPr lvl="1">
              <a:lnSpc>
                <a:spcPct val="120000"/>
              </a:lnSpc>
            </a:pPr>
            <a:r>
              <a:rPr lang="en-US" dirty="0" err="1"/>
              <a:t>Külmakindlus</a:t>
            </a:r>
            <a:r>
              <a:rPr lang="en-US" dirty="0"/>
              <a:t> – </a:t>
            </a:r>
            <a:r>
              <a:rPr lang="en-US" dirty="0" err="1"/>
              <a:t>näiteks</a:t>
            </a:r>
            <a:r>
              <a:rPr lang="en-US" dirty="0"/>
              <a:t> F4 </a:t>
            </a:r>
            <a:r>
              <a:rPr lang="en-US" dirty="0" err="1"/>
              <a:t>tähendab</a:t>
            </a:r>
            <a:r>
              <a:rPr lang="en-US" dirty="0"/>
              <a:t>, et </a:t>
            </a:r>
            <a:r>
              <a:rPr lang="en-US" dirty="0" err="1"/>
              <a:t>katse</a:t>
            </a:r>
            <a:r>
              <a:rPr lang="en-US" dirty="0"/>
              <a:t> </a:t>
            </a:r>
            <a:r>
              <a:rPr lang="en-US" dirty="0" err="1"/>
              <a:t>käigus</a:t>
            </a:r>
            <a:r>
              <a:rPr lang="en-US" dirty="0"/>
              <a:t> lagunes </a:t>
            </a:r>
            <a:r>
              <a:rPr lang="en-US" dirty="0" err="1"/>
              <a:t>kuni</a:t>
            </a:r>
            <a:r>
              <a:rPr lang="en-US" dirty="0"/>
              <a:t> 4% </a:t>
            </a:r>
            <a:r>
              <a:rPr lang="en-US" dirty="0" err="1"/>
              <a:t>materjalist</a:t>
            </a:r>
            <a:endParaRPr lang="en-US" dirty="0"/>
          </a:p>
          <a:p>
            <a:pPr lvl="1">
              <a:lnSpc>
                <a:spcPct val="120000"/>
              </a:lnSpc>
            </a:pPr>
            <a:r>
              <a:rPr lang="en-US" dirty="0" err="1"/>
              <a:t>Purunemiskindlus</a:t>
            </a:r>
            <a:r>
              <a:rPr lang="en-US" dirty="0"/>
              <a:t> – </a:t>
            </a:r>
            <a:r>
              <a:rPr lang="en-US" dirty="0" err="1"/>
              <a:t>näiteks</a:t>
            </a:r>
            <a:r>
              <a:rPr lang="en-US" dirty="0"/>
              <a:t> LA35 </a:t>
            </a:r>
            <a:r>
              <a:rPr lang="en-US" dirty="0" err="1"/>
              <a:t>tähendab</a:t>
            </a:r>
            <a:r>
              <a:rPr lang="en-US" dirty="0"/>
              <a:t>, et Los Angeles </a:t>
            </a:r>
            <a:r>
              <a:rPr lang="en-US" dirty="0" err="1"/>
              <a:t>katses</a:t>
            </a:r>
            <a:r>
              <a:rPr lang="en-US" dirty="0"/>
              <a:t> lagunes </a:t>
            </a:r>
            <a:r>
              <a:rPr lang="en-US" dirty="0" err="1"/>
              <a:t>kuni</a:t>
            </a:r>
            <a:r>
              <a:rPr lang="en-US" dirty="0"/>
              <a:t> 35%</a:t>
            </a:r>
          </a:p>
          <a:p>
            <a:pPr>
              <a:lnSpc>
                <a:spcPct val="120000"/>
              </a:lnSpc>
            </a:pPr>
            <a:r>
              <a:rPr lang="en-US" dirty="0" err="1"/>
              <a:t>Liivad-kruusad</a:t>
            </a:r>
            <a:r>
              <a:rPr lang="en-US" dirty="0"/>
              <a:t> (EVS-EN ISO 14688-1)</a:t>
            </a:r>
          </a:p>
          <a:p>
            <a:pPr lvl="1">
              <a:lnSpc>
                <a:spcPct val="120000"/>
              </a:lnSpc>
            </a:pPr>
            <a:r>
              <a:rPr lang="en-US" dirty="0"/>
              <a:t>Gr (gravel, </a:t>
            </a:r>
            <a:r>
              <a:rPr lang="en-US" dirty="0" err="1"/>
              <a:t>kruus</a:t>
            </a:r>
            <a:r>
              <a:rPr lang="en-US" dirty="0"/>
              <a:t>) - Sa (sand, </a:t>
            </a:r>
            <a:r>
              <a:rPr lang="en-US" dirty="0" err="1"/>
              <a:t>liiv</a:t>
            </a:r>
            <a:r>
              <a:rPr lang="en-US" dirty="0"/>
              <a:t>) – Si (silt, </a:t>
            </a:r>
            <a:r>
              <a:rPr lang="en-US" dirty="0" err="1"/>
              <a:t>möll</a:t>
            </a:r>
            <a:r>
              <a:rPr lang="en-US" dirty="0"/>
              <a:t>) – Cl (clay, </a:t>
            </a:r>
            <a:r>
              <a:rPr lang="en-US" dirty="0" err="1"/>
              <a:t>savi</a:t>
            </a:r>
            <a:r>
              <a:rPr lang="en-US" dirty="0"/>
              <a:t>)</a:t>
            </a:r>
          </a:p>
          <a:p>
            <a:pPr lvl="2">
              <a:lnSpc>
                <a:spcPct val="120000"/>
              </a:lnSpc>
            </a:pPr>
            <a:r>
              <a:rPr lang="en-US" dirty="0"/>
              <a:t>Kui </a:t>
            </a:r>
            <a:r>
              <a:rPr lang="en-US" dirty="0" err="1"/>
              <a:t>peenosist</a:t>
            </a:r>
            <a:r>
              <a:rPr lang="en-US" dirty="0"/>
              <a:t> </a:t>
            </a:r>
            <a:r>
              <a:rPr lang="en-US" dirty="0" err="1"/>
              <a:t>üle</a:t>
            </a:r>
            <a:r>
              <a:rPr lang="en-US" dirty="0"/>
              <a:t> 15%, </a:t>
            </a:r>
            <a:r>
              <a:rPr lang="en-US" dirty="0" err="1"/>
              <a:t>põhinimetuse</a:t>
            </a:r>
            <a:r>
              <a:rPr lang="en-US" dirty="0"/>
              <a:t> ees </a:t>
            </a:r>
            <a:r>
              <a:rPr lang="en-US" dirty="0" err="1"/>
              <a:t>väiketähtedega</a:t>
            </a:r>
            <a:r>
              <a:rPr lang="en-US" dirty="0"/>
              <a:t> </a:t>
            </a:r>
            <a:r>
              <a:rPr lang="en-US" dirty="0" err="1"/>
              <a:t>üks</a:t>
            </a:r>
            <a:r>
              <a:rPr lang="en-US" dirty="0"/>
              <a:t> </a:t>
            </a:r>
            <a:r>
              <a:rPr lang="en-US" dirty="0" err="1"/>
              <a:t>või</a:t>
            </a:r>
            <a:r>
              <a:rPr lang="en-US" dirty="0"/>
              <a:t> </a:t>
            </a:r>
            <a:r>
              <a:rPr lang="en-US" dirty="0" err="1"/>
              <a:t>kaks</a:t>
            </a:r>
            <a:r>
              <a:rPr lang="en-US" dirty="0"/>
              <a:t> </a:t>
            </a:r>
            <a:r>
              <a:rPr lang="en-US" dirty="0" err="1"/>
              <a:t>vähem</a:t>
            </a:r>
            <a:r>
              <a:rPr lang="en-US" dirty="0"/>
              <a:t> </a:t>
            </a:r>
            <a:r>
              <a:rPr lang="en-US" dirty="0" err="1"/>
              <a:t>esinevat</a:t>
            </a:r>
            <a:r>
              <a:rPr lang="en-US" dirty="0"/>
              <a:t> </a:t>
            </a:r>
            <a:r>
              <a:rPr lang="en-US" dirty="0" err="1"/>
              <a:t>osist</a:t>
            </a:r>
            <a:endParaRPr lang="en-US" dirty="0"/>
          </a:p>
        </p:txBody>
      </p:sp>
      <p:sp>
        <p:nvSpPr>
          <p:cNvPr id="4" name="Slide Number Placeholder 3">
            <a:extLst>
              <a:ext uri="{FF2B5EF4-FFF2-40B4-BE49-F238E27FC236}">
                <a16:creationId xmlns:a16="http://schemas.microsoft.com/office/drawing/2014/main" id="{F573624B-6F2A-D513-6E1F-BD2AB443DA45}"/>
              </a:ext>
            </a:extLst>
          </p:cNvPr>
          <p:cNvSpPr>
            <a:spLocks noGrp="1"/>
          </p:cNvSpPr>
          <p:nvPr>
            <p:ph type="sldNum" sz="quarter" idx="12"/>
          </p:nvPr>
        </p:nvSpPr>
        <p:spPr/>
        <p:txBody>
          <a:bodyPr/>
          <a:lstStyle/>
          <a:p>
            <a:fld id="{8FCF64CA-1ABB-4D00-9261-AE268A4C79EB}" type="slidenum">
              <a:rPr lang="en-US" smtClean="0"/>
              <a:t>196</a:t>
            </a:fld>
            <a:endParaRPr lang="en-US"/>
          </a:p>
        </p:txBody>
      </p:sp>
    </p:spTree>
    <p:extLst>
      <p:ext uri="{BB962C8B-B14F-4D97-AF65-F5344CB8AC3E}">
        <p14:creationId xmlns:p14="http://schemas.microsoft.com/office/powerpoint/2010/main" val="131654060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88EB5A-93E2-6E62-A22F-2928099AB0C6}"/>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838067EC-1969-306E-FF79-71A58E4926F6}"/>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21416335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EBB1A5-47B4-6C56-8120-E2DAEBA4AE98}"/>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9D5A3006-4B73-7FD2-3E3D-CA22DDF55968}"/>
              </a:ext>
            </a:extLst>
          </p:cNvPr>
          <p:cNvSpPr>
            <a:spLocks noGrp="1"/>
          </p:cNvSpPr>
          <p:nvPr>
            <p:ph type="body" sz="quarter" idx="14"/>
          </p:nvPr>
        </p:nvSpPr>
        <p:spPr/>
        <p:txBody>
          <a:bodyPr/>
          <a:lstStyle/>
          <a:p>
            <a:endParaRPr lang="en-US"/>
          </a:p>
        </p:txBody>
      </p:sp>
      <p:pic>
        <p:nvPicPr>
          <p:cNvPr id="5" name="Picture 4" descr="A broken sidewalk next to a blue sign&#10;&#10;AI-generated content may be incorrect.">
            <a:extLst>
              <a:ext uri="{FF2B5EF4-FFF2-40B4-BE49-F238E27FC236}">
                <a16:creationId xmlns:a16="http://schemas.microsoft.com/office/drawing/2014/main" id="{D00E7DE4-0EE4-F92E-13CC-27FF78D5D2A5}"/>
              </a:ext>
            </a:extLst>
          </p:cNvPr>
          <p:cNvPicPr>
            <a:picLocks noChangeAspect="1"/>
          </p:cNvPicPr>
          <p:nvPr/>
        </p:nvPicPr>
        <p:blipFill>
          <a:blip r:embed="rId2"/>
          <a:stretch>
            <a:fillRect/>
          </a:stretch>
        </p:blipFill>
        <p:spPr>
          <a:xfrm>
            <a:off x="9144000" y="0"/>
            <a:ext cx="3048000" cy="4064000"/>
          </a:xfrm>
          <a:prstGeom prst="rect">
            <a:avLst/>
          </a:prstGeom>
        </p:spPr>
      </p:pic>
    </p:spTree>
    <p:extLst>
      <p:ext uri="{BB962C8B-B14F-4D97-AF65-F5344CB8AC3E}">
        <p14:creationId xmlns:p14="http://schemas.microsoft.com/office/powerpoint/2010/main" val="27856867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D271A8-05E1-3947-791E-6E0DF3388263}"/>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0B922DB5-8342-213F-5EB0-1B35A3B213C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848350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ext Placeholder 1"/>
          <p:cNvSpPr>
            <a:spLocks noGrp="1"/>
          </p:cNvSpPr>
          <p:nvPr>
            <p:ph type="body" sz="quarter" idx="13"/>
          </p:nvPr>
        </p:nvSpPr>
        <p:spPr/>
        <p:txBody>
          <a:bodyPr/>
          <a:lstStyle/>
          <a:p>
            <a:r>
              <a:rPr lang="en-US" altLang="en-US" dirty="0" err="1">
                <a:solidFill>
                  <a:srgbClr val="332B60"/>
                </a:solidFill>
              </a:rPr>
              <a:t>Taust</a:t>
            </a:r>
            <a:endParaRPr lang="en-US" altLang="en-US" dirty="0">
              <a:solidFill>
                <a:srgbClr val="332B60"/>
              </a:solidFill>
            </a:endParaRPr>
          </a:p>
        </p:txBody>
      </p:sp>
      <p:sp>
        <p:nvSpPr>
          <p:cNvPr id="6147" name="Text Placeholder 2"/>
          <p:cNvSpPr>
            <a:spLocks noGrp="1"/>
          </p:cNvSpPr>
          <p:nvPr>
            <p:ph type="body" sz="quarter" idx="14"/>
          </p:nvPr>
        </p:nvSpPr>
        <p:spPr>
          <a:xfrm>
            <a:off x="783167" y="1582208"/>
            <a:ext cx="11104033" cy="4040505"/>
          </a:xfrm>
        </p:spPr>
        <p:txBody>
          <a:bodyPr/>
          <a:lstStyle/>
          <a:p>
            <a:pPr>
              <a:buClr>
                <a:srgbClr val="E4067E"/>
              </a:buClr>
            </a:pPr>
            <a:r>
              <a:rPr lang="en-US" altLang="en-US" sz="1800" dirty="0">
                <a:solidFill>
                  <a:srgbClr val="332B60"/>
                </a:solidFill>
                <a:latin typeface="+mn-lt"/>
              </a:rPr>
              <a:t>S: 1958 Tartu, alates 1967 </a:t>
            </a:r>
            <a:r>
              <a:rPr lang="en-US" altLang="en-US" sz="1800" dirty="0" err="1">
                <a:solidFill>
                  <a:srgbClr val="332B60"/>
                </a:solidFill>
                <a:latin typeface="+mn-lt"/>
              </a:rPr>
              <a:t>Tallinnas</a:t>
            </a:r>
            <a:r>
              <a:rPr lang="en-US" altLang="en-US" sz="1800" dirty="0">
                <a:solidFill>
                  <a:srgbClr val="332B60"/>
                </a:solidFill>
                <a:latin typeface="+mn-lt"/>
              </a:rPr>
              <a:t>, 28.8-kl </a:t>
            </a:r>
            <a:r>
              <a:rPr lang="en-US" altLang="en-US" sz="1800" dirty="0" err="1">
                <a:solidFill>
                  <a:srgbClr val="332B60"/>
                </a:solidFill>
                <a:latin typeface="+mn-lt"/>
              </a:rPr>
              <a:t>kool</a:t>
            </a:r>
            <a:r>
              <a:rPr lang="en-US" altLang="en-US" sz="1800" dirty="0">
                <a:solidFill>
                  <a:srgbClr val="332B60"/>
                </a:solidFill>
                <a:latin typeface="+mn-lt"/>
              </a:rPr>
              <a:t> (</a:t>
            </a:r>
            <a:r>
              <a:rPr lang="en-US" altLang="en-US" sz="1800" dirty="0" err="1">
                <a:solidFill>
                  <a:srgbClr val="332B60"/>
                </a:solidFill>
                <a:latin typeface="+mn-lt"/>
              </a:rPr>
              <a:t>Hiiu</a:t>
            </a:r>
            <a:r>
              <a:rPr lang="en-US" altLang="en-US" sz="1800" dirty="0">
                <a:solidFill>
                  <a:srgbClr val="332B60"/>
                </a:solidFill>
                <a:latin typeface="+mn-lt"/>
              </a:rPr>
              <a:t> </a:t>
            </a:r>
            <a:r>
              <a:rPr lang="en-US" altLang="en-US" sz="1800" dirty="0" err="1">
                <a:solidFill>
                  <a:srgbClr val="332B60"/>
                </a:solidFill>
                <a:latin typeface="+mn-lt"/>
              </a:rPr>
              <a:t>põhikool</a:t>
            </a:r>
            <a:r>
              <a:rPr lang="en-US" altLang="en-US" dirty="0"/>
              <a:t>), 1.KK (GAG) 1976</a:t>
            </a:r>
          </a:p>
          <a:p>
            <a:pPr>
              <a:buClr>
                <a:srgbClr val="E4067E"/>
              </a:buClr>
            </a:pPr>
            <a:r>
              <a:rPr lang="en-US" altLang="en-US" dirty="0"/>
              <a:t>TPI </a:t>
            </a:r>
            <a:r>
              <a:rPr lang="en-US" altLang="en-US" dirty="0" err="1"/>
              <a:t>autoteed</a:t>
            </a:r>
            <a:r>
              <a:rPr lang="en-US" altLang="en-US" dirty="0"/>
              <a:t> 1981 – </a:t>
            </a:r>
            <a:r>
              <a:rPr lang="en-US" altLang="en-US" dirty="0" err="1"/>
              <a:t>geomeetriline</a:t>
            </a:r>
            <a:r>
              <a:rPr lang="en-US" altLang="en-US" dirty="0"/>
              <a:t> </a:t>
            </a:r>
            <a:r>
              <a:rPr lang="en-US" altLang="en-US" dirty="0" err="1"/>
              <a:t>modelleerimine</a:t>
            </a:r>
            <a:r>
              <a:rPr lang="en-US" altLang="en-US" dirty="0"/>
              <a:t> ja </a:t>
            </a:r>
            <a:r>
              <a:rPr lang="en-US" altLang="en-US" dirty="0" err="1"/>
              <a:t>mullamahtude</a:t>
            </a:r>
            <a:r>
              <a:rPr lang="en-US" altLang="en-US" dirty="0"/>
              <a:t> </a:t>
            </a:r>
            <a:r>
              <a:rPr lang="en-US" altLang="en-US" dirty="0" err="1"/>
              <a:t>arvutused</a:t>
            </a:r>
            <a:endParaRPr lang="en-US" altLang="en-US" dirty="0"/>
          </a:p>
          <a:p>
            <a:pPr>
              <a:buClr>
                <a:srgbClr val="E4067E"/>
              </a:buClr>
            </a:pPr>
            <a:r>
              <a:rPr lang="en-US" altLang="en-US" dirty="0"/>
              <a:t>PI Eesti </a:t>
            </a:r>
            <a:r>
              <a:rPr lang="en-US" altLang="en-US" dirty="0" err="1"/>
              <a:t>Maanteeprojekt</a:t>
            </a:r>
            <a:r>
              <a:rPr lang="en-US" altLang="en-US" dirty="0"/>
              <a:t>, ATMM </a:t>
            </a:r>
            <a:r>
              <a:rPr lang="en-US" altLang="en-US" dirty="0" err="1"/>
              <a:t>Autotranspordi</a:t>
            </a:r>
            <a:r>
              <a:rPr lang="en-US" altLang="en-US" dirty="0"/>
              <a:t> </a:t>
            </a:r>
            <a:r>
              <a:rPr lang="en-US" altLang="en-US" dirty="0" err="1"/>
              <a:t>Arvutuskeskus</a:t>
            </a:r>
            <a:r>
              <a:rPr lang="en-US" altLang="en-US" dirty="0"/>
              <a:t> (1981-1986)</a:t>
            </a:r>
          </a:p>
          <a:p>
            <a:pPr>
              <a:buClr>
                <a:srgbClr val="E4067E"/>
              </a:buClr>
            </a:pPr>
            <a:r>
              <a:rPr lang="en-US" altLang="en-US" dirty="0"/>
              <a:t>RPI Eesti </a:t>
            </a:r>
            <a:r>
              <a:rPr lang="en-US" altLang="en-US" dirty="0" err="1"/>
              <a:t>Põllumajandusprojekt</a:t>
            </a:r>
            <a:r>
              <a:rPr lang="en-US" altLang="en-US" dirty="0"/>
              <a:t>, Maa-</a:t>
            </a:r>
            <a:r>
              <a:rPr lang="en-US" altLang="en-US" dirty="0" err="1"/>
              <a:t>ameti</a:t>
            </a:r>
            <a:r>
              <a:rPr lang="en-US" altLang="en-US" dirty="0"/>
              <a:t> </a:t>
            </a:r>
            <a:r>
              <a:rPr lang="en-US" altLang="en-US" dirty="0" err="1"/>
              <a:t>Arenduskeskus</a:t>
            </a:r>
            <a:r>
              <a:rPr lang="en-US" altLang="en-US" dirty="0"/>
              <a:t> (1986-1996)</a:t>
            </a:r>
          </a:p>
          <a:p>
            <a:pPr lvl="1"/>
            <a:r>
              <a:rPr lang="en-US" altLang="en-US" dirty="0"/>
              <a:t>Maade </a:t>
            </a:r>
            <a:r>
              <a:rPr lang="en-US" altLang="en-US" dirty="0" err="1"/>
              <a:t>hindamine</a:t>
            </a:r>
            <a:r>
              <a:rPr lang="en-US" altLang="en-US" dirty="0"/>
              <a:t>, </a:t>
            </a:r>
            <a:r>
              <a:rPr lang="en-US" altLang="en-US" dirty="0" err="1"/>
              <a:t>maamaks</a:t>
            </a:r>
            <a:endParaRPr lang="en-US" altLang="en-US" dirty="0"/>
          </a:p>
          <a:p>
            <a:pPr>
              <a:buClr>
                <a:srgbClr val="E4067E"/>
              </a:buClr>
            </a:pPr>
            <a:r>
              <a:rPr lang="en-US" altLang="en-US" dirty="0"/>
              <a:t>EL Phare </a:t>
            </a:r>
            <a:r>
              <a:rPr lang="en-US" altLang="en-US" dirty="0" err="1"/>
              <a:t>projektid</a:t>
            </a:r>
            <a:r>
              <a:rPr lang="en-US" altLang="en-US" dirty="0"/>
              <a:t>, </a:t>
            </a:r>
            <a:r>
              <a:rPr lang="en-US" altLang="en-US" dirty="0" err="1"/>
              <a:t>Põllumajandusministeerium</a:t>
            </a:r>
            <a:r>
              <a:rPr lang="en-US" altLang="en-US" dirty="0"/>
              <a:t>, </a:t>
            </a:r>
            <a:r>
              <a:rPr lang="en-US" altLang="en-US" dirty="0" err="1"/>
              <a:t>Jäneda</a:t>
            </a:r>
            <a:r>
              <a:rPr lang="en-US" altLang="en-US" dirty="0"/>
              <a:t> ÕNK (1996-2006)</a:t>
            </a:r>
          </a:p>
          <a:p>
            <a:pPr lvl="1"/>
            <a:r>
              <a:rPr lang="en-US" altLang="en-US" dirty="0" err="1"/>
              <a:t>Maailmapanga</a:t>
            </a:r>
            <a:r>
              <a:rPr lang="en-US" altLang="en-US" dirty="0"/>
              <a:t> ja EL </a:t>
            </a:r>
            <a:r>
              <a:rPr lang="en-US" altLang="en-US" dirty="0" err="1"/>
              <a:t>projektid</a:t>
            </a:r>
            <a:r>
              <a:rPr lang="en-US" altLang="en-US" dirty="0"/>
              <a:t>, SAPARD ja MAK</a:t>
            </a:r>
          </a:p>
          <a:p>
            <a:pPr>
              <a:buClr>
                <a:srgbClr val="E4067E"/>
              </a:buClr>
            </a:pPr>
            <a:r>
              <a:rPr lang="en-US" altLang="en-US" dirty="0"/>
              <a:t>Ramboll Eesti AS (2007-2015)</a:t>
            </a:r>
          </a:p>
          <a:p>
            <a:pPr lvl="1"/>
            <a:r>
              <a:rPr lang="en-US" altLang="en-US" dirty="0" err="1"/>
              <a:t>Planeeringud</a:t>
            </a:r>
            <a:r>
              <a:rPr lang="en-US" altLang="en-US" dirty="0"/>
              <a:t>, </a:t>
            </a:r>
            <a:r>
              <a:rPr lang="en-US" altLang="en-US" dirty="0" err="1"/>
              <a:t>uuringud</a:t>
            </a:r>
            <a:r>
              <a:rPr lang="en-US" altLang="en-US" dirty="0"/>
              <a:t> </a:t>
            </a:r>
            <a:r>
              <a:rPr lang="en-US" altLang="en-US" dirty="0" err="1"/>
              <a:t>Maanteeametile</a:t>
            </a:r>
            <a:r>
              <a:rPr lang="en-US" altLang="en-US" dirty="0"/>
              <a:t>, </a:t>
            </a:r>
            <a:r>
              <a:rPr lang="en-US" altLang="en-US" dirty="0" err="1"/>
              <a:t>liiklusuuringud</a:t>
            </a:r>
            <a:r>
              <a:rPr lang="en-US" altLang="en-US" dirty="0"/>
              <a:t>, LOA, </a:t>
            </a:r>
            <a:r>
              <a:rPr lang="en-US" altLang="en-US" dirty="0" err="1"/>
              <a:t>katendi</a:t>
            </a:r>
            <a:r>
              <a:rPr lang="en-US" altLang="en-US" dirty="0"/>
              <a:t> </a:t>
            </a:r>
            <a:r>
              <a:rPr lang="en-US" altLang="en-US" dirty="0" err="1"/>
              <a:t>projekteerimine</a:t>
            </a:r>
            <a:endParaRPr lang="en-US" altLang="en-US" dirty="0"/>
          </a:p>
          <a:p>
            <a:pPr>
              <a:buClr>
                <a:srgbClr val="E4067E"/>
              </a:buClr>
            </a:pPr>
            <a:r>
              <a:rPr lang="en-US" altLang="en-US" dirty="0" err="1"/>
              <a:t>Tallinna</a:t>
            </a:r>
            <a:r>
              <a:rPr lang="en-US" altLang="en-US" dirty="0"/>
              <a:t> </a:t>
            </a:r>
            <a:r>
              <a:rPr lang="en-US" altLang="en-US" dirty="0" err="1"/>
              <a:t>Tehnikaülikool</a:t>
            </a:r>
            <a:r>
              <a:rPr lang="en-US" altLang="en-US" dirty="0"/>
              <a:t> (2012-…) – III </a:t>
            </a:r>
            <a:r>
              <a:rPr lang="en-US" altLang="en-US" dirty="0" err="1"/>
              <a:t>kursuse</a:t>
            </a:r>
            <a:r>
              <a:rPr lang="en-US" altLang="en-US" dirty="0"/>
              <a:t> </a:t>
            </a:r>
            <a:r>
              <a:rPr lang="en-US" altLang="en-US" dirty="0" err="1"/>
              <a:t>teede</a:t>
            </a:r>
            <a:r>
              <a:rPr lang="en-US" altLang="en-US" dirty="0"/>
              <a:t> </a:t>
            </a:r>
            <a:r>
              <a:rPr lang="en-US" altLang="en-US" dirty="0" err="1"/>
              <a:t>projekteerimine</a:t>
            </a:r>
            <a:r>
              <a:rPr lang="en-US" altLang="en-US" dirty="0"/>
              <a:t> + IV </a:t>
            </a:r>
            <a:r>
              <a:rPr lang="en-US" altLang="en-US" dirty="0" err="1"/>
              <a:t>kursuse</a:t>
            </a:r>
            <a:r>
              <a:rPr lang="en-US" altLang="en-US" dirty="0"/>
              <a:t> </a:t>
            </a:r>
            <a:r>
              <a:rPr lang="en-US" altLang="en-US" dirty="0" err="1"/>
              <a:t>ristmikud</a:t>
            </a:r>
            <a:endParaRPr lang="en-US" altLang="en-US" dirty="0"/>
          </a:p>
          <a:p>
            <a:pPr>
              <a:buClr>
                <a:srgbClr val="E4067E"/>
              </a:buClr>
            </a:pPr>
            <a:r>
              <a:rPr lang="en-US" altLang="en-US" dirty="0"/>
              <a:t>T-</a:t>
            </a:r>
            <a:r>
              <a:rPr lang="en-US" altLang="en-US" dirty="0" err="1"/>
              <a:t>Konsult</a:t>
            </a:r>
            <a:r>
              <a:rPr lang="en-US" altLang="en-US" dirty="0"/>
              <a:t> OÜ (2015-…) – </a:t>
            </a:r>
            <a:r>
              <a:rPr lang="en-US" altLang="en-US" dirty="0">
                <a:hlinkClick r:id="rId2"/>
              </a:rPr>
              <a:t>www.t-konsult.ee</a:t>
            </a:r>
            <a:r>
              <a:rPr lang="en-US" altLang="en-US" dirty="0"/>
              <a:t> </a:t>
            </a:r>
          </a:p>
        </p:txBody>
      </p:sp>
    </p:spTree>
    <p:extLst>
      <p:ext uri="{BB962C8B-B14F-4D97-AF65-F5344CB8AC3E}">
        <p14:creationId xmlns:p14="http://schemas.microsoft.com/office/powerpoint/2010/main" val="147616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6B59-7108-1590-9487-DA97D7B3BFF7}"/>
              </a:ext>
            </a:extLst>
          </p:cNvPr>
          <p:cNvSpPr>
            <a:spLocks noGrp="1"/>
          </p:cNvSpPr>
          <p:nvPr>
            <p:ph type="title"/>
          </p:nvPr>
        </p:nvSpPr>
        <p:spPr/>
        <p:txBody>
          <a:bodyPr/>
          <a:lstStyle/>
          <a:p>
            <a:r>
              <a:rPr lang="en-US" dirty="0"/>
              <a:t>KUTSE</a:t>
            </a:r>
          </a:p>
        </p:txBody>
      </p:sp>
      <p:sp>
        <p:nvSpPr>
          <p:cNvPr id="3" name="Content Placeholder 2">
            <a:extLst>
              <a:ext uri="{FF2B5EF4-FFF2-40B4-BE49-F238E27FC236}">
                <a16:creationId xmlns:a16="http://schemas.microsoft.com/office/drawing/2014/main" id="{066146B5-AD21-2E2D-1C69-69413F664B6F}"/>
              </a:ext>
            </a:extLst>
          </p:cNvPr>
          <p:cNvSpPr>
            <a:spLocks noGrp="1"/>
          </p:cNvSpPr>
          <p:nvPr>
            <p:ph idx="1"/>
          </p:nvPr>
        </p:nvSpPr>
        <p:spPr>
          <a:xfrm>
            <a:off x="1844880" y="1268760"/>
            <a:ext cx="8629124" cy="5544616"/>
          </a:xfrm>
        </p:spPr>
        <p:txBody>
          <a:bodyPr>
            <a:normAutofit fontScale="70000" lnSpcReduction="20000"/>
          </a:bodyPr>
          <a:lstStyle/>
          <a:p>
            <a:pPr marL="0" indent="0">
              <a:buNone/>
            </a:pPr>
            <a:r>
              <a:rPr lang="et-EE" sz="2550" b="1" dirty="0"/>
              <a:t>Kutsesüsteem</a:t>
            </a:r>
            <a:r>
              <a:rPr lang="et-EE" dirty="0"/>
              <a:t> </a:t>
            </a:r>
            <a:r>
              <a:rPr lang="et-EE" dirty="0">
                <a:solidFill>
                  <a:srgbClr val="FF0000"/>
                </a:solidFill>
              </a:rPr>
              <a:t>ja </a:t>
            </a:r>
            <a:r>
              <a:rPr lang="en-US" dirty="0">
                <a:solidFill>
                  <a:srgbClr val="FF0000"/>
                </a:solidFill>
              </a:rPr>
              <a:t>m</a:t>
            </a:r>
            <a:r>
              <a:rPr lang="et-EE" dirty="0">
                <a:solidFill>
                  <a:srgbClr val="FF0000"/>
                </a:solidFill>
              </a:rPr>
              <a:t>uudatused </a:t>
            </a:r>
            <a:r>
              <a:rPr lang="en-US" dirty="0" err="1"/>
              <a:t>Kutse</a:t>
            </a:r>
            <a:r>
              <a:rPr lang="en-US" dirty="0"/>
              <a:t> </a:t>
            </a:r>
            <a:r>
              <a:rPr lang="en-US" dirty="0" err="1"/>
              <a:t>valdkonnad</a:t>
            </a:r>
            <a:r>
              <a:rPr lang="en-US" dirty="0"/>
              <a:t> (</a:t>
            </a:r>
            <a:r>
              <a:rPr lang="en-US" dirty="0" err="1"/>
              <a:t>alamjaotused</a:t>
            </a:r>
            <a:r>
              <a:rPr lang="en-US" dirty="0"/>
              <a:t>)</a:t>
            </a:r>
          </a:p>
          <a:p>
            <a:pPr lvl="1"/>
            <a:r>
              <a:rPr lang="en-US" dirty="0" err="1"/>
              <a:t>Ehitamine</a:t>
            </a:r>
            <a:r>
              <a:rPr lang="en-US" dirty="0"/>
              <a:t> (&amp; </a:t>
            </a:r>
            <a:r>
              <a:rPr lang="en-US" dirty="0" err="1"/>
              <a:t>juhtimine</a:t>
            </a:r>
            <a:r>
              <a:rPr lang="en-US" dirty="0"/>
              <a:t>), </a:t>
            </a:r>
            <a:r>
              <a:rPr lang="en-US" dirty="0" err="1"/>
              <a:t>Projekteerimine</a:t>
            </a:r>
            <a:r>
              <a:rPr lang="en-US" dirty="0"/>
              <a:t> (&amp; </a:t>
            </a:r>
            <a:r>
              <a:rPr lang="en-US" dirty="0" err="1"/>
              <a:t>juhtimine</a:t>
            </a:r>
            <a:r>
              <a:rPr lang="en-US" dirty="0"/>
              <a:t>) ja </a:t>
            </a:r>
            <a:r>
              <a:rPr lang="en-US" dirty="0" err="1"/>
              <a:t>ekspertiis</a:t>
            </a:r>
            <a:r>
              <a:rPr lang="en-US" dirty="0"/>
              <a:t>, </a:t>
            </a:r>
            <a:r>
              <a:rPr lang="en-US" dirty="0" err="1"/>
              <a:t>Omaniku</a:t>
            </a:r>
            <a:r>
              <a:rPr lang="en-US" dirty="0"/>
              <a:t> </a:t>
            </a:r>
            <a:r>
              <a:rPr lang="en-US" dirty="0" err="1"/>
              <a:t>järele</a:t>
            </a:r>
            <a:r>
              <a:rPr lang="en-US" dirty="0"/>
              <a:t> valve, </a:t>
            </a:r>
            <a:r>
              <a:rPr lang="en-US" dirty="0" err="1"/>
              <a:t>Liiklusohutuse</a:t>
            </a:r>
            <a:r>
              <a:rPr lang="en-US" dirty="0"/>
              <a:t> audit, Silla audit, </a:t>
            </a:r>
            <a:r>
              <a:rPr lang="en-US" dirty="0">
                <a:solidFill>
                  <a:srgbClr val="FF0000"/>
                </a:solidFill>
              </a:rPr>
              <a:t>Tee audit</a:t>
            </a:r>
            <a:endParaRPr lang="en-US" dirty="0">
              <a:solidFill>
                <a:schemeClr val="accent4">
                  <a:lumMod val="75000"/>
                </a:schemeClr>
              </a:solidFill>
            </a:endParaRPr>
          </a:p>
          <a:p>
            <a:pPr lvl="2"/>
            <a:r>
              <a:rPr lang="en-US" dirty="0" err="1">
                <a:solidFill>
                  <a:schemeClr val="accent4">
                    <a:lumMod val="75000"/>
                  </a:schemeClr>
                </a:solidFill>
              </a:rPr>
              <a:t>Lisanduv</a:t>
            </a:r>
            <a:r>
              <a:rPr lang="en-US" dirty="0">
                <a:solidFill>
                  <a:schemeClr val="accent4">
                    <a:lumMod val="75000"/>
                  </a:schemeClr>
                </a:solidFill>
              </a:rPr>
              <a:t> tee audit, </a:t>
            </a:r>
            <a:r>
              <a:rPr lang="en-US" dirty="0" err="1">
                <a:solidFill>
                  <a:schemeClr val="accent4">
                    <a:lumMod val="75000"/>
                  </a:schemeClr>
                </a:solidFill>
              </a:rPr>
              <a:t>täna</a:t>
            </a:r>
            <a:r>
              <a:rPr lang="en-US" dirty="0">
                <a:solidFill>
                  <a:schemeClr val="accent4">
                    <a:lumMod val="75000"/>
                  </a:schemeClr>
                </a:solidFill>
              </a:rPr>
              <a:t> pole </a:t>
            </a:r>
            <a:r>
              <a:rPr lang="en-US" dirty="0" err="1">
                <a:solidFill>
                  <a:schemeClr val="accent4">
                    <a:lumMod val="75000"/>
                  </a:schemeClr>
                </a:solidFill>
              </a:rPr>
              <a:t>täpselt</a:t>
            </a:r>
            <a:r>
              <a:rPr lang="en-US" dirty="0">
                <a:solidFill>
                  <a:schemeClr val="accent4">
                    <a:lumMod val="75000"/>
                  </a:schemeClr>
                </a:solidFill>
              </a:rPr>
              <a:t> </a:t>
            </a:r>
            <a:r>
              <a:rPr lang="en-US" dirty="0" err="1">
                <a:solidFill>
                  <a:schemeClr val="accent4">
                    <a:lumMod val="75000"/>
                  </a:schemeClr>
                </a:solidFill>
              </a:rPr>
              <a:t>veel</a:t>
            </a:r>
            <a:r>
              <a:rPr lang="en-US" dirty="0">
                <a:solidFill>
                  <a:schemeClr val="accent4">
                    <a:lumMod val="75000"/>
                  </a:schemeClr>
                </a:solidFill>
              </a:rPr>
              <a:t> </a:t>
            </a:r>
            <a:r>
              <a:rPr lang="en-US" dirty="0" err="1">
                <a:solidFill>
                  <a:schemeClr val="accent4">
                    <a:lumMod val="75000"/>
                  </a:schemeClr>
                </a:solidFill>
              </a:rPr>
              <a:t>defineeritud</a:t>
            </a:r>
            <a:r>
              <a:rPr lang="en-US" dirty="0">
                <a:solidFill>
                  <a:schemeClr val="accent4">
                    <a:lumMod val="75000"/>
                  </a:schemeClr>
                </a:solidFill>
              </a:rPr>
              <a:t>, mis loom see on. Silla </a:t>
            </a:r>
            <a:r>
              <a:rPr lang="en-US" dirty="0" err="1">
                <a:solidFill>
                  <a:schemeClr val="accent4">
                    <a:lumMod val="75000"/>
                  </a:schemeClr>
                </a:solidFill>
              </a:rPr>
              <a:t>auditiga</a:t>
            </a:r>
            <a:r>
              <a:rPr lang="en-US" dirty="0">
                <a:solidFill>
                  <a:schemeClr val="accent4">
                    <a:lumMod val="75000"/>
                  </a:schemeClr>
                </a:solidFill>
              </a:rPr>
              <a:t> </a:t>
            </a:r>
            <a:r>
              <a:rPr lang="en-US" dirty="0" err="1">
                <a:solidFill>
                  <a:schemeClr val="accent4">
                    <a:lumMod val="75000"/>
                  </a:schemeClr>
                </a:solidFill>
              </a:rPr>
              <a:t>ollakse</a:t>
            </a:r>
            <a:r>
              <a:rPr lang="en-US" dirty="0">
                <a:solidFill>
                  <a:schemeClr val="accent4">
                    <a:lumMod val="75000"/>
                  </a:schemeClr>
                </a:solidFill>
              </a:rPr>
              <a:t> juba </a:t>
            </a:r>
            <a:r>
              <a:rPr lang="en-US" dirty="0" err="1">
                <a:solidFill>
                  <a:schemeClr val="accent4">
                    <a:lumMod val="75000"/>
                  </a:schemeClr>
                </a:solidFill>
              </a:rPr>
              <a:t>harjunud</a:t>
            </a:r>
            <a:r>
              <a:rPr lang="en-US" dirty="0">
                <a:solidFill>
                  <a:schemeClr val="accent4">
                    <a:lumMod val="75000"/>
                  </a:schemeClr>
                </a:solidFill>
              </a:rPr>
              <a:t> (</a:t>
            </a:r>
            <a:r>
              <a:rPr lang="en-US" dirty="0" err="1">
                <a:solidFill>
                  <a:schemeClr val="accent4">
                    <a:lumMod val="75000"/>
                  </a:schemeClr>
                </a:solidFill>
              </a:rPr>
              <a:t>tehniline</a:t>
            </a:r>
            <a:r>
              <a:rPr lang="en-US" dirty="0">
                <a:solidFill>
                  <a:schemeClr val="accent4">
                    <a:lumMod val="75000"/>
                  </a:schemeClr>
                </a:solidFill>
              </a:rPr>
              <a:t> </a:t>
            </a:r>
            <a:r>
              <a:rPr lang="en-US" dirty="0" err="1">
                <a:solidFill>
                  <a:schemeClr val="accent4">
                    <a:lumMod val="75000"/>
                  </a:schemeClr>
                </a:solidFill>
              </a:rPr>
              <a:t>ohutuse</a:t>
            </a:r>
            <a:r>
              <a:rPr lang="en-US" dirty="0">
                <a:solidFill>
                  <a:schemeClr val="accent4">
                    <a:lumMod val="75000"/>
                  </a:schemeClr>
                </a:solidFill>
              </a:rPr>
              <a:t> </a:t>
            </a:r>
            <a:r>
              <a:rPr lang="en-US" dirty="0" err="1">
                <a:solidFill>
                  <a:schemeClr val="accent4">
                    <a:lumMod val="75000"/>
                  </a:schemeClr>
                </a:solidFill>
              </a:rPr>
              <a:t>hinnang</a:t>
            </a:r>
            <a:r>
              <a:rPr lang="en-US" dirty="0">
                <a:solidFill>
                  <a:schemeClr val="accent4">
                    <a:lumMod val="75000"/>
                  </a:schemeClr>
                </a:solidFill>
              </a:rPr>
              <a:t>), tee </a:t>
            </a:r>
            <a:r>
              <a:rPr lang="en-US" dirty="0" err="1">
                <a:solidFill>
                  <a:schemeClr val="accent4">
                    <a:lumMod val="75000"/>
                  </a:schemeClr>
                </a:solidFill>
              </a:rPr>
              <a:t>puhul</a:t>
            </a:r>
            <a:r>
              <a:rPr lang="en-US" dirty="0">
                <a:solidFill>
                  <a:schemeClr val="accent4">
                    <a:lumMod val="75000"/>
                  </a:schemeClr>
                </a:solidFill>
              </a:rPr>
              <a:t> peaks see </a:t>
            </a:r>
            <a:r>
              <a:rPr lang="en-US" dirty="0" err="1">
                <a:solidFill>
                  <a:schemeClr val="accent4">
                    <a:lumMod val="75000"/>
                  </a:schemeClr>
                </a:solidFill>
              </a:rPr>
              <a:t>olema</a:t>
            </a:r>
            <a:r>
              <a:rPr lang="en-US" dirty="0">
                <a:solidFill>
                  <a:schemeClr val="accent4">
                    <a:lumMod val="75000"/>
                  </a:schemeClr>
                </a:solidFill>
              </a:rPr>
              <a:t> </a:t>
            </a:r>
            <a:r>
              <a:rPr lang="en-US" dirty="0" err="1">
                <a:solidFill>
                  <a:schemeClr val="accent4">
                    <a:lumMod val="75000"/>
                  </a:schemeClr>
                </a:solidFill>
              </a:rPr>
              <a:t>seotud</a:t>
            </a:r>
            <a:r>
              <a:rPr lang="en-US" dirty="0">
                <a:solidFill>
                  <a:schemeClr val="accent4">
                    <a:lumMod val="75000"/>
                  </a:schemeClr>
                </a:solidFill>
              </a:rPr>
              <a:t> tee </a:t>
            </a:r>
            <a:r>
              <a:rPr lang="en-US" dirty="0" err="1">
                <a:solidFill>
                  <a:schemeClr val="accent4">
                    <a:lumMod val="75000"/>
                  </a:schemeClr>
                </a:solidFill>
              </a:rPr>
              <a:t>võimaliku</a:t>
            </a:r>
            <a:r>
              <a:rPr lang="en-US" dirty="0">
                <a:solidFill>
                  <a:schemeClr val="accent4">
                    <a:lumMod val="75000"/>
                  </a:schemeClr>
                </a:solidFill>
              </a:rPr>
              <a:t> </a:t>
            </a:r>
            <a:r>
              <a:rPr lang="en-US" dirty="0" err="1">
                <a:solidFill>
                  <a:schemeClr val="accent4">
                    <a:lumMod val="75000"/>
                  </a:schemeClr>
                </a:solidFill>
              </a:rPr>
              <a:t>kasutusrežiimiga</a:t>
            </a:r>
            <a:r>
              <a:rPr lang="en-US" dirty="0">
                <a:solidFill>
                  <a:schemeClr val="accent4">
                    <a:lumMod val="75000"/>
                  </a:schemeClr>
                </a:solidFill>
              </a:rPr>
              <a:t> – </a:t>
            </a:r>
            <a:r>
              <a:rPr lang="en-US" dirty="0" err="1">
                <a:solidFill>
                  <a:schemeClr val="accent4">
                    <a:lumMod val="75000"/>
                  </a:schemeClr>
                </a:solidFill>
              </a:rPr>
              <a:t>koormuste</a:t>
            </a:r>
            <a:r>
              <a:rPr lang="en-US" dirty="0">
                <a:solidFill>
                  <a:schemeClr val="accent4">
                    <a:lumMod val="75000"/>
                  </a:schemeClr>
                </a:solidFill>
              </a:rPr>
              <a:t> ja </a:t>
            </a:r>
            <a:r>
              <a:rPr lang="en-US" dirty="0" err="1">
                <a:solidFill>
                  <a:schemeClr val="accent4">
                    <a:lumMod val="75000"/>
                  </a:schemeClr>
                </a:solidFill>
              </a:rPr>
              <a:t>piirangute</a:t>
            </a:r>
            <a:r>
              <a:rPr lang="en-US" dirty="0">
                <a:solidFill>
                  <a:schemeClr val="accent4">
                    <a:lumMod val="75000"/>
                  </a:schemeClr>
                </a:solidFill>
              </a:rPr>
              <a:t> </a:t>
            </a:r>
            <a:r>
              <a:rPr lang="en-US" dirty="0" err="1">
                <a:solidFill>
                  <a:schemeClr val="accent4">
                    <a:lumMod val="75000"/>
                  </a:schemeClr>
                </a:solidFill>
              </a:rPr>
              <a:t>vajadusega</a:t>
            </a:r>
            <a:endParaRPr lang="en-US" dirty="0">
              <a:solidFill>
                <a:schemeClr val="accent4">
                  <a:lumMod val="75000"/>
                </a:schemeClr>
              </a:solidFill>
            </a:endParaRPr>
          </a:p>
          <a:p>
            <a:pPr lvl="2"/>
            <a:r>
              <a:rPr lang="en-US" dirty="0" err="1">
                <a:solidFill>
                  <a:schemeClr val="accent4">
                    <a:lumMod val="75000"/>
                  </a:schemeClr>
                </a:solidFill>
              </a:rPr>
              <a:t>Uurimistööd</a:t>
            </a:r>
            <a:r>
              <a:rPr lang="en-US" dirty="0">
                <a:solidFill>
                  <a:schemeClr val="accent4">
                    <a:lumMod val="75000"/>
                  </a:schemeClr>
                </a:solidFill>
              </a:rPr>
              <a:t> ja </a:t>
            </a:r>
            <a:r>
              <a:rPr lang="en-US" dirty="0" err="1">
                <a:solidFill>
                  <a:schemeClr val="accent4">
                    <a:lumMod val="75000"/>
                  </a:schemeClr>
                </a:solidFill>
              </a:rPr>
              <a:t>koolitus</a:t>
            </a:r>
            <a:r>
              <a:rPr lang="en-US" dirty="0">
                <a:solidFill>
                  <a:schemeClr val="accent4">
                    <a:lumMod val="75000"/>
                  </a:schemeClr>
                </a:solidFill>
              </a:rPr>
              <a:t> – on </a:t>
            </a:r>
            <a:r>
              <a:rPr lang="en-US" dirty="0" err="1">
                <a:solidFill>
                  <a:schemeClr val="accent4">
                    <a:lumMod val="75000"/>
                  </a:schemeClr>
                </a:solidFill>
              </a:rPr>
              <a:t>teistel</a:t>
            </a:r>
            <a:r>
              <a:rPr lang="en-US" dirty="0">
                <a:solidFill>
                  <a:schemeClr val="accent4">
                    <a:lumMod val="75000"/>
                  </a:schemeClr>
                </a:solidFill>
              </a:rPr>
              <a:t> </a:t>
            </a:r>
            <a:r>
              <a:rPr lang="en-US" dirty="0" err="1">
                <a:solidFill>
                  <a:schemeClr val="accent4">
                    <a:lumMod val="75000"/>
                  </a:schemeClr>
                </a:solidFill>
              </a:rPr>
              <a:t>paralleel-erialadel</a:t>
            </a:r>
            <a:r>
              <a:rPr lang="en-US" dirty="0">
                <a:solidFill>
                  <a:schemeClr val="accent4">
                    <a:lumMod val="75000"/>
                  </a:schemeClr>
                </a:solidFill>
              </a:rPr>
              <a:t>, </a:t>
            </a:r>
            <a:r>
              <a:rPr lang="en-US" dirty="0" err="1">
                <a:solidFill>
                  <a:schemeClr val="accent4">
                    <a:lumMod val="75000"/>
                  </a:schemeClr>
                </a:solidFill>
              </a:rPr>
              <a:t>kuid</a:t>
            </a:r>
            <a:r>
              <a:rPr lang="en-US" dirty="0">
                <a:solidFill>
                  <a:schemeClr val="accent4">
                    <a:lumMod val="75000"/>
                  </a:schemeClr>
                </a:solidFill>
              </a:rPr>
              <a:t> </a:t>
            </a:r>
            <a:r>
              <a:rPr lang="en-US" dirty="0" err="1">
                <a:solidFill>
                  <a:schemeClr val="accent4">
                    <a:lumMod val="75000"/>
                  </a:schemeClr>
                </a:solidFill>
              </a:rPr>
              <a:t>siin</a:t>
            </a:r>
            <a:r>
              <a:rPr lang="en-US" dirty="0">
                <a:solidFill>
                  <a:schemeClr val="accent4">
                    <a:lumMod val="75000"/>
                  </a:schemeClr>
                </a:solidFill>
              </a:rPr>
              <a:t> pole </a:t>
            </a:r>
            <a:r>
              <a:rPr lang="en-US" dirty="0" err="1">
                <a:solidFill>
                  <a:schemeClr val="accent4">
                    <a:lumMod val="75000"/>
                  </a:schemeClr>
                </a:solidFill>
              </a:rPr>
              <a:t>veel</a:t>
            </a:r>
            <a:r>
              <a:rPr lang="en-US" dirty="0">
                <a:solidFill>
                  <a:schemeClr val="accent4">
                    <a:lumMod val="75000"/>
                  </a:schemeClr>
                </a:solidFill>
              </a:rPr>
              <a:t> </a:t>
            </a:r>
            <a:r>
              <a:rPr lang="en-US" dirty="0" err="1">
                <a:solidFill>
                  <a:schemeClr val="accent4">
                    <a:lumMod val="75000"/>
                  </a:schemeClr>
                </a:solidFill>
              </a:rPr>
              <a:t>veendutud</a:t>
            </a:r>
            <a:r>
              <a:rPr lang="en-US" dirty="0">
                <a:solidFill>
                  <a:schemeClr val="accent4">
                    <a:lumMod val="75000"/>
                  </a:schemeClr>
                </a:solidFill>
              </a:rPr>
              <a:t>, </a:t>
            </a:r>
            <a:r>
              <a:rPr lang="en-US" dirty="0" err="1">
                <a:solidFill>
                  <a:schemeClr val="accent4">
                    <a:lumMod val="75000"/>
                  </a:schemeClr>
                </a:solidFill>
              </a:rPr>
              <a:t>milleks</a:t>
            </a:r>
            <a:r>
              <a:rPr lang="en-US" dirty="0">
                <a:solidFill>
                  <a:schemeClr val="accent4">
                    <a:lumMod val="75000"/>
                  </a:schemeClr>
                </a:solidFill>
              </a:rPr>
              <a:t> </a:t>
            </a:r>
            <a:r>
              <a:rPr lang="en-US" dirty="0" err="1">
                <a:solidFill>
                  <a:schemeClr val="accent4">
                    <a:lumMod val="75000"/>
                  </a:schemeClr>
                </a:solidFill>
              </a:rPr>
              <a:t>seda</a:t>
            </a:r>
            <a:r>
              <a:rPr lang="en-US" dirty="0">
                <a:solidFill>
                  <a:schemeClr val="accent4">
                    <a:lumMod val="75000"/>
                  </a:schemeClr>
                </a:solidFill>
              </a:rPr>
              <a:t> </a:t>
            </a:r>
            <a:r>
              <a:rPr lang="en-US" dirty="0" err="1">
                <a:solidFill>
                  <a:schemeClr val="accent4">
                    <a:lumMod val="75000"/>
                  </a:schemeClr>
                </a:solidFill>
              </a:rPr>
              <a:t>alamkutset</a:t>
            </a:r>
            <a:r>
              <a:rPr lang="en-US" dirty="0">
                <a:solidFill>
                  <a:schemeClr val="accent4">
                    <a:lumMod val="75000"/>
                  </a:schemeClr>
                </a:solidFill>
              </a:rPr>
              <a:t> </a:t>
            </a:r>
            <a:r>
              <a:rPr lang="en-US" dirty="0" err="1">
                <a:solidFill>
                  <a:schemeClr val="accent4">
                    <a:lumMod val="75000"/>
                  </a:schemeClr>
                </a:solidFill>
              </a:rPr>
              <a:t>vaja</a:t>
            </a:r>
            <a:r>
              <a:rPr lang="en-US" dirty="0">
                <a:solidFill>
                  <a:schemeClr val="accent4">
                    <a:lumMod val="75000"/>
                  </a:schemeClr>
                </a:solidFill>
              </a:rPr>
              <a:t> </a:t>
            </a:r>
            <a:r>
              <a:rPr lang="en-US" dirty="0" err="1">
                <a:solidFill>
                  <a:schemeClr val="accent4">
                    <a:lumMod val="75000"/>
                  </a:schemeClr>
                </a:solidFill>
              </a:rPr>
              <a:t>oleks</a:t>
            </a:r>
            <a:r>
              <a:rPr lang="en-US" dirty="0">
                <a:solidFill>
                  <a:schemeClr val="accent4">
                    <a:lumMod val="75000"/>
                  </a:schemeClr>
                </a:solidFill>
              </a:rPr>
              <a:t> – </a:t>
            </a:r>
            <a:r>
              <a:rPr lang="en-US" dirty="0" err="1">
                <a:solidFill>
                  <a:schemeClr val="accent4">
                    <a:lumMod val="75000"/>
                  </a:schemeClr>
                </a:solidFill>
              </a:rPr>
              <a:t>seega</a:t>
            </a:r>
            <a:r>
              <a:rPr lang="en-US" dirty="0">
                <a:solidFill>
                  <a:schemeClr val="accent4">
                    <a:lumMod val="75000"/>
                  </a:schemeClr>
                </a:solidFill>
              </a:rPr>
              <a:t> </a:t>
            </a:r>
            <a:r>
              <a:rPr lang="en-US" dirty="0" err="1">
                <a:solidFill>
                  <a:schemeClr val="accent4">
                    <a:lumMod val="75000"/>
                  </a:schemeClr>
                </a:solidFill>
              </a:rPr>
              <a:t>hetkeseisuga</a:t>
            </a:r>
            <a:r>
              <a:rPr lang="en-US" dirty="0">
                <a:solidFill>
                  <a:schemeClr val="accent4">
                    <a:lumMod val="75000"/>
                  </a:schemeClr>
                </a:solidFill>
              </a:rPr>
              <a:t> </a:t>
            </a:r>
            <a:r>
              <a:rPr lang="en-US" dirty="0" err="1">
                <a:solidFill>
                  <a:schemeClr val="accent4">
                    <a:lumMod val="75000"/>
                  </a:schemeClr>
                </a:solidFill>
              </a:rPr>
              <a:t>seda</a:t>
            </a:r>
            <a:r>
              <a:rPr lang="en-US" dirty="0">
                <a:solidFill>
                  <a:schemeClr val="accent4">
                    <a:lumMod val="75000"/>
                  </a:schemeClr>
                </a:solidFill>
              </a:rPr>
              <a:t> </a:t>
            </a:r>
            <a:r>
              <a:rPr lang="en-US" dirty="0" err="1">
                <a:solidFill>
                  <a:schemeClr val="accent4">
                    <a:lumMod val="75000"/>
                  </a:schemeClr>
                </a:solidFill>
              </a:rPr>
              <a:t>võimalust</a:t>
            </a:r>
            <a:r>
              <a:rPr lang="en-US" dirty="0">
                <a:solidFill>
                  <a:schemeClr val="accent4">
                    <a:lumMod val="75000"/>
                  </a:schemeClr>
                </a:solidFill>
              </a:rPr>
              <a:t> </a:t>
            </a:r>
            <a:r>
              <a:rPr lang="en-US" dirty="0" err="1">
                <a:solidFill>
                  <a:schemeClr val="accent4">
                    <a:lumMod val="75000"/>
                  </a:schemeClr>
                </a:solidFill>
              </a:rPr>
              <a:t>ei</a:t>
            </a:r>
            <a:r>
              <a:rPr lang="en-US" dirty="0">
                <a:solidFill>
                  <a:schemeClr val="accent4">
                    <a:lumMod val="75000"/>
                  </a:schemeClr>
                </a:solidFill>
              </a:rPr>
              <a:t> ole </a:t>
            </a:r>
            <a:r>
              <a:rPr lang="en-US" dirty="0" err="1">
                <a:solidFill>
                  <a:schemeClr val="accent4">
                    <a:lumMod val="75000"/>
                  </a:schemeClr>
                </a:solidFill>
              </a:rPr>
              <a:t>kavandatud</a:t>
            </a:r>
            <a:endParaRPr lang="en-US" dirty="0">
              <a:solidFill>
                <a:schemeClr val="accent4">
                  <a:lumMod val="75000"/>
                </a:schemeClr>
              </a:solidFill>
            </a:endParaRPr>
          </a:p>
          <a:p>
            <a:pPr lvl="1"/>
            <a:r>
              <a:rPr lang="en-US" dirty="0" err="1">
                <a:solidFill>
                  <a:schemeClr val="accent4">
                    <a:lumMod val="75000"/>
                  </a:schemeClr>
                </a:solidFill>
              </a:rPr>
              <a:t>Muudatus</a:t>
            </a:r>
            <a:r>
              <a:rPr lang="en-US" dirty="0">
                <a:solidFill>
                  <a:schemeClr val="accent4">
                    <a:lumMod val="75000"/>
                  </a:schemeClr>
                </a:solidFill>
              </a:rPr>
              <a:t>: </a:t>
            </a:r>
            <a:r>
              <a:rPr lang="en-US" dirty="0" err="1">
                <a:solidFill>
                  <a:schemeClr val="accent4">
                    <a:lumMod val="75000"/>
                  </a:schemeClr>
                </a:solidFill>
              </a:rPr>
              <a:t>valides</a:t>
            </a:r>
            <a:r>
              <a:rPr lang="en-US" dirty="0">
                <a:solidFill>
                  <a:schemeClr val="accent4">
                    <a:lumMod val="75000"/>
                  </a:schemeClr>
                </a:solidFill>
              </a:rPr>
              <a:t> tee ja </a:t>
            </a:r>
            <a:r>
              <a:rPr lang="en-US" dirty="0" err="1">
                <a:solidFill>
                  <a:schemeClr val="accent4">
                    <a:lumMod val="75000"/>
                  </a:schemeClr>
                </a:solidFill>
              </a:rPr>
              <a:t>silla</a:t>
            </a:r>
            <a:r>
              <a:rPr lang="en-US" dirty="0">
                <a:solidFill>
                  <a:schemeClr val="accent4">
                    <a:lumMod val="75000"/>
                  </a:schemeClr>
                </a:solidFill>
              </a:rPr>
              <a:t> </a:t>
            </a:r>
            <a:r>
              <a:rPr lang="en-US" dirty="0" err="1">
                <a:solidFill>
                  <a:schemeClr val="accent4">
                    <a:lumMod val="75000"/>
                  </a:schemeClr>
                </a:solidFill>
              </a:rPr>
              <a:t>vahel</a:t>
            </a:r>
            <a:r>
              <a:rPr lang="en-US" dirty="0">
                <a:solidFill>
                  <a:schemeClr val="accent4">
                    <a:lumMod val="75000"/>
                  </a:schemeClr>
                </a:solidFill>
              </a:rPr>
              <a:t>, </a:t>
            </a:r>
            <a:r>
              <a:rPr lang="en-US" dirty="0" err="1">
                <a:solidFill>
                  <a:schemeClr val="accent4">
                    <a:lumMod val="75000"/>
                  </a:schemeClr>
                </a:solidFill>
              </a:rPr>
              <a:t>peab</a:t>
            </a:r>
            <a:r>
              <a:rPr lang="en-US" dirty="0">
                <a:solidFill>
                  <a:schemeClr val="accent4">
                    <a:lumMod val="75000"/>
                  </a:schemeClr>
                </a:solidFill>
              </a:rPr>
              <a:t> </a:t>
            </a:r>
            <a:r>
              <a:rPr lang="en-US" dirty="0" err="1">
                <a:solidFill>
                  <a:schemeClr val="accent4">
                    <a:lumMod val="75000"/>
                  </a:schemeClr>
                </a:solidFill>
              </a:rPr>
              <a:t>olema</a:t>
            </a:r>
            <a:r>
              <a:rPr lang="en-US" dirty="0">
                <a:solidFill>
                  <a:schemeClr val="accent4">
                    <a:lumMod val="75000"/>
                  </a:schemeClr>
                </a:solidFill>
              </a:rPr>
              <a:t> </a:t>
            </a:r>
            <a:r>
              <a:rPr lang="en-US" dirty="0" err="1">
                <a:solidFill>
                  <a:schemeClr val="accent4">
                    <a:lumMod val="75000"/>
                  </a:schemeClr>
                </a:solidFill>
              </a:rPr>
              <a:t>koolis</a:t>
            </a:r>
            <a:r>
              <a:rPr lang="en-US" dirty="0">
                <a:solidFill>
                  <a:schemeClr val="accent4">
                    <a:lumMod val="75000"/>
                  </a:schemeClr>
                </a:solidFill>
              </a:rPr>
              <a:t> </a:t>
            </a:r>
            <a:r>
              <a:rPr lang="en-US" dirty="0" err="1">
                <a:solidFill>
                  <a:schemeClr val="accent4">
                    <a:lumMod val="75000"/>
                  </a:schemeClr>
                </a:solidFill>
              </a:rPr>
              <a:t>valitud</a:t>
            </a:r>
            <a:r>
              <a:rPr lang="en-US" dirty="0">
                <a:solidFill>
                  <a:schemeClr val="accent4">
                    <a:lumMod val="75000"/>
                  </a:schemeClr>
                </a:solidFill>
              </a:rPr>
              <a:t> </a:t>
            </a:r>
            <a:r>
              <a:rPr lang="en-US" dirty="0" err="1">
                <a:solidFill>
                  <a:schemeClr val="accent4">
                    <a:lumMod val="75000"/>
                  </a:schemeClr>
                </a:solidFill>
              </a:rPr>
              <a:t>maht</a:t>
            </a:r>
            <a:r>
              <a:rPr lang="en-US" dirty="0">
                <a:solidFill>
                  <a:schemeClr val="accent4">
                    <a:lumMod val="75000"/>
                  </a:schemeClr>
                </a:solidFill>
              </a:rPr>
              <a:t> </a:t>
            </a:r>
            <a:r>
              <a:rPr lang="en-US" dirty="0" err="1">
                <a:solidFill>
                  <a:schemeClr val="accent4">
                    <a:lumMod val="75000"/>
                  </a:schemeClr>
                </a:solidFill>
              </a:rPr>
              <a:t>vastaval</a:t>
            </a:r>
            <a:r>
              <a:rPr lang="en-US" dirty="0">
                <a:solidFill>
                  <a:schemeClr val="accent4">
                    <a:lumMod val="75000"/>
                  </a:schemeClr>
                </a:solidFill>
              </a:rPr>
              <a:t> </a:t>
            </a:r>
            <a:r>
              <a:rPr lang="en-US" dirty="0" err="1">
                <a:solidFill>
                  <a:schemeClr val="accent4">
                    <a:lumMod val="75000"/>
                  </a:schemeClr>
                </a:solidFill>
              </a:rPr>
              <a:t>suunal</a:t>
            </a:r>
            <a:r>
              <a:rPr lang="en-US" dirty="0">
                <a:solidFill>
                  <a:schemeClr val="accent4">
                    <a:lumMod val="75000"/>
                  </a:schemeClr>
                </a:solidFill>
              </a:rPr>
              <a:t> – see </a:t>
            </a:r>
            <a:r>
              <a:rPr lang="en-US" dirty="0" err="1">
                <a:solidFill>
                  <a:schemeClr val="accent4">
                    <a:lumMod val="75000"/>
                  </a:schemeClr>
                </a:solidFill>
              </a:rPr>
              <a:t>tähendab</a:t>
            </a:r>
            <a:r>
              <a:rPr lang="en-US" dirty="0">
                <a:solidFill>
                  <a:schemeClr val="accent4">
                    <a:lumMod val="75000"/>
                  </a:schemeClr>
                </a:solidFill>
              </a:rPr>
              <a:t>, et </a:t>
            </a:r>
            <a:r>
              <a:rPr lang="en-US" dirty="0" err="1">
                <a:solidFill>
                  <a:schemeClr val="accent4">
                    <a:lumMod val="75000"/>
                  </a:schemeClr>
                </a:solidFill>
              </a:rPr>
              <a:t>kui</a:t>
            </a:r>
            <a:r>
              <a:rPr lang="en-US" dirty="0">
                <a:solidFill>
                  <a:schemeClr val="accent4">
                    <a:lumMod val="75000"/>
                  </a:schemeClr>
                </a:solidFill>
              </a:rPr>
              <a:t> </a:t>
            </a:r>
            <a:r>
              <a:rPr lang="en-US" dirty="0" err="1">
                <a:solidFill>
                  <a:schemeClr val="accent4">
                    <a:lumMod val="75000"/>
                  </a:schemeClr>
                </a:solidFill>
              </a:rPr>
              <a:t>koolis</a:t>
            </a:r>
            <a:r>
              <a:rPr lang="en-US" dirty="0">
                <a:solidFill>
                  <a:schemeClr val="accent4">
                    <a:lumMod val="75000"/>
                  </a:schemeClr>
                </a:solidFill>
              </a:rPr>
              <a:t> </a:t>
            </a:r>
            <a:r>
              <a:rPr lang="en-US" dirty="0" err="1">
                <a:solidFill>
                  <a:schemeClr val="accent4">
                    <a:lumMod val="75000"/>
                  </a:schemeClr>
                </a:solidFill>
              </a:rPr>
              <a:t>silla-ainete</a:t>
            </a:r>
            <a:r>
              <a:rPr lang="en-US" dirty="0">
                <a:solidFill>
                  <a:schemeClr val="accent4">
                    <a:lumMod val="75000"/>
                  </a:schemeClr>
                </a:solidFill>
              </a:rPr>
              <a:t> </a:t>
            </a:r>
            <a:r>
              <a:rPr lang="en-US" dirty="0" err="1">
                <a:solidFill>
                  <a:schemeClr val="accent4">
                    <a:lumMod val="75000"/>
                  </a:schemeClr>
                </a:solidFill>
              </a:rPr>
              <a:t>maht</a:t>
            </a:r>
            <a:r>
              <a:rPr lang="en-US" dirty="0">
                <a:solidFill>
                  <a:schemeClr val="accent4">
                    <a:lumMod val="75000"/>
                  </a:schemeClr>
                </a:solidFill>
              </a:rPr>
              <a:t> on </a:t>
            </a:r>
            <a:r>
              <a:rPr lang="en-US" dirty="0" err="1">
                <a:solidFill>
                  <a:schemeClr val="accent4">
                    <a:lumMod val="75000"/>
                  </a:schemeClr>
                </a:solidFill>
              </a:rPr>
              <a:t>väike</a:t>
            </a:r>
            <a:r>
              <a:rPr lang="en-US" dirty="0">
                <a:solidFill>
                  <a:schemeClr val="accent4">
                    <a:lumMod val="75000"/>
                  </a:schemeClr>
                </a:solidFill>
              </a:rPr>
              <a:t> </a:t>
            </a:r>
            <a:r>
              <a:rPr lang="en-US" dirty="0" err="1">
                <a:solidFill>
                  <a:schemeClr val="accent4">
                    <a:lumMod val="75000"/>
                  </a:schemeClr>
                </a:solidFill>
              </a:rPr>
              <a:t>võetud</a:t>
            </a:r>
            <a:r>
              <a:rPr lang="en-US" dirty="0">
                <a:solidFill>
                  <a:schemeClr val="accent4">
                    <a:lumMod val="75000"/>
                  </a:schemeClr>
                </a:solidFill>
              </a:rPr>
              <a:t>, </a:t>
            </a:r>
            <a:r>
              <a:rPr lang="en-US" dirty="0" err="1">
                <a:solidFill>
                  <a:schemeClr val="accent4">
                    <a:lumMod val="75000"/>
                  </a:schemeClr>
                </a:solidFill>
              </a:rPr>
              <a:t>siis</a:t>
            </a:r>
            <a:r>
              <a:rPr lang="en-US" dirty="0">
                <a:solidFill>
                  <a:schemeClr val="accent4">
                    <a:lumMod val="75000"/>
                  </a:schemeClr>
                </a:solidFill>
              </a:rPr>
              <a:t> </a:t>
            </a:r>
            <a:r>
              <a:rPr lang="en-US" dirty="0" err="1">
                <a:solidFill>
                  <a:schemeClr val="accent4">
                    <a:lumMod val="75000"/>
                  </a:schemeClr>
                </a:solidFill>
              </a:rPr>
              <a:t>silla</a:t>
            </a:r>
            <a:r>
              <a:rPr lang="en-US" dirty="0">
                <a:solidFill>
                  <a:schemeClr val="accent4">
                    <a:lumMod val="75000"/>
                  </a:schemeClr>
                </a:solidFill>
              </a:rPr>
              <a:t> </a:t>
            </a:r>
            <a:r>
              <a:rPr lang="en-US" dirty="0" err="1">
                <a:solidFill>
                  <a:schemeClr val="accent4">
                    <a:lumMod val="75000"/>
                  </a:schemeClr>
                </a:solidFill>
              </a:rPr>
              <a:t>kutset</a:t>
            </a:r>
            <a:r>
              <a:rPr lang="en-US" dirty="0">
                <a:solidFill>
                  <a:schemeClr val="accent4">
                    <a:lumMod val="75000"/>
                  </a:schemeClr>
                </a:solidFill>
              </a:rPr>
              <a:t> </a:t>
            </a:r>
            <a:r>
              <a:rPr lang="en-US" dirty="0" err="1">
                <a:solidFill>
                  <a:schemeClr val="accent4">
                    <a:lumMod val="75000"/>
                  </a:schemeClr>
                </a:solidFill>
              </a:rPr>
              <a:t>niisama</a:t>
            </a:r>
            <a:r>
              <a:rPr lang="en-US" dirty="0">
                <a:solidFill>
                  <a:schemeClr val="accent4">
                    <a:lumMod val="75000"/>
                  </a:schemeClr>
                </a:solidFill>
              </a:rPr>
              <a:t> </a:t>
            </a:r>
            <a:r>
              <a:rPr lang="en-US" dirty="0" err="1">
                <a:solidFill>
                  <a:schemeClr val="accent4">
                    <a:lumMod val="75000"/>
                  </a:schemeClr>
                </a:solidFill>
              </a:rPr>
              <a:t>ei</a:t>
            </a:r>
            <a:r>
              <a:rPr lang="en-US" dirty="0">
                <a:solidFill>
                  <a:schemeClr val="accent4">
                    <a:lumMod val="75000"/>
                  </a:schemeClr>
                </a:solidFill>
              </a:rPr>
              <a:t> </a:t>
            </a:r>
            <a:r>
              <a:rPr lang="en-US" dirty="0" err="1">
                <a:solidFill>
                  <a:schemeClr val="accent4">
                    <a:lumMod val="75000"/>
                  </a:schemeClr>
                </a:solidFill>
              </a:rPr>
              <a:t>saa</a:t>
            </a:r>
            <a:r>
              <a:rPr lang="en-US" dirty="0">
                <a:solidFill>
                  <a:schemeClr val="accent4">
                    <a:lumMod val="75000"/>
                  </a:schemeClr>
                </a:solidFill>
              </a:rPr>
              <a:t>, </a:t>
            </a:r>
            <a:r>
              <a:rPr lang="en-US" dirty="0" err="1">
                <a:solidFill>
                  <a:schemeClr val="accent4">
                    <a:lumMod val="75000"/>
                  </a:schemeClr>
                </a:solidFill>
              </a:rPr>
              <a:t>peab</a:t>
            </a:r>
            <a:r>
              <a:rPr lang="en-US" dirty="0">
                <a:solidFill>
                  <a:schemeClr val="accent4">
                    <a:lumMod val="75000"/>
                  </a:schemeClr>
                </a:solidFill>
              </a:rPr>
              <a:t> </a:t>
            </a:r>
            <a:r>
              <a:rPr lang="en-US" dirty="0" err="1">
                <a:solidFill>
                  <a:schemeClr val="accent4">
                    <a:lumMod val="75000"/>
                  </a:schemeClr>
                </a:solidFill>
              </a:rPr>
              <a:t>täiendkoolituse</a:t>
            </a:r>
            <a:r>
              <a:rPr lang="en-US" dirty="0">
                <a:solidFill>
                  <a:schemeClr val="accent4">
                    <a:lumMod val="75000"/>
                  </a:schemeClr>
                </a:solidFill>
              </a:rPr>
              <a:t>, </a:t>
            </a:r>
            <a:r>
              <a:rPr lang="en-US" dirty="0" err="1">
                <a:solidFill>
                  <a:schemeClr val="accent4">
                    <a:lumMod val="75000"/>
                  </a:schemeClr>
                </a:solidFill>
              </a:rPr>
              <a:t>mikrokraadi</a:t>
            </a:r>
            <a:r>
              <a:rPr lang="en-US" dirty="0">
                <a:solidFill>
                  <a:schemeClr val="accent4">
                    <a:lumMod val="75000"/>
                  </a:schemeClr>
                </a:solidFill>
              </a:rPr>
              <a:t> </a:t>
            </a:r>
            <a:r>
              <a:rPr lang="en-US" dirty="0" err="1">
                <a:solidFill>
                  <a:schemeClr val="accent4">
                    <a:lumMod val="75000"/>
                  </a:schemeClr>
                </a:solidFill>
              </a:rPr>
              <a:t>vms</a:t>
            </a:r>
            <a:r>
              <a:rPr lang="en-US" dirty="0">
                <a:solidFill>
                  <a:schemeClr val="accent4">
                    <a:lumMod val="75000"/>
                  </a:schemeClr>
                </a:solidFill>
              </a:rPr>
              <a:t> teel </a:t>
            </a:r>
            <a:r>
              <a:rPr lang="en-US" dirty="0" err="1">
                <a:solidFill>
                  <a:schemeClr val="accent4">
                    <a:lumMod val="75000"/>
                  </a:schemeClr>
                </a:solidFill>
              </a:rPr>
              <a:t>saama</a:t>
            </a:r>
            <a:r>
              <a:rPr lang="en-US" dirty="0">
                <a:solidFill>
                  <a:schemeClr val="accent4">
                    <a:lumMod val="75000"/>
                  </a:schemeClr>
                </a:solidFill>
              </a:rPr>
              <a:t> </a:t>
            </a:r>
            <a:r>
              <a:rPr lang="en-US" dirty="0" err="1">
                <a:solidFill>
                  <a:schemeClr val="accent4">
                    <a:lumMod val="75000"/>
                  </a:schemeClr>
                </a:solidFill>
              </a:rPr>
              <a:t>sillaeriala</a:t>
            </a:r>
            <a:r>
              <a:rPr lang="en-US" dirty="0">
                <a:solidFill>
                  <a:schemeClr val="accent4">
                    <a:lumMod val="75000"/>
                  </a:schemeClr>
                </a:solidFill>
              </a:rPr>
              <a:t> </a:t>
            </a:r>
            <a:r>
              <a:rPr lang="en-US" dirty="0" err="1">
                <a:solidFill>
                  <a:schemeClr val="accent4">
                    <a:lumMod val="75000"/>
                  </a:schemeClr>
                </a:solidFill>
              </a:rPr>
              <a:t>tunde</a:t>
            </a:r>
            <a:r>
              <a:rPr lang="en-US" dirty="0">
                <a:solidFill>
                  <a:schemeClr val="accent4">
                    <a:lumMod val="75000"/>
                  </a:schemeClr>
                </a:solidFill>
              </a:rPr>
              <a:t> </a:t>
            </a:r>
            <a:r>
              <a:rPr lang="en-US" dirty="0" err="1">
                <a:solidFill>
                  <a:schemeClr val="accent4">
                    <a:lumMod val="75000"/>
                  </a:schemeClr>
                </a:solidFill>
              </a:rPr>
              <a:t>juurde</a:t>
            </a:r>
            <a:r>
              <a:rPr lang="en-US" dirty="0">
                <a:solidFill>
                  <a:schemeClr val="accent4">
                    <a:lumMod val="75000"/>
                  </a:schemeClr>
                </a:solidFill>
              </a:rPr>
              <a:t>. Ja </a:t>
            </a:r>
            <a:r>
              <a:rPr lang="en-US" dirty="0" err="1">
                <a:solidFill>
                  <a:schemeClr val="accent4">
                    <a:lumMod val="75000"/>
                  </a:schemeClr>
                </a:solidFill>
              </a:rPr>
              <a:t>vastupidi</a:t>
            </a:r>
            <a:r>
              <a:rPr lang="en-US" dirty="0">
                <a:solidFill>
                  <a:schemeClr val="accent4">
                    <a:lumMod val="75000"/>
                  </a:schemeClr>
                </a:solidFill>
              </a:rPr>
              <a:t>, </a:t>
            </a:r>
            <a:r>
              <a:rPr lang="en-US" dirty="0" err="1">
                <a:solidFill>
                  <a:schemeClr val="accent4">
                    <a:lumMod val="75000"/>
                  </a:schemeClr>
                </a:solidFill>
              </a:rPr>
              <a:t>sildadele</a:t>
            </a:r>
            <a:r>
              <a:rPr lang="en-US" dirty="0">
                <a:solidFill>
                  <a:schemeClr val="accent4">
                    <a:lumMod val="75000"/>
                  </a:schemeClr>
                </a:solidFill>
              </a:rPr>
              <a:t> </a:t>
            </a:r>
            <a:r>
              <a:rPr lang="en-US" dirty="0" err="1">
                <a:solidFill>
                  <a:schemeClr val="accent4">
                    <a:lumMod val="75000"/>
                  </a:schemeClr>
                </a:solidFill>
              </a:rPr>
              <a:t>spetsialiseerunu</a:t>
            </a:r>
            <a:r>
              <a:rPr lang="en-US" dirty="0">
                <a:solidFill>
                  <a:schemeClr val="accent4">
                    <a:lumMod val="75000"/>
                  </a:schemeClr>
                </a:solidFill>
              </a:rPr>
              <a:t> </a:t>
            </a:r>
            <a:r>
              <a:rPr lang="en-US" dirty="0" err="1">
                <a:solidFill>
                  <a:schemeClr val="accent4">
                    <a:lumMod val="75000"/>
                  </a:schemeClr>
                </a:solidFill>
              </a:rPr>
              <a:t>ei</a:t>
            </a:r>
            <a:r>
              <a:rPr lang="en-US" dirty="0">
                <a:solidFill>
                  <a:schemeClr val="accent4">
                    <a:lumMod val="75000"/>
                  </a:schemeClr>
                </a:solidFill>
              </a:rPr>
              <a:t> </a:t>
            </a:r>
            <a:r>
              <a:rPr lang="en-US" dirty="0" err="1">
                <a:solidFill>
                  <a:schemeClr val="accent4">
                    <a:lumMod val="75000"/>
                  </a:schemeClr>
                </a:solidFill>
              </a:rPr>
              <a:t>pruugi</a:t>
            </a:r>
            <a:r>
              <a:rPr lang="en-US" dirty="0">
                <a:solidFill>
                  <a:schemeClr val="accent4">
                    <a:lumMod val="75000"/>
                  </a:schemeClr>
                </a:solidFill>
              </a:rPr>
              <a:t> </a:t>
            </a:r>
            <a:r>
              <a:rPr lang="en-US" dirty="0" err="1">
                <a:solidFill>
                  <a:schemeClr val="accent4">
                    <a:lumMod val="75000"/>
                  </a:schemeClr>
                </a:solidFill>
              </a:rPr>
              <a:t>saada</a:t>
            </a:r>
            <a:r>
              <a:rPr lang="en-US" dirty="0">
                <a:solidFill>
                  <a:schemeClr val="accent4">
                    <a:lumMod val="75000"/>
                  </a:schemeClr>
                </a:solidFill>
              </a:rPr>
              <a:t> </a:t>
            </a:r>
            <a:r>
              <a:rPr lang="en-US" dirty="0" err="1">
                <a:solidFill>
                  <a:schemeClr val="accent4">
                    <a:lumMod val="75000"/>
                  </a:schemeClr>
                </a:solidFill>
              </a:rPr>
              <a:t>teevaldkonna</a:t>
            </a:r>
            <a:r>
              <a:rPr lang="en-US" dirty="0">
                <a:solidFill>
                  <a:schemeClr val="accent4">
                    <a:lumMod val="75000"/>
                  </a:schemeClr>
                </a:solidFill>
              </a:rPr>
              <a:t> </a:t>
            </a:r>
            <a:r>
              <a:rPr lang="en-US" dirty="0" err="1">
                <a:solidFill>
                  <a:schemeClr val="accent4">
                    <a:lumMod val="75000"/>
                  </a:schemeClr>
                </a:solidFill>
              </a:rPr>
              <a:t>kutset</a:t>
            </a:r>
            <a:r>
              <a:rPr lang="en-US" dirty="0">
                <a:solidFill>
                  <a:schemeClr val="accent4">
                    <a:lumMod val="75000"/>
                  </a:schemeClr>
                </a:solidFill>
              </a:rPr>
              <a:t> </a:t>
            </a:r>
            <a:r>
              <a:rPr lang="en-US" dirty="0" err="1">
                <a:solidFill>
                  <a:schemeClr val="accent4">
                    <a:lumMod val="75000"/>
                  </a:schemeClr>
                </a:solidFill>
              </a:rPr>
              <a:t>kui</a:t>
            </a:r>
            <a:r>
              <a:rPr lang="en-US" dirty="0">
                <a:solidFill>
                  <a:schemeClr val="accent4">
                    <a:lumMod val="75000"/>
                  </a:schemeClr>
                </a:solidFill>
              </a:rPr>
              <a:t> tee-</a:t>
            </a:r>
            <a:r>
              <a:rPr lang="en-US" dirty="0" err="1">
                <a:solidFill>
                  <a:schemeClr val="accent4">
                    <a:lumMod val="75000"/>
                  </a:schemeClr>
                </a:solidFill>
              </a:rPr>
              <a:t>spetsiifika</a:t>
            </a:r>
            <a:r>
              <a:rPr lang="en-US" dirty="0">
                <a:solidFill>
                  <a:schemeClr val="accent4">
                    <a:lumMod val="75000"/>
                  </a:schemeClr>
                </a:solidFill>
              </a:rPr>
              <a:t> </a:t>
            </a:r>
            <a:r>
              <a:rPr lang="en-US" dirty="0" err="1">
                <a:solidFill>
                  <a:schemeClr val="accent4">
                    <a:lumMod val="75000"/>
                  </a:schemeClr>
                </a:solidFill>
              </a:rPr>
              <a:t>aineid</a:t>
            </a:r>
            <a:r>
              <a:rPr lang="en-US" dirty="0">
                <a:solidFill>
                  <a:schemeClr val="accent4">
                    <a:lumMod val="75000"/>
                  </a:schemeClr>
                </a:solidFill>
              </a:rPr>
              <a:t> </a:t>
            </a:r>
            <a:r>
              <a:rPr lang="en-US" dirty="0" err="1">
                <a:solidFill>
                  <a:schemeClr val="accent4">
                    <a:lumMod val="75000"/>
                  </a:schemeClr>
                </a:solidFill>
              </a:rPr>
              <a:t>vähe</a:t>
            </a:r>
            <a:r>
              <a:rPr lang="en-US" dirty="0">
                <a:solidFill>
                  <a:schemeClr val="accent4">
                    <a:lumMod val="75000"/>
                  </a:schemeClr>
                </a:solidFill>
              </a:rPr>
              <a:t> </a:t>
            </a:r>
            <a:r>
              <a:rPr lang="en-US" dirty="0" err="1">
                <a:solidFill>
                  <a:schemeClr val="accent4">
                    <a:lumMod val="75000"/>
                  </a:schemeClr>
                </a:solidFill>
              </a:rPr>
              <a:t>võetud</a:t>
            </a:r>
            <a:endParaRPr lang="en-US" dirty="0">
              <a:solidFill>
                <a:schemeClr val="accent4">
                  <a:lumMod val="75000"/>
                </a:schemeClr>
              </a:solidFill>
            </a:endParaRPr>
          </a:p>
          <a:p>
            <a:pPr lvl="1"/>
            <a:r>
              <a:rPr lang="en-US" dirty="0">
                <a:solidFill>
                  <a:schemeClr val="accent4">
                    <a:lumMod val="75000"/>
                  </a:schemeClr>
                </a:solidFill>
              </a:rPr>
              <a:t>Kui </a:t>
            </a:r>
            <a:r>
              <a:rPr lang="en-US" dirty="0" err="1">
                <a:solidFill>
                  <a:schemeClr val="accent4">
                    <a:lumMod val="75000"/>
                  </a:schemeClr>
                </a:solidFill>
              </a:rPr>
              <a:t>taotletakse</a:t>
            </a:r>
            <a:r>
              <a:rPr lang="en-US" dirty="0">
                <a:solidFill>
                  <a:schemeClr val="accent4">
                    <a:lumMod val="75000"/>
                  </a:schemeClr>
                </a:solidFill>
              </a:rPr>
              <a:t> 7 </a:t>
            </a:r>
            <a:r>
              <a:rPr lang="en-US" dirty="0" err="1">
                <a:solidFill>
                  <a:schemeClr val="accent4">
                    <a:lumMod val="75000"/>
                  </a:schemeClr>
                </a:solidFill>
              </a:rPr>
              <a:t>taset</a:t>
            </a:r>
            <a:r>
              <a:rPr lang="en-US" dirty="0">
                <a:solidFill>
                  <a:schemeClr val="accent4">
                    <a:lumMod val="75000"/>
                  </a:schemeClr>
                </a:solidFill>
              </a:rPr>
              <a:t> </a:t>
            </a:r>
            <a:r>
              <a:rPr lang="en-US" dirty="0" err="1">
                <a:solidFill>
                  <a:schemeClr val="accent4">
                    <a:lumMod val="75000"/>
                  </a:schemeClr>
                </a:solidFill>
              </a:rPr>
              <a:t>peab</a:t>
            </a:r>
            <a:r>
              <a:rPr lang="en-US" dirty="0">
                <a:solidFill>
                  <a:schemeClr val="accent4">
                    <a:lumMod val="75000"/>
                  </a:schemeClr>
                </a:solidFill>
              </a:rPr>
              <a:t> </a:t>
            </a:r>
            <a:r>
              <a:rPr lang="en-US" dirty="0" err="1">
                <a:solidFill>
                  <a:schemeClr val="accent4">
                    <a:lumMod val="75000"/>
                  </a:schemeClr>
                </a:solidFill>
              </a:rPr>
              <a:t>olema</a:t>
            </a:r>
            <a:r>
              <a:rPr lang="en-US" dirty="0">
                <a:solidFill>
                  <a:schemeClr val="accent4">
                    <a:lumMod val="75000"/>
                  </a:schemeClr>
                </a:solidFill>
              </a:rPr>
              <a:t> </a:t>
            </a:r>
            <a:r>
              <a:rPr lang="en-US" dirty="0" err="1">
                <a:solidFill>
                  <a:schemeClr val="accent4">
                    <a:lumMod val="75000"/>
                  </a:schemeClr>
                </a:solidFill>
              </a:rPr>
              <a:t>portfellis</a:t>
            </a:r>
            <a:r>
              <a:rPr lang="en-US" dirty="0">
                <a:solidFill>
                  <a:schemeClr val="accent4">
                    <a:lumMod val="75000"/>
                  </a:schemeClr>
                </a:solidFill>
              </a:rPr>
              <a:t> </a:t>
            </a:r>
            <a:r>
              <a:rPr lang="en-US" dirty="0" err="1">
                <a:solidFill>
                  <a:schemeClr val="accent4">
                    <a:lumMod val="75000"/>
                  </a:schemeClr>
                </a:solidFill>
              </a:rPr>
              <a:t>vähemalt</a:t>
            </a:r>
            <a:r>
              <a:rPr lang="en-US" dirty="0">
                <a:solidFill>
                  <a:schemeClr val="accent4">
                    <a:lumMod val="75000"/>
                  </a:schemeClr>
                </a:solidFill>
              </a:rPr>
              <a:t> 50% 7 </a:t>
            </a:r>
            <a:r>
              <a:rPr lang="en-US" dirty="0" err="1">
                <a:solidFill>
                  <a:schemeClr val="accent4">
                    <a:lumMod val="75000"/>
                  </a:schemeClr>
                </a:solidFill>
              </a:rPr>
              <a:t>taseme</a:t>
            </a:r>
            <a:r>
              <a:rPr lang="en-US" dirty="0">
                <a:solidFill>
                  <a:schemeClr val="accent4">
                    <a:lumMod val="75000"/>
                  </a:schemeClr>
                </a:solidFill>
              </a:rPr>
              <a:t> </a:t>
            </a:r>
            <a:r>
              <a:rPr lang="en-US" dirty="0" err="1">
                <a:solidFill>
                  <a:schemeClr val="accent4">
                    <a:lumMod val="75000"/>
                  </a:schemeClr>
                </a:solidFill>
              </a:rPr>
              <a:t>objekte</a:t>
            </a:r>
            <a:r>
              <a:rPr lang="en-US" dirty="0">
                <a:solidFill>
                  <a:schemeClr val="accent4">
                    <a:lumMod val="75000"/>
                  </a:schemeClr>
                </a:solidFill>
              </a:rPr>
              <a:t>, 8 </a:t>
            </a:r>
            <a:r>
              <a:rPr lang="en-US" dirty="0" err="1">
                <a:solidFill>
                  <a:schemeClr val="accent4">
                    <a:lumMod val="75000"/>
                  </a:schemeClr>
                </a:solidFill>
              </a:rPr>
              <a:t>taseme</a:t>
            </a:r>
            <a:r>
              <a:rPr lang="en-US" dirty="0">
                <a:solidFill>
                  <a:schemeClr val="accent4">
                    <a:lumMod val="75000"/>
                  </a:schemeClr>
                </a:solidFill>
              </a:rPr>
              <a:t> </a:t>
            </a:r>
            <a:r>
              <a:rPr lang="en-US" dirty="0" err="1">
                <a:solidFill>
                  <a:schemeClr val="accent4">
                    <a:lumMod val="75000"/>
                  </a:schemeClr>
                </a:solidFill>
              </a:rPr>
              <a:t>taotlemisel</a:t>
            </a:r>
            <a:r>
              <a:rPr lang="en-US" dirty="0">
                <a:solidFill>
                  <a:schemeClr val="accent4">
                    <a:lumMod val="75000"/>
                  </a:schemeClr>
                </a:solidFill>
              </a:rPr>
              <a:t> </a:t>
            </a:r>
            <a:r>
              <a:rPr lang="en-US" dirty="0" err="1">
                <a:solidFill>
                  <a:schemeClr val="accent4">
                    <a:lumMod val="75000"/>
                  </a:schemeClr>
                </a:solidFill>
              </a:rPr>
              <a:t>vähemalt</a:t>
            </a:r>
            <a:r>
              <a:rPr lang="en-US" dirty="0">
                <a:solidFill>
                  <a:schemeClr val="accent4">
                    <a:lumMod val="75000"/>
                  </a:schemeClr>
                </a:solidFill>
              </a:rPr>
              <a:t> 30% 8 </a:t>
            </a:r>
            <a:r>
              <a:rPr lang="en-US" dirty="0" err="1">
                <a:solidFill>
                  <a:schemeClr val="accent4">
                    <a:lumMod val="75000"/>
                  </a:schemeClr>
                </a:solidFill>
              </a:rPr>
              <a:t>taseme</a:t>
            </a:r>
            <a:r>
              <a:rPr lang="en-US" dirty="0">
                <a:solidFill>
                  <a:schemeClr val="accent4">
                    <a:lumMod val="75000"/>
                  </a:schemeClr>
                </a:solidFill>
              </a:rPr>
              <a:t> </a:t>
            </a:r>
            <a:r>
              <a:rPr lang="en-US" dirty="0" err="1">
                <a:solidFill>
                  <a:schemeClr val="accent4">
                    <a:lumMod val="75000"/>
                  </a:schemeClr>
                </a:solidFill>
              </a:rPr>
              <a:t>objekte</a:t>
            </a:r>
            <a:r>
              <a:rPr lang="en-US" dirty="0">
                <a:solidFill>
                  <a:schemeClr val="accent4">
                    <a:lumMod val="75000"/>
                  </a:schemeClr>
                </a:solidFill>
              </a:rPr>
              <a:t>.</a:t>
            </a:r>
          </a:p>
          <a:p>
            <a:pPr lvl="1"/>
            <a:r>
              <a:rPr lang="en-US" dirty="0" err="1">
                <a:solidFill>
                  <a:schemeClr val="accent4">
                    <a:lumMod val="75000"/>
                  </a:schemeClr>
                </a:solidFill>
              </a:rPr>
              <a:t>Allkirjaõigusliku</a:t>
            </a:r>
            <a:r>
              <a:rPr lang="en-US" dirty="0">
                <a:solidFill>
                  <a:schemeClr val="accent4">
                    <a:lumMod val="75000"/>
                  </a:schemeClr>
                </a:solidFill>
              </a:rPr>
              <a:t> </a:t>
            </a:r>
            <a:r>
              <a:rPr lang="en-US" dirty="0" err="1">
                <a:solidFill>
                  <a:schemeClr val="accent4">
                    <a:lumMod val="75000"/>
                  </a:schemeClr>
                </a:solidFill>
              </a:rPr>
              <a:t>kutse</a:t>
            </a:r>
            <a:r>
              <a:rPr lang="en-US" dirty="0">
                <a:solidFill>
                  <a:schemeClr val="accent4">
                    <a:lumMod val="75000"/>
                  </a:schemeClr>
                </a:solidFill>
              </a:rPr>
              <a:t> </a:t>
            </a:r>
            <a:r>
              <a:rPr lang="en-US" dirty="0" err="1">
                <a:solidFill>
                  <a:schemeClr val="accent4">
                    <a:lumMod val="75000"/>
                  </a:schemeClr>
                </a:solidFill>
              </a:rPr>
              <a:t>taotlemisel</a:t>
            </a:r>
            <a:r>
              <a:rPr lang="en-US" dirty="0">
                <a:solidFill>
                  <a:schemeClr val="accent4">
                    <a:lumMod val="75000"/>
                  </a:schemeClr>
                </a:solidFill>
              </a:rPr>
              <a:t> (ka 6 </a:t>
            </a:r>
            <a:r>
              <a:rPr lang="en-US" dirty="0" err="1">
                <a:solidFill>
                  <a:schemeClr val="accent4">
                    <a:lumMod val="75000"/>
                  </a:schemeClr>
                </a:solidFill>
              </a:rPr>
              <a:t>tasemel</a:t>
            </a:r>
            <a:r>
              <a:rPr lang="en-US" dirty="0">
                <a:solidFill>
                  <a:schemeClr val="accent4">
                    <a:lumMod val="75000"/>
                  </a:schemeClr>
                </a:solidFill>
              </a:rPr>
              <a:t>) </a:t>
            </a:r>
            <a:r>
              <a:rPr lang="en-US" dirty="0" err="1">
                <a:solidFill>
                  <a:schemeClr val="accent4">
                    <a:lumMod val="75000"/>
                  </a:schemeClr>
                </a:solidFill>
              </a:rPr>
              <a:t>vähemalt</a:t>
            </a:r>
            <a:r>
              <a:rPr lang="en-US" dirty="0">
                <a:solidFill>
                  <a:schemeClr val="accent4">
                    <a:lumMod val="75000"/>
                  </a:schemeClr>
                </a:solidFill>
              </a:rPr>
              <a:t> 30% </a:t>
            </a:r>
            <a:r>
              <a:rPr lang="en-US" dirty="0" err="1">
                <a:solidFill>
                  <a:schemeClr val="accent4">
                    <a:lumMod val="75000"/>
                  </a:schemeClr>
                </a:solidFill>
              </a:rPr>
              <a:t>EhS</a:t>
            </a:r>
            <a:r>
              <a:rPr lang="en-US" dirty="0">
                <a:solidFill>
                  <a:schemeClr val="accent4">
                    <a:lumMod val="75000"/>
                  </a:schemeClr>
                </a:solidFill>
              </a:rPr>
              <a:t> </a:t>
            </a:r>
            <a:r>
              <a:rPr lang="en-US" dirty="0" err="1">
                <a:solidFill>
                  <a:schemeClr val="accent4">
                    <a:lumMod val="75000"/>
                  </a:schemeClr>
                </a:solidFill>
              </a:rPr>
              <a:t>järgi</a:t>
            </a:r>
            <a:r>
              <a:rPr lang="en-US" dirty="0">
                <a:solidFill>
                  <a:schemeClr val="accent4">
                    <a:lumMod val="75000"/>
                  </a:schemeClr>
                </a:solidFill>
              </a:rPr>
              <a:t> </a:t>
            </a:r>
            <a:r>
              <a:rPr lang="en-US" dirty="0" err="1">
                <a:solidFill>
                  <a:schemeClr val="accent4">
                    <a:lumMod val="75000"/>
                  </a:schemeClr>
                </a:solidFill>
              </a:rPr>
              <a:t>avalikult</a:t>
            </a:r>
            <a:r>
              <a:rPr lang="en-US" dirty="0">
                <a:solidFill>
                  <a:schemeClr val="accent4">
                    <a:lumMod val="75000"/>
                  </a:schemeClr>
                </a:solidFill>
              </a:rPr>
              <a:t> </a:t>
            </a:r>
            <a:r>
              <a:rPr lang="en-US" dirty="0" err="1">
                <a:solidFill>
                  <a:schemeClr val="accent4">
                    <a:lumMod val="75000"/>
                  </a:schemeClr>
                </a:solidFill>
              </a:rPr>
              <a:t>kasutatavatel</a:t>
            </a:r>
            <a:r>
              <a:rPr lang="en-US" dirty="0">
                <a:solidFill>
                  <a:schemeClr val="accent4">
                    <a:lumMod val="75000"/>
                  </a:schemeClr>
                </a:solidFill>
              </a:rPr>
              <a:t> </a:t>
            </a:r>
            <a:r>
              <a:rPr lang="en-US" dirty="0" err="1">
                <a:solidFill>
                  <a:schemeClr val="accent4">
                    <a:lumMod val="75000"/>
                  </a:schemeClr>
                </a:solidFill>
              </a:rPr>
              <a:t>teedel</a:t>
            </a:r>
            <a:endParaRPr lang="en-US" dirty="0">
              <a:solidFill>
                <a:schemeClr val="accent4">
                  <a:lumMod val="75000"/>
                </a:schemeClr>
              </a:solidFill>
            </a:endParaRPr>
          </a:p>
          <a:p>
            <a:pPr lvl="1"/>
            <a:r>
              <a:rPr lang="en-US" dirty="0" err="1">
                <a:solidFill>
                  <a:schemeClr val="accent4">
                    <a:lumMod val="75000"/>
                  </a:schemeClr>
                </a:solidFill>
              </a:rPr>
              <a:t>Projekti</a:t>
            </a:r>
            <a:r>
              <a:rPr lang="en-US" dirty="0">
                <a:solidFill>
                  <a:schemeClr val="accent4">
                    <a:lumMod val="75000"/>
                  </a:schemeClr>
                </a:solidFill>
              </a:rPr>
              <a:t> </a:t>
            </a:r>
            <a:r>
              <a:rPr lang="en-US" dirty="0" err="1">
                <a:solidFill>
                  <a:schemeClr val="accent4">
                    <a:lumMod val="75000"/>
                  </a:schemeClr>
                </a:solidFill>
              </a:rPr>
              <a:t>ekspertiisi</a:t>
            </a:r>
            <a:r>
              <a:rPr lang="en-US" dirty="0">
                <a:solidFill>
                  <a:schemeClr val="accent4">
                    <a:lumMod val="75000"/>
                  </a:schemeClr>
                </a:solidFill>
              </a:rPr>
              <a:t> ja tee/</a:t>
            </a:r>
            <a:r>
              <a:rPr lang="en-US" dirty="0" err="1">
                <a:solidFill>
                  <a:schemeClr val="accent4">
                    <a:lumMod val="75000"/>
                  </a:schemeClr>
                </a:solidFill>
              </a:rPr>
              <a:t>silla</a:t>
            </a:r>
            <a:r>
              <a:rPr lang="en-US" dirty="0">
                <a:solidFill>
                  <a:schemeClr val="accent4">
                    <a:lumMod val="75000"/>
                  </a:schemeClr>
                </a:solidFill>
              </a:rPr>
              <a:t> </a:t>
            </a:r>
            <a:r>
              <a:rPr lang="en-US" dirty="0" err="1">
                <a:solidFill>
                  <a:schemeClr val="accent4">
                    <a:lumMod val="75000"/>
                  </a:schemeClr>
                </a:solidFill>
              </a:rPr>
              <a:t>auditi</a:t>
            </a:r>
            <a:r>
              <a:rPr lang="en-US" dirty="0">
                <a:solidFill>
                  <a:schemeClr val="accent4">
                    <a:lumMod val="75000"/>
                  </a:schemeClr>
                </a:solidFill>
              </a:rPr>
              <a:t> </a:t>
            </a:r>
            <a:r>
              <a:rPr lang="en-US" dirty="0" err="1">
                <a:solidFill>
                  <a:schemeClr val="accent4">
                    <a:lumMod val="75000"/>
                  </a:schemeClr>
                </a:solidFill>
              </a:rPr>
              <a:t>alades</a:t>
            </a:r>
            <a:r>
              <a:rPr lang="en-US" dirty="0">
                <a:solidFill>
                  <a:schemeClr val="accent4">
                    <a:lumMod val="75000"/>
                  </a:schemeClr>
                </a:solidFill>
              </a:rPr>
              <a:t> </a:t>
            </a:r>
            <a:r>
              <a:rPr lang="en-US" dirty="0" err="1">
                <a:solidFill>
                  <a:schemeClr val="accent4">
                    <a:lumMod val="75000"/>
                  </a:schemeClr>
                </a:solidFill>
              </a:rPr>
              <a:t>vähemalt</a:t>
            </a:r>
            <a:r>
              <a:rPr lang="en-US" dirty="0">
                <a:solidFill>
                  <a:schemeClr val="accent4">
                    <a:lumMod val="75000"/>
                  </a:schemeClr>
                </a:solidFill>
              </a:rPr>
              <a:t> 7 </a:t>
            </a:r>
            <a:r>
              <a:rPr lang="en-US" dirty="0" err="1">
                <a:solidFill>
                  <a:schemeClr val="accent4">
                    <a:lumMod val="75000"/>
                  </a:schemeClr>
                </a:solidFill>
              </a:rPr>
              <a:t>tehtud</a:t>
            </a:r>
            <a:r>
              <a:rPr lang="en-US" dirty="0">
                <a:solidFill>
                  <a:schemeClr val="accent4">
                    <a:lumMod val="75000"/>
                  </a:schemeClr>
                </a:solidFill>
              </a:rPr>
              <a:t> </a:t>
            </a:r>
            <a:r>
              <a:rPr lang="en-US" dirty="0" err="1">
                <a:solidFill>
                  <a:schemeClr val="accent4">
                    <a:lumMod val="75000"/>
                  </a:schemeClr>
                </a:solidFill>
              </a:rPr>
              <a:t>ekspertiisi</a:t>
            </a:r>
            <a:r>
              <a:rPr lang="en-US" dirty="0">
                <a:solidFill>
                  <a:schemeClr val="accent4">
                    <a:lumMod val="75000"/>
                  </a:schemeClr>
                </a:solidFill>
              </a:rPr>
              <a:t>, </a:t>
            </a:r>
            <a:r>
              <a:rPr lang="en-US" dirty="0" err="1">
                <a:solidFill>
                  <a:schemeClr val="accent4">
                    <a:lumMod val="75000"/>
                  </a:schemeClr>
                </a:solidFill>
              </a:rPr>
              <a:t>auditit</a:t>
            </a:r>
            <a:r>
              <a:rPr lang="en-US" dirty="0">
                <a:solidFill>
                  <a:schemeClr val="accent4">
                    <a:lumMod val="75000"/>
                  </a:schemeClr>
                </a:solidFill>
              </a:rPr>
              <a:t> </a:t>
            </a:r>
            <a:r>
              <a:rPr lang="en-US" dirty="0" err="1">
                <a:solidFill>
                  <a:schemeClr val="accent4">
                    <a:lumMod val="75000"/>
                  </a:schemeClr>
                </a:solidFill>
              </a:rPr>
              <a:t>või</a:t>
            </a:r>
            <a:r>
              <a:rPr lang="en-US" dirty="0">
                <a:solidFill>
                  <a:schemeClr val="accent4">
                    <a:lumMod val="75000"/>
                  </a:schemeClr>
                </a:solidFill>
              </a:rPr>
              <a:t> </a:t>
            </a:r>
            <a:r>
              <a:rPr lang="en-US" dirty="0" err="1">
                <a:solidFill>
                  <a:schemeClr val="accent4">
                    <a:lumMod val="75000"/>
                  </a:schemeClr>
                </a:solidFill>
              </a:rPr>
              <a:t>juhendatud</a:t>
            </a:r>
            <a:r>
              <a:rPr lang="en-US" dirty="0">
                <a:solidFill>
                  <a:schemeClr val="accent4">
                    <a:lumMod val="75000"/>
                  </a:schemeClr>
                </a:solidFill>
              </a:rPr>
              <a:t> </a:t>
            </a:r>
            <a:r>
              <a:rPr lang="en-US" dirty="0" err="1">
                <a:solidFill>
                  <a:schemeClr val="accent4">
                    <a:lumMod val="75000"/>
                  </a:schemeClr>
                </a:solidFill>
              </a:rPr>
              <a:t>magistritööd</a:t>
            </a:r>
            <a:endParaRPr lang="en-US" dirty="0">
              <a:solidFill>
                <a:schemeClr val="accent4">
                  <a:lumMod val="75000"/>
                </a:schemeClr>
              </a:solidFill>
            </a:endParaRPr>
          </a:p>
          <a:p>
            <a:pPr lvl="1"/>
            <a:r>
              <a:rPr lang="en-US" dirty="0" err="1">
                <a:solidFill>
                  <a:schemeClr val="accent4">
                    <a:lumMod val="75000"/>
                  </a:schemeClr>
                </a:solidFill>
              </a:rPr>
              <a:t>Täiendõppena</a:t>
            </a:r>
            <a:r>
              <a:rPr lang="en-US" dirty="0">
                <a:solidFill>
                  <a:schemeClr val="accent4">
                    <a:lumMod val="75000"/>
                  </a:schemeClr>
                </a:solidFill>
              </a:rPr>
              <a:t> </a:t>
            </a:r>
            <a:r>
              <a:rPr lang="en-US" dirty="0" err="1">
                <a:solidFill>
                  <a:schemeClr val="accent4">
                    <a:lumMod val="75000"/>
                  </a:schemeClr>
                </a:solidFill>
              </a:rPr>
              <a:t>arvestatakse</a:t>
            </a:r>
            <a:r>
              <a:rPr lang="en-US" dirty="0">
                <a:solidFill>
                  <a:schemeClr val="accent4">
                    <a:lumMod val="75000"/>
                  </a:schemeClr>
                </a:solidFill>
              </a:rPr>
              <a:t> </a:t>
            </a:r>
            <a:r>
              <a:rPr lang="en-US" dirty="0" err="1">
                <a:solidFill>
                  <a:schemeClr val="accent4">
                    <a:lumMod val="75000"/>
                  </a:schemeClr>
                </a:solidFill>
              </a:rPr>
              <a:t>nii</a:t>
            </a:r>
            <a:r>
              <a:rPr lang="en-US" dirty="0">
                <a:solidFill>
                  <a:schemeClr val="accent4">
                    <a:lumMod val="75000"/>
                  </a:schemeClr>
                </a:solidFill>
              </a:rPr>
              <a:t> </a:t>
            </a:r>
            <a:r>
              <a:rPr lang="en-US" dirty="0" err="1">
                <a:solidFill>
                  <a:schemeClr val="accent4">
                    <a:lumMod val="75000"/>
                  </a:schemeClr>
                </a:solidFill>
              </a:rPr>
              <a:t>koolitust</a:t>
            </a:r>
            <a:r>
              <a:rPr lang="en-US" dirty="0">
                <a:solidFill>
                  <a:schemeClr val="accent4">
                    <a:lumMod val="75000"/>
                  </a:schemeClr>
                </a:solidFill>
              </a:rPr>
              <a:t>, </a:t>
            </a:r>
            <a:r>
              <a:rPr lang="en-US" dirty="0" err="1">
                <a:solidFill>
                  <a:schemeClr val="accent4">
                    <a:lumMod val="75000"/>
                  </a:schemeClr>
                </a:solidFill>
              </a:rPr>
              <a:t>konverentse</a:t>
            </a:r>
            <a:r>
              <a:rPr lang="en-US" dirty="0">
                <a:solidFill>
                  <a:schemeClr val="accent4">
                    <a:lumMod val="75000"/>
                  </a:schemeClr>
                </a:solidFill>
              </a:rPr>
              <a:t> </a:t>
            </a:r>
            <a:r>
              <a:rPr lang="en-US" dirty="0" err="1">
                <a:solidFill>
                  <a:schemeClr val="accent4">
                    <a:lumMod val="75000"/>
                  </a:schemeClr>
                </a:solidFill>
              </a:rPr>
              <a:t>kui</a:t>
            </a:r>
            <a:r>
              <a:rPr lang="en-US" dirty="0">
                <a:solidFill>
                  <a:schemeClr val="accent4">
                    <a:lumMod val="75000"/>
                  </a:schemeClr>
                </a:solidFill>
              </a:rPr>
              <a:t> ka </a:t>
            </a:r>
            <a:r>
              <a:rPr lang="en-US" dirty="0" err="1">
                <a:solidFill>
                  <a:schemeClr val="accent4">
                    <a:lumMod val="75000"/>
                  </a:schemeClr>
                </a:solidFill>
              </a:rPr>
              <a:t>kõrghariduse</a:t>
            </a:r>
            <a:r>
              <a:rPr lang="en-US" dirty="0">
                <a:solidFill>
                  <a:schemeClr val="accent4">
                    <a:lumMod val="75000"/>
                  </a:schemeClr>
                </a:solidFill>
              </a:rPr>
              <a:t> </a:t>
            </a:r>
            <a:r>
              <a:rPr lang="en-US" dirty="0" err="1">
                <a:solidFill>
                  <a:schemeClr val="accent4">
                    <a:lumMod val="75000"/>
                  </a:schemeClr>
                </a:solidFill>
              </a:rPr>
              <a:t>erinevate</a:t>
            </a:r>
            <a:r>
              <a:rPr lang="en-US" dirty="0">
                <a:solidFill>
                  <a:schemeClr val="accent4">
                    <a:lumMod val="75000"/>
                  </a:schemeClr>
                </a:solidFill>
              </a:rPr>
              <a:t> </a:t>
            </a:r>
            <a:r>
              <a:rPr lang="en-US" dirty="0" err="1">
                <a:solidFill>
                  <a:schemeClr val="accent4">
                    <a:lumMod val="75000"/>
                  </a:schemeClr>
                </a:solidFill>
              </a:rPr>
              <a:t>tasemete</a:t>
            </a:r>
            <a:r>
              <a:rPr lang="en-US" dirty="0">
                <a:solidFill>
                  <a:schemeClr val="accent4">
                    <a:lumMod val="75000"/>
                  </a:schemeClr>
                </a:solidFill>
              </a:rPr>
              <a:t> </a:t>
            </a:r>
            <a:r>
              <a:rPr lang="en-US" dirty="0" err="1">
                <a:solidFill>
                  <a:schemeClr val="accent4">
                    <a:lumMod val="75000"/>
                  </a:schemeClr>
                </a:solidFill>
              </a:rPr>
              <a:t>juhendamist</a:t>
            </a:r>
            <a:endParaRPr lang="en-US" dirty="0">
              <a:solidFill>
                <a:schemeClr val="accent4">
                  <a:lumMod val="75000"/>
                </a:schemeClr>
              </a:solidFill>
            </a:endParaRPr>
          </a:p>
        </p:txBody>
      </p:sp>
    </p:spTree>
    <p:extLst>
      <p:ext uri="{BB962C8B-B14F-4D97-AF65-F5344CB8AC3E}">
        <p14:creationId xmlns:p14="http://schemas.microsoft.com/office/powerpoint/2010/main" val="361590600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7AF368-3CE0-F46A-9AEE-C0C62E078EA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E81ABD7E-607D-DE60-65AE-616902B1C18F}"/>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96708148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F00D7-6373-3ADF-ABC9-2479CCC21DB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AEED52C-A8A8-FB68-8E94-2630A478C7C8}"/>
              </a:ext>
            </a:extLst>
          </p:cNvPr>
          <p:cNvGrpSpPr/>
          <p:nvPr/>
        </p:nvGrpSpPr>
        <p:grpSpPr>
          <a:xfrm>
            <a:off x="-1" y="1958640"/>
            <a:ext cx="12192000" cy="4899360"/>
            <a:chOff x="-1" y="1958640"/>
            <a:chExt cx="12192000" cy="4899360"/>
          </a:xfrm>
        </p:grpSpPr>
        <p:sp>
          <p:nvSpPr>
            <p:cNvPr id="10" name="Freeform 9">
              <a:extLst>
                <a:ext uri="{FF2B5EF4-FFF2-40B4-BE49-F238E27FC236}">
                  <a16:creationId xmlns:a16="http://schemas.microsoft.com/office/drawing/2014/main" id="{338544E9-6A80-10C9-118B-1CC8450E34F7}"/>
                </a:ext>
              </a:extLst>
            </p:cNvPr>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D45B6A8A-666B-1970-FEDD-E7CC3ADD7851}"/>
                </a:ext>
              </a:extLst>
            </p:cNvPr>
            <p:cNvPicPr>
              <a:picLocks noChangeAspect="1"/>
            </p:cNvPicPr>
            <p:nvPr/>
          </p:nvPicPr>
          <p:blipFill>
            <a:blip r:embed="rId2"/>
            <a:stretch>
              <a:fillRect/>
            </a:stretch>
          </p:blipFill>
          <p:spPr>
            <a:xfrm>
              <a:off x="8677555" y="1958640"/>
              <a:ext cx="2447645" cy="1370681"/>
            </a:xfrm>
            <a:prstGeom prst="rect">
              <a:avLst/>
            </a:prstGeom>
          </p:spPr>
        </p:pic>
      </p:grpSp>
      <p:sp>
        <p:nvSpPr>
          <p:cNvPr id="9" name="Teksti kohatäide 4">
            <a:extLst>
              <a:ext uri="{FF2B5EF4-FFF2-40B4-BE49-F238E27FC236}">
                <a16:creationId xmlns:a16="http://schemas.microsoft.com/office/drawing/2014/main" id="{9DB4081C-D58F-0355-7765-643B06D15B87}"/>
              </a:ext>
            </a:extLst>
          </p:cNvPr>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err="1">
                <a:solidFill>
                  <a:schemeClr val="tx2"/>
                </a:solidFill>
                <a:latin typeface="+mj-lt"/>
              </a:rPr>
              <a:t>Mõõtmised</a:t>
            </a:r>
            <a:endParaRPr lang="en-US" altLang="en-US" sz="2900" dirty="0">
              <a:solidFill>
                <a:schemeClr val="accent1"/>
              </a:solidFill>
              <a:latin typeface="+mn-lt"/>
            </a:endParaRPr>
          </a:p>
        </p:txBody>
      </p:sp>
      <p:pic>
        <p:nvPicPr>
          <p:cNvPr id="2" name="Picture 1">
            <a:extLst>
              <a:ext uri="{FF2B5EF4-FFF2-40B4-BE49-F238E27FC236}">
                <a16:creationId xmlns:a16="http://schemas.microsoft.com/office/drawing/2014/main" id="{9D607476-D47B-BEAF-27AF-E6A1CF9B21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4234" y="2383367"/>
            <a:ext cx="5367765" cy="4474633"/>
          </a:xfrm>
          <a:prstGeom prst="rect">
            <a:avLst/>
          </a:prstGeom>
        </p:spPr>
      </p:pic>
    </p:spTree>
    <p:extLst>
      <p:ext uri="{BB962C8B-B14F-4D97-AF65-F5344CB8AC3E}">
        <p14:creationId xmlns:p14="http://schemas.microsoft.com/office/powerpoint/2010/main" val="225645523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052A52-ABC3-5F19-81C9-560BA9C8A963}"/>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4C99118D-6294-E2E2-480A-102C1C28EF5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30734504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4BC469-3DE9-3B63-A06D-E786E0B3393E}"/>
              </a:ext>
            </a:extLst>
          </p:cNvPr>
          <p:cNvSpPr>
            <a:spLocks noGrp="1"/>
          </p:cNvSpPr>
          <p:nvPr>
            <p:ph type="body" sz="quarter" idx="13"/>
          </p:nvPr>
        </p:nvSpPr>
        <p:spPr/>
        <p:txBody>
          <a:bodyPr/>
          <a:lstStyle/>
          <a:p>
            <a:r>
              <a:rPr lang="en-US" dirty="0" err="1"/>
              <a:t>Järgmised</a:t>
            </a:r>
            <a:r>
              <a:rPr lang="en-US" dirty="0"/>
              <a:t> </a:t>
            </a:r>
            <a:r>
              <a:rPr lang="en-US" dirty="0" err="1"/>
              <a:t>teemad</a:t>
            </a:r>
            <a:endParaRPr lang="en-US" dirty="0"/>
          </a:p>
        </p:txBody>
      </p:sp>
      <p:sp>
        <p:nvSpPr>
          <p:cNvPr id="3" name="Text Placeholder 2">
            <a:extLst>
              <a:ext uri="{FF2B5EF4-FFF2-40B4-BE49-F238E27FC236}">
                <a16:creationId xmlns:a16="http://schemas.microsoft.com/office/drawing/2014/main" id="{FB49F966-4571-1627-B9C9-2C95AAE7AD38}"/>
              </a:ext>
            </a:extLst>
          </p:cNvPr>
          <p:cNvSpPr>
            <a:spLocks noGrp="1"/>
          </p:cNvSpPr>
          <p:nvPr>
            <p:ph type="body" sz="quarter" idx="14"/>
          </p:nvPr>
        </p:nvSpPr>
        <p:spPr/>
        <p:txBody>
          <a:bodyPr/>
          <a:lstStyle/>
          <a:p>
            <a:r>
              <a:rPr lang="en-US" dirty="0" err="1"/>
              <a:t>Teede</a:t>
            </a:r>
            <a:r>
              <a:rPr lang="en-US" dirty="0"/>
              <a:t> </a:t>
            </a:r>
            <a:r>
              <a:rPr lang="en-US" dirty="0" err="1"/>
              <a:t>geomeetria</a:t>
            </a:r>
            <a:r>
              <a:rPr lang="en-US" dirty="0"/>
              <a:t> – </a:t>
            </a:r>
            <a:r>
              <a:rPr lang="en-US" dirty="0" err="1"/>
              <a:t>elemendid</a:t>
            </a:r>
            <a:r>
              <a:rPr lang="en-US" dirty="0"/>
              <a:t> ja </a:t>
            </a:r>
            <a:r>
              <a:rPr lang="en-US" dirty="0" err="1"/>
              <a:t>seosed</a:t>
            </a:r>
            <a:r>
              <a:rPr lang="en-US" dirty="0"/>
              <a:t> (</a:t>
            </a:r>
            <a:r>
              <a:rPr lang="en-US" dirty="0" err="1"/>
              <a:t>sirged</a:t>
            </a:r>
            <a:r>
              <a:rPr lang="en-US" dirty="0"/>
              <a:t> ja </a:t>
            </a:r>
            <a:r>
              <a:rPr lang="en-US" dirty="0" err="1"/>
              <a:t>kõverad</a:t>
            </a:r>
            <a:r>
              <a:rPr lang="en-US" dirty="0"/>
              <a:t>)</a:t>
            </a:r>
          </a:p>
          <a:p>
            <a:pPr lvl="1"/>
            <a:r>
              <a:rPr lang="en-US" dirty="0" err="1"/>
              <a:t>Plaanilahendus</a:t>
            </a:r>
            <a:r>
              <a:rPr lang="en-US" dirty="0"/>
              <a:t>, </a:t>
            </a:r>
            <a:r>
              <a:rPr lang="en-US" dirty="0" err="1"/>
              <a:t>pikiprofiil</a:t>
            </a:r>
            <a:endParaRPr lang="en-US" dirty="0"/>
          </a:p>
          <a:p>
            <a:r>
              <a:rPr lang="en-US" dirty="0" err="1"/>
              <a:t>Teede</a:t>
            </a:r>
            <a:r>
              <a:rPr lang="en-US" dirty="0"/>
              <a:t> </a:t>
            </a:r>
            <a:r>
              <a:rPr lang="en-US" dirty="0" err="1"/>
              <a:t>konstruktsioon</a:t>
            </a:r>
            <a:endParaRPr lang="en-US" dirty="0"/>
          </a:p>
          <a:p>
            <a:pPr lvl="1"/>
            <a:r>
              <a:rPr lang="en-US" dirty="0" err="1"/>
              <a:t>Tüüpsed</a:t>
            </a:r>
            <a:r>
              <a:rPr lang="en-US" dirty="0"/>
              <a:t> </a:t>
            </a:r>
            <a:r>
              <a:rPr lang="en-US" dirty="0" err="1"/>
              <a:t>ristlõiked</a:t>
            </a:r>
            <a:endParaRPr lang="en-US" dirty="0"/>
          </a:p>
          <a:p>
            <a:pPr lvl="1"/>
            <a:r>
              <a:rPr lang="en-US" dirty="0" err="1"/>
              <a:t>Mahuarvestus</a:t>
            </a:r>
            <a:endParaRPr lang="en-US" dirty="0"/>
          </a:p>
        </p:txBody>
      </p:sp>
    </p:spTree>
    <p:extLst>
      <p:ext uri="{BB962C8B-B14F-4D97-AF65-F5344CB8AC3E}">
        <p14:creationId xmlns:p14="http://schemas.microsoft.com/office/powerpoint/2010/main" val="17991318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519395"/>
          </a:xfrm>
          <a:prstGeom prst="rect">
            <a:avLst/>
          </a:prstGeom>
          <a:noFill/>
          <a:ln>
            <a:noFill/>
          </a:ln>
        </p:spPr>
      </p:pic>
      <p:grpSp>
        <p:nvGrpSpPr>
          <p:cNvPr id="3" name="Group 2"/>
          <p:cNvGrpSpPr/>
          <p:nvPr/>
        </p:nvGrpSpPr>
        <p:grpSpPr>
          <a:xfrm>
            <a:off x="-1" y="1958640"/>
            <a:ext cx="12192000" cy="4899360"/>
            <a:chOff x="-1" y="1958640"/>
            <a:chExt cx="12192000" cy="4899360"/>
          </a:xfrm>
        </p:grpSpPr>
        <p:sp>
          <p:nvSpPr>
            <p:cNvPr id="10" name="Freeform 9"/>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p:cNvPicPr>
              <a:picLocks noChangeAspect="1"/>
            </p:cNvPicPr>
            <p:nvPr/>
          </p:nvPicPr>
          <p:blipFill>
            <a:blip r:embed="rId3"/>
            <a:stretch>
              <a:fillRect/>
            </a:stretch>
          </p:blipFill>
          <p:spPr>
            <a:xfrm>
              <a:off x="8677555" y="1958640"/>
              <a:ext cx="2447645" cy="1370681"/>
            </a:xfrm>
            <a:prstGeom prst="rect">
              <a:avLst/>
            </a:prstGeom>
          </p:spPr>
        </p:pic>
      </p:grpSp>
      <p:sp>
        <p:nvSpPr>
          <p:cNvPr id="9" name="Teksti kohatäide 4"/>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2900" dirty="0" err="1">
                <a:solidFill>
                  <a:schemeClr val="tx2"/>
                </a:solidFill>
              </a:rPr>
              <a:t>VaheSLAIDI</a:t>
            </a:r>
            <a:r>
              <a:rPr lang="et-EE" altLang="en-US" sz="2900" dirty="0">
                <a:solidFill>
                  <a:schemeClr val="tx2"/>
                </a:solidFill>
              </a:rPr>
              <a:t> pealkiri</a:t>
            </a:r>
          </a:p>
          <a:p>
            <a:pPr>
              <a:lnSpc>
                <a:spcPct val="100000"/>
              </a:lnSpc>
              <a:spcBef>
                <a:spcPts val="0"/>
              </a:spcBef>
            </a:pPr>
            <a:r>
              <a:rPr lang="et-EE" altLang="en-US" sz="2900" dirty="0">
                <a:solidFill>
                  <a:schemeClr val="accent1"/>
                </a:solidFill>
              </a:rPr>
              <a:t>Vajadusel ka KAHEL või kolmel REAL</a:t>
            </a:r>
            <a:endParaRPr lang="en-US" altLang="en-US" sz="2900" dirty="0">
              <a:solidFill>
                <a:schemeClr val="accent1"/>
              </a:solidFill>
            </a:endParaRPr>
          </a:p>
        </p:txBody>
      </p:sp>
    </p:spTree>
    <p:extLst>
      <p:ext uri="{BB962C8B-B14F-4D97-AF65-F5344CB8AC3E}">
        <p14:creationId xmlns:p14="http://schemas.microsoft.com/office/powerpoint/2010/main" val="1535964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523E2-2388-95F3-53AE-677BCEE5CF42}"/>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43F7DECE-49CF-A436-8B01-04C6C031466D}"/>
              </a:ext>
            </a:extLst>
          </p:cNvPr>
          <p:cNvGrpSpPr/>
          <p:nvPr/>
        </p:nvGrpSpPr>
        <p:grpSpPr>
          <a:xfrm>
            <a:off x="-1" y="1958640"/>
            <a:ext cx="12192000" cy="4899360"/>
            <a:chOff x="-1" y="1958640"/>
            <a:chExt cx="12192000" cy="4899360"/>
          </a:xfrm>
        </p:grpSpPr>
        <p:sp>
          <p:nvSpPr>
            <p:cNvPr id="10" name="Freeform 9">
              <a:extLst>
                <a:ext uri="{FF2B5EF4-FFF2-40B4-BE49-F238E27FC236}">
                  <a16:creationId xmlns:a16="http://schemas.microsoft.com/office/drawing/2014/main" id="{81CAB304-06E2-4281-0733-29CA9CAF2B29}"/>
                </a:ext>
              </a:extLst>
            </p:cNvPr>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410486C8-C18C-DBC7-FCC9-49F58499AE6A}"/>
                </a:ext>
              </a:extLst>
            </p:cNvPr>
            <p:cNvPicPr>
              <a:picLocks noChangeAspect="1"/>
            </p:cNvPicPr>
            <p:nvPr/>
          </p:nvPicPr>
          <p:blipFill>
            <a:blip r:embed="rId2"/>
            <a:stretch>
              <a:fillRect/>
            </a:stretch>
          </p:blipFill>
          <p:spPr>
            <a:xfrm>
              <a:off x="8677555" y="1958640"/>
              <a:ext cx="2447645" cy="1370681"/>
            </a:xfrm>
            <a:prstGeom prst="rect">
              <a:avLst/>
            </a:prstGeom>
          </p:spPr>
        </p:pic>
      </p:grpSp>
      <p:sp>
        <p:nvSpPr>
          <p:cNvPr id="9" name="Teksti kohatäide 4">
            <a:extLst>
              <a:ext uri="{FF2B5EF4-FFF2-40B4-BE49-F238E27FC236}">
                <a16:creationId xmlns:a16="http://schemas.microsoft.com/office/drawing/2014/main" id="{485FDB33-6B59-C950-4ABC-777A22AF70F6}"/>
              </a:ext>
            </a:extLst>
          </p:cNvPr>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err="1">
                <a:solidFill>
                  <a:schemeClr val="tx2"/>
                </a:solidFill>
                <a:latin typeface="+mj-lt"/>
              </a:rPr>
              <a:t>Liiklusohutus</a:t>
            </a:r>
            <a:endParaRPr lang="en-US" altLang="en-US" sz="2900" dirty="0">
              <a:solidFill>
                <a:schemeClr val="accent1"/>
              </a:solidFill>
              <a:latin typeface="+mn-lt"/>
            </a:endParaRPr>
          </a:p>
        </p:txBody>
      </p:sp>
    </p:spTree>
    <p:extLst>
      <p:ext uri="{BB962C8B-B14F-4D97-AF65-F5344CB8AC3E}">
        <p14:creationId xmlns:p14="http://schemas.microsoft.com/office/powerpoint/2010/main" val="164440416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CA320D-E23C-CBF4-EE1D-81B0C913EA0F}"/>
              </a:ext>
            </a:extLst>
          </p:cNvPr>
          <p:cNvSpPr>
            <a:spLocks noGrp="1"/>
          </p:cNvSpPr>
          <p:nvPr>
            <p:ph type="body" sz="quarter" idx="13"/>
          </p:nvPr>
        </p:nvSpPr>
        <p:spPr/>
        <p:txBody>
          <a:bodyPr/>
          <a:lstStyle/>
          <a:p>
            <a:r>
              <a:rPr lang="en-US" dirty="0"/>
              <a:t>24.09 </a:t>
            </a:r>
          </a:p>
        </p:txBody>
      </p:sp>
      <p:sp>
        <p:nvSpPr>
          <p:cNvPr id="3" name="Text Placeholder 2">
            <a:extLst>
              <a:ext uri="{FF2B5EF4-FFF2-40B4-BE49-F238E27FC236}">
                <a16:creationId xmlns:a16="http://schemas.microsoft.com/office/drawing/2014/main" id="{793CC21B-EEA2-2928-57C4-164AE28684C6}"/>
              </a:ext>
            </a:extLst>
          </p:cNvPr>
          <p:cNvSpPr>
            <a:spLocks noGrp="1"/>
          </p:cNvSpPr>
          <p:nvPr>
            <p:ph type="body" sz="quarter" idx="14"/>
          </p:nvPr>
        </p:nvSpPr>
        <p:spPr/>
        <p:txBody>
          <a:bodyPr/>
          <a:lstStyle/>
          <a:p>
            <a:endParaRPr lang="en-US"/>
          </a:p>
        </p:txBody>
      </p:sp>
      <p:pic>
        <p:nvPicPr>
          <p:cNvPr id="1026" name="Picture 2" descr="Võib olla pilt järgmisest: maantee">
            <a:extLst>
              <a:ext uri="{FF2B5EF4-FFF2-40B4-BE49-F238E27FC236}">
                <a16:creationId xmlns:a16="http://schemas.microsoft.com/office/drawing/2014/main" id="{7EF50AD3-99B4-0C46-DB69-D7ADAB649CD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5013" y="90487"/>
            <a:ext cx="5010150" cy="667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50928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A0B6-175F-105B-EE9B-75785D76B042}"/>
              </a:ext>
            </a:extLst>
          </p:cNvPr>
          <p:cNvSpPr>
            <a:spLocks noGrp="1"/>
          </p:cNvSpPr>
          <p:nvPr>
            <p:ph type="title"/>
          </p:nvPr>
        </p:nvSpPr>
        <p:spPr/>
        <p:txBody>
          <a:bodyPr/>
          <a:lstStyle/>
          <a:p>
            <a:r>
              <a:rPr lang="en-US" dirty="0" err="1"/>
              <a:t>Liiklusohutus</a:t>
            </a:r>
            <a:r>
              <a:rPr lang="en-US" dirty="0"/>
              <a:t> ja </a:t>
            </a:r>
            <a:r>
              <a:rPr lang="en-US" dirty="0" err="1"/>
              <a:t>baastase</a:t>
            </a:r>
            <a:endParaRPr lang="en-US" dirty="0"/>
          </a:p>
        </p:txBody>
      </p:sp>
      <p:sp>
        <p:nvSpPr>
          <p:cNvPr id="3" name="Content Placeholder 2">
            <a:extLst>
              <a:ext uri="{FF2B5EF4-FFF2-40B4-BE49-F238E27FC236}">
                <a16:creationId xmlns:a16="http://schemas.microsoft.com/office/drawing/2014/main" id="{C4E02968-69E8-63BF-B764-D39E4CDAE8E5}"/>
              </a:ext>
            </a:extLst>
          </p:cNvPr>
          <p:cNvSpPr>
            <a:spLocks noGrp="1"/>
          </p:cNvSpPr>
          <p:nvPr>
            <p:ph idx="1"/>
          </p:nvPr>
        </p:nvSpPr>
        <p:spPr>
          <a:xfrm>
            <a:off x="479287" y="1478492"/>
            <a:ext cx="11357113" cy="2074932"/>
          </a:xfrm>
        </p:spPr>
        <p:txBody>
          <a:bodyPr>
            <a:normAutofit fontScale="55000" lnSpcReduction="20000"/>
          </a:bodyPr>
          <a:lstStyle/>
          <a:p>
            <a:r>
              <a:rPr lang="en-US" dirty="0" err="1"/>
              <a:t>Ohuhinnangut</a:t>
            </a:r>
            <a:r>
              <a:rPr lang="en-US" dirty="0"/>
              <a:t> on </a:t>
            </a:r>
            <a:r>
              <a:rPr lang="en-US" dirty="0" err="1"/>
              <a:t>lihtne</a:t>
            </a:r>
            <a:r>
              <a:rPr lang="en-US" dirty="0"/>
              <a:t> </a:t>
            </a:r>
            <a:r>
              <a:rPr lang="en-US" dirty="0" err="1"/>
              <a:t>arvestada</a:t>
            </a:r>
            <a:r>
              <a:rPr lang="en-US" dirty="0"/>
              <a:t> </a:t>
            </a:r>
            <a:r>
              <a:rPr lang="en-US" dirty="0" err="1"/>
              <a:t>teekilomeetri</a:t>
            </a:r>
            <a:r>
              <a:rPr lang="en-US" dirty="0"/>
              <a:t> </a:t>
            </a:r>
            <a:r>
              <a:rPr lang="en-US" dirty="0" err="1"/>
              <a:t>kohta</a:t>
            </a:r>
            <a:r>
              <a:rPr lang="en-US" dirty="0"/>
              <a:t> – </a:t>
            </a:r>
            <a:r>
              <a:rPr lang="en-US" dirty="0" err="1"/>
              <a:t>tulemus</a:t>
            </a:r>
            <a:r>
              <a:rPr lang="en-US" dirty="0"/>
              <a:t> on </a:t>
            </a:r>
            <a:r>
              <a:rPr lang="en-US" dirty="0" err="1"/>
              <a:t>seotud</a:t>
            </a:r>
            <a:r>
              <a:rPr lang="en-US" dirty="0"/>
              <a:t> </a:t>
            </a:r>
            <a:r>
              <a:rPr lang="en-US" dirty="0" err="1"/>
              <a:t>liiklussagedusega</a:t>
            </a:r>
            <a:endParaRPr lang="en-US" dirty="0"/>
          </a:p>
          <a:p>
            <a:pPr lvl="1"/>
            <a:r>
              <a:rPr lang="en-US" dirty="0"/>
              <a:t>Suure AKÖL </a:t>
            </a:r>
            <a:r>
              <a:rPr lang="en-US" dirty="0" err="1"/>
              <a:t>puhul</a:t>
            </a:r>
            <a:r>
              <a:rPr lang="en-US" dirty="0"/>
              <a:t> </a:t>
            </a:r>
            <a:r>
              <a:rPr lang="en-US" dirty="0" err="1"/>
              <a:t>juhtub</a:t>
            </a:r>
            <a:r>
              <a:rPr lang="en-US" dirty="0"/>
              <a:t> </a:t>
            </a:r>
            <a:r>
              <a:rPr lang="en-US" dirty="0" err="1"/>
              <a:t>palju</a:t>
            </a:r>
            <a:r>
              <a:rPr lang="en-US" dirty="0"/>
              <a:t>, </a:t>
            </a:r>
            <a:r>
              <a:rPr lang="en-US" dirty="0" err="1"/>
              <a:t>kuid</a:t>
            </a:r>
            <a:r>
              <a:rPr lang="en-US" dirty="0"/>
              <a:t> </a:t>
            </a:r>
            <a:r>
              <a:rPr lang="en-US" dirty="0" err="1"/>
              <a:t>omavahel</a:t>
            </a:r>
            <a:r>
              <a:rPr lang="en-US" dirty="0"/>
              <a:t> </a:t>
            </a:r>
            <a:r>
              <a:rPr lang="en-US" dirty="0" err="1"/>
              <a:t>ei</a:t>
            </a:r>
            <a:r>
              <a:rPr lang="en-US" dirty="0"/>
              <a:t> </a:t>
            </a:r>
            <a:r>
              <a:rPr lang="en-US" dirty="0" err="1"/>
              <a:t>saa</a:t>
            </a:r>
            <a:r>
              <a:rPr lang="en-US" dirty="0"/>
              <a:t> </a:t>
            </a:r>
            <a:r>
              <a:rPr lang="en-US" dirty="0" err="1"/>
              <a:t>võrrelda</a:t>
            </a:r>
            <a:r>
              <a:rPr lang="en-US" dirty="0"/>
              <a:t> </a:t>
            </a:r>
            <a:r>
              <a:rPr lang="en-US" dirty="0" err="1"/>
              <a:t>erineva</a:t>
            </a:r>
            <a:r>
              <a:rPr lang="en-US" dirty="0"/>
              <a:t> </a:t>
            </a:r>
            <a:r>
              <a:rPr lang="en-US" dirty="0" err="1"/>
              <a:t>liiklussagedusega</a:t>
            </a:r>
            <a:r>
              <a:rPr lang="en-US" dirty="0"/>
              <a:t> </a:t>
            </a:r>
            <a:r>
              <a:rPr lang="en-US" dirty="0" err="1"/>
              <a:t>teelõike</a:t>
            </a:r>
            <a:endParaRPr lang="en-US" dirty="0"/>
          </a:p>
          <a:p>
            <a:r>
              <a:rPr lang="en-US" dirty="0" err="1"/>
              <a:t>Võrdleme</a:t>
            </a:r>
            <a:r>
              <a:rPr lang="en-US" dirty="0"/>
              <a:t> </a:t>
            </a:r>
            <a:r>
              <a:rPr lang="en-US" dirty="0" err="1"/>
              <a:t>kõiki</a:t>
            </a:r>
            <a:r>
              <a:rPr lang="en-US" dirty="0"/>
              <a:t> </a:t>
            </a:r>
            <a:r>
              <a:rPr lang="en-US" dirty="0" err="1">
                <a:highlight>
                  <a:srgbClr val="FFFF00"/>
                </a:highlight>
              </a:rPr>
              <a:t>riigiteid</a:t>
            </a:r>
            <a:r>
              <a:rPr lang="en-US" dirty="0">
                <a:highlight>
                  <a:srgbClr val="FFFF00"/>
                </a:highlight>
              </a:rPr>
              <a:t> </a:t>
            </a:r>
            <a:r>
              <a:rPr lang="en-US" dirty="0" err="1">
                <a:highlight>
                  <a:srgbClr val="FFFF00"/>
                </a:highlight>
              </a:rPr>
              <a:t>kokku</a:t>
            </a:r>
            <a:r>
              <a:rPr lang="en-US" dirty="0"/>
              <a:t> ja </a:t>
            </a:r>
            <a:r>
              <a:rPr lang="en-US" dirty="0" err="1">
                <a:highlight>
                  <a:srgbClr val="00FFFF"/>
                </a:highlight>
              </a:rPr>
              <a:t>kavandatud</a:t>
            </a:r>
            <a:r>
              <a:rPr lang="en-US" dirty="0">
                <a:highlight>
                  <a:srgbClr val="00FFFF"/>
                </a:highlight>
              </a:rPr>
              <a:t> EMS </a:t>
            </a:r>
            <a:r>
              <a:rPr lang="en-US" dirty="0" err="1">
                <a:highlight>
                  <a:srgbClr val="00FFFF"/>
                </a:highlight>
              </a:rPr>
              <a:t>teelõike</a:t>
            </a:r>
            <a:r>
              <a:rPr lang="en-US" dirty="0">
                <a:highlight>
                  <a:srgbClr val="00FFFF"/>
                </a:highlight>
              </a:rPr>
              <a:t> </a:t>
            </a:r>
            <a:r>
              <a:rPr lang="en-US" dirty="0" err="1"/>
              <a:t>ohutasemelt</a:t>
            </a:r>
            <a:r>
              <a:rPr lang="en-US" dirty="0"/>
              <a:t> </a:t>
            </a:r>
            <a:r>
              <a:rPr lang="en-US" dirty="0" err="1"/>
              <a:t>miljoni</a:t>
            </a:r>
            <a:r>
              <a:rPr lang="en-US" dirty="0"/>
              <a:t> </a:t>
            </a:r>
            <a:r>
              <a:rPr lang="en-US" dirty="0" err="1"/>
              <a:t>läbitud</a:t>
            </a:r>
            <a:r>
              <a:rPr lang="en-US" dirty="0"/>
              <a:t> </a:t>
            </a:r>
            <a:r>
              <a:rPr lang="en-US" dirty="0" err="1"/>
              <a:t>kilomeetri</a:t>
            </a:r>
            <a:r>
              <a:rPr lang="en-US" dirty="0"/>
              <a:t> </a:t>
            </a:r>
            <a:r>
              <a:rPr lang="en-US" dirty="0" err="1"/>
              <a:t>kohta</a:t>
            </a:r>
            <a:endParaRPr lang="en-US" dirty="0"/>
          </a:p>
          <a:p>
            <a:pPr lvl="1"/>
            <a:r>
              <a:rPr lang="en-US" dirty="0" err="1"/>
              <a:t>Maailma-võrdluses</a:t>
            </a:r>
            <a:r>
              <a:rPr lang="en-US" dirty="0"/>
              <a:t> </a:t>
            </a:r>
            <a:r>
              <a:rPr lang="en-US" dirty="0" err="1"/>
              <a:t>hukkunute</a:t>
            </a:r>
            <a:r>
              <a:rPr lang="en-US" dirty="0"/>
              <a:t> </a:t>
            </a:r>
            <a:r>
              <a:rPr lang="en-US" dirty="0" err="1"/>
              <a:t>sagedus</a:t>
            </a:r>
            <a:r>
              <a:rPr lang="en-US" dirty="0"/>
              <a:t>: </a:t>
            </a:r>
            <a:r>
              <a:rPr lang="en-US" dirty="0" err="1"/>
              <a:t>Tšehhi</a:t>
            </a:r>
            <a:r>
              <a:rPr lang="en-US" dirty="0"/>
              <a:t> 0,0157 - USA 0,0074 – </a:t>
            </a:r>
            <a:r>
              <a:rPr lang="en-US" dirty="0" err="1"/>
              <a:t>Soome</a:t>
            </a:r>
            <a:r>
              <a:rPr lang="en-US" dirty="0"/>
              <a:t> 0,0040 – </a:t>
            </a:r>
            <a:r>
              <a:rPr lang="en-US" dirty="0" err="1"/>
              <a:t>Rootsi</a:t>
            </a:r>
            <a:r>
              <a:rPr lang="en-US" dirty="0"/>
              <a:t> 0,0028 – Norra 0,0024</a:t>
            </a:r>
          </a:p>
          <a:p>
            <a:pPr lvl="2"/>
            <a:r>
              <a:rPr lang="en-US" dirty="0" err="1"/>
              <a:t>Võib</a:t>
            </a:r>
            <a:r>
              <a:rPr lang="en-US" dirty="0"/>
              <a:t> </a:t>
            </a:r>
            <a:r>
              <a:rPr lang="en-US" dirty="0" err="1"/>
              <a:t>vaielda</a:t>
            </a:r>
            <a:r>
              <a:rPr lang="en-US" dirty="0"/>
              <a:t> kas </a:t>
            </a:r>
            <a:r>
              <a:rPr lang="en-US" dirty="0" err="1"/>
              <a:t>statistika</a:t>
            </a:r>
            <a:r>
              <a:rPr lang="en-US" dirty="0"/>
              <a:t> on </a:t>
            </a:r>
            <a:r>
              <a:rPr lang="en-US" dirty="0" err="1"/>
              <a:t>võrreldav</a:t>
            </a:r>
            <a:r>
              <a:rPr lang="en-US" dirty="0"/>
              <a:t> – et </a:t>
            </a:r>
            <a:r>
              <a:rPr lang="en-US" dirty="0" err="1"/>
              <a:t>nii</a:t>
            </a:r>
            <a:r>
              <a:rPr lang="en-US" dirty="0"/>
              <a:t> </a:t>
            </a:r>
            <a:r>
              <a:rPr lang="en-US" dirty="0" err="1"/>
              <a:t>hukkunud</a:t>
            </a:r>
            <a:r>
              <a:rPr lang="en-US" dirty="0"/>
              <a:t> </a:t>
            </a:r>
            <a:r>
              <a:rPr lang="en-US" dirty="0" err="1"/>
              <a:t>kui</a:t>
            </a:r>
            <a:r>
              <a:rPr lang="en-US" dirty="0"/>
              <a:t> </a:t>
            </a:r>
            <a:r>
              <a:rPr lang="en-US" dirty="0" err="1"/>
              <a:t>teedevõrk</a:t>
            </a:r>
            <a:r>
              <a:rPr lang="en-US" dirty="0"/>
              <a:t> on </a:t>
            </a:r>
            <a:r>
              <a:rPr lang="en-US" dirty="0" err="1"/>
              <a:t>võrreldavad</a:t>
            </a:r>
            <a:r>
              <a:rPr lang="en-US" dirty="0"/>
              <a:t>, </a:t>
            </a:r>
            <a:r>
              <a:rPr lang="en-US" dirty="0" err="1"/>
              <a:t>sest</a:t>
            </a:r>
            <a:r>
              <a:rPr lang="en-US" dirty="0"/>
              <a:t> </a:t>
            </a:r>
            <a:r>
              <a:rPr lang="en-US" dirty="0" err="1"/>
              <a:t>tihti</a:t>
            </a:r>
            <a:r>
              <a:rPr lang="en-US" dirty="0"/>
              <a:t> stat </a:t>
            </a:r>
            <a:r>
              <a:rPr lang="en-US" dirty="0" err="1"/>
              <a:t>ei</a:t>
            </a:r>
            <a:r>
              <a:rPr lang="en-US" dirty="0"/>
              <a:t> kata </a:t>
            </a:r>
            <a:r>
              <a:rPr lang="en-US" dirty="0" err="1"/>
              <a:t>kõiki</a:t>
            </a:r>
            <a:r>
              <a:rPr lang="en-US" dirty="0"/>
              <a:t> </a:t>
            </a:r>
            <a:r>
              <a:rPr lang="en-US" dirty="0" err="1"/>
              <a:t>teid</a:t>
            </a:r>
            <a:endParaRPr lang="en-US" dirty="0"/>
          </a:p>
          <a:p>
            <a:pPr lvl="1"/>
            <a:r>
              <a:rPr lang="en-US" dirty="0" err="1"/>
              <a:t>Valitud</a:t>
            </a:r>
            <a:r>
              <a:rPr lang="en-US" dirty="0"/>
              <a:t> </a:t>
            </a:r>
            <a:r>
              <a:rPr lang="en-US" dirty="0" err="1"/>
              <a:t>trassid</a:t>
            </a:r>
            <a:r>
              <a:rPr lang="en-US" dirty="0"/>
              <a:t> on </a:t>
            </a:r>
            <a:r>
              <a:rPr lang="en-US" dirty="0" err="1"/>
              <a:t>läbisõiduvõrdluses</a:t>
            </a:r>
            <a:r>
              <a:rPr lang="en-US" dirty="0"/>
              <a:t> </a:t>
            </a:r>
            <a:r>
              <a:rPr lang="en-US" dirty="0" err="1"/>
              <a:t>ohutumad</a:t>
            </a:r>
            <a:r>
              <a:rPr lang="en-US" dirty="0"/>
              <a:t> </a:t>
            </a:r>
            <a:r>
              <a:rPr lang="en-US" dirty="0" err="1"/>
              <a:t>kui</a:t>
            </a:r>
            <a:r>
              <a:rPr lang="en-US" dirty="0"/>
              <a:t> </a:t>
            </a:r>
            <a:r>
              <a:rPr lang="en-US" dirty="0" err="1"/>
              <a:t>riigiteed</a:t>
            </a:r>
            <a:r>
              <a:rPr lang="en-US" dirty="0"/>
              <a:t> </a:t>
            </a:r>
            <a:r>
              <a:rPr lang="en-US" dirty="0" err="1"/>
              <a:t>keskmiselt</a:t>
            </a:r>
            <a:r>
              <a:rPr lang="en-US" dirty="0"/>
              <a:t> (</a:t>
            </a:r>
            <a:r>
              <a:rPr lang="en-US" dirty="0" err="1"/>
              <a:t>kui</a:t>
            </a:r>
            <a:r>
              <a:rPr lang="en-US" dirty="0"/>
              <a:t> </a:t>
            </a:r>
            <a:r>
              <a:rPr lang="en-US" dirty="0" err="1"/>
              <a:t>läbisõit</a:t>
            </a:r>
            <a:r>
              <a:rPr lang="en-US" dirty="0"/>
              <a:t> </a:t>
            </a:r>
            <a:r>
              <a:rPr lang="en-US" dirty="0" err="1"/>
              <a:t>ei</a:t>
            </a:r>
            <a:r>
              <a:rPr lang="en-US" dirty="0"/>
              <a:t> ole </a:t>
            </a:r>
            <a:r>
              <a:rPr lang="en-US" dirty="0" err="1"/>
              <a:t>taandatud</a:t>
            </a:r>
            <a:r>
              <a:rPr lang="en-US" dirty="0"/>
              <a:t>)</a:t>
            </a:r>
          </a:p>
          <a:p>
            <a:pPr lvl="1"/>
            <a:r>
              <a:rPr lang="en-US" dirty="0" err="1"/>
              <a:t>Eraldi</a:t>
            </a:r>
            <a:r>
              <a:rPr lang="en-US" dirty="0"/>
              <a:t> </a:t>
            </a:r>
            <a:r>
              <a:rPr lang="en-US" dirty="0" err="1"/>
              <a:t>ainult</a:t>
            </a:r>
            <a:r>
              <a:rPr lang="en-US" dirty="0"/>
              <a:t> </a:t>
            </a:r>
            <a:r>
              <a:rPr lang="en-US" dirty="0" err="1"/>
              <a:t>raskesõidukid</a:t>
            </a:r>
            <a:r>
              <a:rPr lang="en-US" dirty="0"/>
              <a:t> on </a:t>
            </a:r>
            <a:r>
              <a:rPr lang="en-US" dirty="0" err="1"/>
              <a:t>võrreldud</a:t>
            </a:r>
            <a:r>
              <a:rPr lang="en-US" dirty="0"/>
              <a:t> </a:t>
            </a:r>
            <a:r>
              <a:rPr lang="en-US" dirty="0" err="1"/>
              <a:t>raskesõidukite</a:t>
            </a:r>
            <a:r>
              <a:rPr lang="en-US" dirty="0"/>
              <a:t> (VAAB+AR) </a:t>
            </a:r>
            <a:r>
              <a:rPr lang="en-US" dirty="0" err="1"/>
              <a:t>läbisõiduga</a:t>
            </a:r>
            <a:r>
              <a:rPr lang="en-US" dirty="0"/>
              <a:t>, ka </a:t>
            </a:r>
            <a:r>
              <a:rPr lang="en-US" dirty="0" err="1"/>
              <a:t>taandatud</a:t>
            </a:r>
            <a:r>
              <a:rPr lang="en-US" dirty="0"/>
              <a:t> – VAAB = 2 SA, AR = 3 SA</a:t>
            </a:r>
          </a:p>
          <a:p>
            <a:r>
              <a:rPr lang="en-US" dirty="0" err="1"/>
              <a:t>Edasiseks</a:t>
            </a:r>
            <a:r>
              <a:rPr lang="en-US" dirty="0"/>
              <a:t> </a:t>
            </a:r>
            <a:r>
              <a:rPr lang="en-US" dirty="0" err="1"/>
              <a:t>seireks</a:t>
            </a:r>
            <a:r>
              <a:rPr lang="en-US" dirty="0"/>
              <a:t> </a:t>
            </a:r>
            <a:r>
              <a:rPr lang="en-US" dirty="0" err="1"/>
              <a:t>tuleks</a:t>
            </a:r>
            <a:r>
              <a:rPr lang="en-US" dirty="0"/>
              <a:t> </a:t>
            </a:r>
            <a:r>
              <a:rPr lang="en-US" dirty="0" err="1"/>
              <a:t>eristada</a:t>
            </a:r>
            <a:r>
              <a:rPr lang="en-US" dirty="0"/>
              <a:t> </a:t>
            </a:r>
            <a:r>
              <a:rPr lang="en-US" dirty="0" err="1"/>
              <a:t>senisest</a:t>
            </a:r>
            <a:r>
              <a:rPr lang="en-US" dirty="0"/>
              <a:t> </a:t>
            </a:r>
            <a:r>
              <a:rPr lang="en-US" dirty="0" err="1"/>
              <a:t>pikemad</a:t>
            </a:r>
            <a:r>
              <a:rPr lang="en-US" dirty="0"/>
              <a:t> </a:t>
            </a:r>
            <a:r>
              <a:rPr lang="en-US" dirty="0" err="1"/>
              <a:t>autorongid</a:t>
            </a:r>
            <a:r>
              <a:rPr lang="en-US" dirty="0"/>
              <a:t> (</a:t>
            </a:r>
            <a:r>
              <a:rPr lang="en-US" dirty="0" err="1"/>
              <a:t>üle</a:t>
            </a:r>
            <a:r>
              <a:rPr lang="en-US" dirty="0"/>
              <a:t> 18,75) </a:t>
            </a:r>
            <a:r>
              <a:rPr lang="en-US" dirty="0" err="1"/>
              <a:t>nii</a:t>
            </a:r>
            <a:r>
              <a:rPr lang="en-US" dirty="0"/>
              <a:t> </a:t>
            </a:r>
            <a:r>
              <a:rPr lang="en-US" dirty="0" err="1"/>
              <a:t>loendustes</a:t>
            </a:r>
            <a:r>
              <a:rPr lang="en-US" dirty="0"/>
              <a:t> </a:t>
            </a:r>
            <a:r>
              <a:rPr lang="en-US" dirty="0" err="1"/>
              <a:t>kui</a:t>
            </a:r>
            <a:r>
              <a:rPr lang="en-US" dirty="0"/>
              <a:t> </a:t>
            </a:r>
            <a:r>
              <a:rPr lang="en-US" dirty="0" err="1"/>
              <a:t>avariide</a:t>
            </a:r>
            <a:r>
              <a:rPr lang="en-US" dirty="0"/>
              <a:t> </a:t>
            </a:r>
            <a:r>
              <a:rPr lang="en-US" dirty="0" err="1"/>
              <a:t>statistikas</a:t>
            </a:r>
            <a:endParaRPr lang="en-US" dirty="0"/>
          </a:p>
        </p:txBody>
      </p:sp>
      <p:graphicFrame>
        <p:nvGraphicFramePr>
          <p:cNvPr id="4" name="Table 3">
            <a:extLst>
              <a:ext uri="{FF2B5EF4-FFF2-40B4-BE49-F238E27FC236}">
                <a16:creationId xmlns:a16="http://schemas.microsoft.com/office/drawing/2014/main" id="{CD9DFE00-B444-8ABF-DF47-4F09027C5CBD}"/>
              </a:ext>
            </a:extLst>
          </p:cNvPr>
          <p:cNvGraphicFramePr>
            <a:graphicFrameLocks noGrp="1"/>
          </p:cNvGraphicFramePr>
          <p:nvPr>
            <p:extLst>
              <p:ext uri="{D42A27DB-BD31-4B8C-83A1-F6EECF244321}">
                <p14:modId xmlns:p14="http://schemas.microsoft.com/office/powerpoint/2010/main" val="273485080"/>
              </p:ext>
            </p:extLst>
          </p:nvPr>
        </p:nvGraphicFramePr>
        <p:xfrm>
          <a:off x="211938" y="3626024"/>
          <a:ext cx="5492571" cy="3130863"/>
        </p:xfrm>
        <a:graphic>
          <a:graphicData uri="http://schemas.openxmlformats.org/drawingml/2006/table">
            <a:tbl>
              <a:tblPr>
                <a:tableStyleId>{5C22544A-7EE6-4342-B048-85BDC9FD1C3A}</a:tableStyleId>
              </a:tblPr>
              <a:tblGrid>
                <a:gridCol w="1215699">
                  <a:extLst>
                    <a:ext uri="{9D8B030D-6E8A-4147-A177-3AD203B41FA5}">
                      <a16:colId xmlns:a16="http://schemas.microsoft.com/office/drawing/2014/main" val="3165889824"/>
                    </a:ext>
                  </a:extLst>
                </a:gridCol>
                <a:gridCol w="345749">
                  <a:extLst>
                    <a:ext uri="{9D8B030D-6E8A-4147-A177-3AD203B41FA5}">
                      <a16:colId xmlns:a16="http://schemas.microsoft.com/office/drawing/2014/main" val="3382965721"/>
                    </a:ext>
                  </a:extLst>
                </a:gridCol>
                <a:gridCol w="401516">
                  <a:extLst>
                    <a:ext uri="{9D8B030D-6E8A-4147-A177-3AD203B41FA5}">
                      <a16:colId xmlns:a16="http://schemas.microsoft.com/office/drawing/2014/main" val="3070602038"/>
                    </a:ext>
                  </a:extLst>
                </a:gridCol>
                <a:gridCol w="769570">
                  <a:extLst>
                    <a:ext uri="{9D8B030D-6E8A-4147-A177-3AD203B41FA5}">
                      <a16:colId xmlns:a16="http://schemas.microsoft.com/office/drawing/2014/main" val="1208574463"/>
                    </a:ext>
                  </a:extLst>
                </a:gridCol>
                <a:gridCol w="798005">
                  <a:extLst>
                    <a:ext uri="{9D8B030D-6E8A-4147-A177-3AD203B41FA5}">
                      <a16:colId xmlns:a16="http://schemas.microsoft.com/office/drawing/2014/main" val="1518691268"/>
                    </a:ext>
                  </a:extLst>
                </a:gridCol>
                <a:gridCol w="389433">
                  <a:extLst>
                    <a:ext uri="{9D8B030D-6E8A-4147-A177-3AD203B41FA5}">
                      <a16:colId xmlns:a16="http://schemas.microsoft.com/office/drawing/2014/main" val="3011164433"/>
                    </a:ext>
                  </a:extLst>
                </a:gridCol>
                <a:gridCol w="635732">
                  <a:extLst>
                    <a:ext uri="{9D8B030D-6E8A-4147-A177-3AD203B41FA5}">
                      <a16:colId xmlns:a16="http://schemas.microsoft.com/office/drawing/2014/main" val="1013504121"/>
                    </a:ext>
                  </a:extLst>
                </a:gridCol>
                <a:gridCol w="936867">
                  <a:extLst>
                    <a:ext uri="{9D8B030D-6E8A-4147-A177-3AD203B41FA5}">
                      <a16:colId xmlns:a16="http://schemas.microsoft.com/office/drawing/2014/main" val="2360761260"/>
                    </a:ext>
                  </a:extLst>
                </a:gridCol>
              </a:tblGrid>
              <a:tr h="290522">
                <a:tc gridSpan="8">
                  <a:txBody>
                    <a:bodyPr/>
                    <a:lstStyle/>
                    <a:p>
                      <a:pPr algn="l" fontAlgn="b"/>
                      <a:r>
                        <a:rPr lang="fi-FI" sz="1400" u="none" strike="noStrike" dirty="0">
                          <a:effectLst/>
                        </a:rPr>
                        <a:t>Taandamata, hukkunud ja vigastatud läbisõidu miljoni kilomeetri kohta</a:t>
                      </a:r>
                    </a:p>
                  </a:txBody>
                  <a:tcPr marL="6350" marR="6350" marT="635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dirty="0"/>
                    </a:p>
                  </a:txBody>
                  <a:tcPr marL="6350" marR="6350" marT="6350" marB="0" anchor="b"/>
                </a:tc>
                <a:extLst>
                  <a:ext uri="{0D108BD9-81ED-4DB2-BD59-A6C34878D82A}">
                    <a16:rowId xmlns:a16="http://schemas.microsoft.com/office/drawing/2014/main" val="150062311"/>
                  </a:ext>
                </a:extLst>
              </a:tr>
              <a:tr h="290522">
                <a:tc gridSpan="3">
                  <a:txBody>
                    <a:bodyPr/>
                    <a:lstStyle/>
                    <a:p>
                      <a:pPr algn="l" fontAlgn="b"/>
                      <a:r>
                        <a:rPr lang="en-US" sz="1400" u="none" strike="noStrike" dirty="0" err="1">
                          <a:effectLst/>
                        </a:rPr>
                        <a:t>Riigiteedel</a:t>
                      </a:r>
                      <a:r>
                        <a:rPr lang="en-US" sz="1400" u="none" strike="noStrike" dirty="0">
                          <a:effectLst/>
                        </a:rPr>
                        <a:t> </a:t>
                      </a:r>
                      <a:r>
                        <a:rPr lang="en-US" sz="1400" u="none" strike="noStrike" dirty="0" err="1">
                          <a:effectLst/>
                        </a:rPr>
                        <a:t>kokku</a:t>
                      </a:r>
                      <a:endParaRPr lang="en-US" sz="1400" b="0" i="0" u="none" strike="noStrike" dirty="0">
                        <a:solidFill>
                          <a:srgbClr val="000000"/>
                        </a:solidFill>
                        <a:effectLst/>
                        <a:latin typeface="Aptos Narrow" panose="020B0004020202020204" pitchFamily="34" charset="0"/>
                      </a:endParaRPr>
                    </a:p>
                  </a:txBody>
                  <a:tcPr marL="6350" marR="6350" marT="6350" marB="0" anchor="b"/>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6350" marR="6350" marT="6350" marB="0" anchor="b"/>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en-US" sz="1400" u="none" strike="noStrike" dirty="0">
                          <a:effectLst/>
                        </a:rPr>
                        <a:t> H </a:t>
                      </a:r>
                      <a:endParaRPr lang="en-US" sz="14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ctr" fontAlgn="b"/>
                      <a:r>
                        <a:rPr lang="en-US" sz="1400" u="none" strike="noStrike" dirty="0">
                          <a:effectLst/>
                        </a:rPr>
                        <a:t> V </a:t>
                      </a:r>
                      <a:endParaRPr lang="en-US" sz="14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ctr" fontAlgn="b"/>
                      <a:endParaRPr lang="en-US" sz="1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en-US" sz="1400" u="none" strike="noStrike" dirty="0">
                          <a:effectLst/>
                        </a:rPr>
                        <a:t>H</a:t>
                      </a:r>
                      <a:endParaRPr lang="en-US" sz="14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ctr" fontAlgn="b"/>
                      <a:r>
                        <a:rPr lang="en-US" sz="1400" u="none" strike="noStrike">
                          <a:effectLst/>
                        </a:rPr>
                        <a:t>V</a:t>
                      </a:r>
                      <a:endParaRPr lang="en-US" sz="14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28934490"/>
                  </a:ext>
                </a:extLst>
              </a:tr>
              <a:tr h="95135">
                <a:tc gridSpan="3">
                  <a:txBody>
                    <a:bodyPr/>
                    <a:lstStyle/>
                    <a:p>
                      <a:pPr algn="l" fontAlgn="b"/>
                      <a:r>
                        <a:rPr lang="en-US" sz="1200" u="none" strike="noStrike" dirty="0">
                          <a:effectLst/>
                        </a:rPr>
                        <a:t>10 </a:t>
                      </a:r>
                      <a:r>
                        <a:rPr lang="en-US" sz="1200" u="none" strike="noStrike" dirty="0" err="1">
                          <a:effectLst/>
                        </a:rPr>
                        <a:t>aastaga</a:t>
                      </a:r>
                      <a:r>
                        <a:rPr lang="en-US" sz="1200" u="none" strike="noStrike" dirty="0">
                          <a:effectLst/>
                        </a:rPr>
                        <a:t> 2015-2024</a:t>
                      </a:r>
                      <a:endParaRPr lang="en-US" sz="1200" b="0" i="0" u="none" strike="noStrike" dirty="0">
                        <a:solidFill>
                          <a:srgbClr val="000000"/>
                        </a:solidFill>
                        <a:effectLst/>
                        <a:latin typeface="Aptos Narrow" panose="020B0004020202020204" pitchFamily="34" charset="0"/>
                      </a:endParaRPr>
                    </a:p>
                  </a:txBody>
                  <a:tcPr marL="6350" marR="6350" marT="6350" marB="0" anchor="b"/>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6350" marR="6350" marT="6350" marB="0" anchor="b"/>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highlight>
                            <a:srgbClr val="FF00FF"/>
                          </a:highlight>
                        </a:rPr>
                        <a:t>    0.0073 </a:t>
                      </a:r>
                      <a:endParaRPr lang="en-US" sz="1200" b="0" i="0" u="none" strike="noStrike" dirty="0">
                        <a:solidFill>
                          <a:srgbClr val="000000"/>
                        </a:solidFill>
                        <a:effectLst/>
                        <a:highlight>
                          <a:srgbClr val="FF00FF"/>
                        </a:highlight>
                        <a:latin typeface="Aptos Narrow" panose="020B0004020202020204" pitchFamily="34" charset="0"/>
                      </a:endParaRPr>
                    </a:p>
                  </a:txBody>
                  <a:tcPr marL="6350" marR="6350" marT="6350" marB="0" anchor="b">
                    <a:solidFill>
                      <a:srgbClr val="FFFF00"/>
                    </a:solidFill>
                  </a:tcPr>
                </a:tc>
                <a:tc>
                  <a:txBody>
                    <a:bodyPr/>
                    <a:lstStyle/>
                    <a:p>
                      <a:pPr algn="l" fontAlgn="b"/>
                      <a:r>
                        <a:rPr lang="en-US" sz="1200" u="none" strike="noStrike" dirty="0">
                          <a:effectLst/>
                        </a:rPr>
                        <a:t>     0.3062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rPr>
                        <a:t>  0.0048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l" fontAlgn="b"/>
                      <a:r>
                        <a:rPr lang="en-US" sz="1200" u="none" strike="noStrike" dirty="0">
                          <a:effectLst/>
                        </a:rPr>
                        <a:t>      0.0758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221256375"/>
                  </a:ext>
                </a:extLst>
              </a:tr>
              <a:tr h="166638">
                <a:tc gridSpan="3">
                  <a:txBody>
                    <a:bodyPr/>
                    <a:lstStyle/>
                    <a:p>
                      <a:pPr algn="l" fontAlgn="b"/>
                      <a:r>
                        <a:rPr lang="en-US" sz="1200" u="none" strike="noStrike" dirty="0">
                          <a:effectLst/>
                        </a:rPr>
                        <a:t>5 </a:t>
                      </a:r>
                      <a:r>
                        <a:rPr lang="en-US" sz="1200" u="none" strike="noStrike" dirty="0" err="1">
                          <a:effectLst/>
                        </a:rPr>
                        <a:t>aastaga</a:t>
                      </a:r>
                      <a:r>
                        <a:rPr lang="en-US" sz="1200" u="none" strike="noStrike" dirty="0">
                          <a:effectLst/>
                        </a:rPr>
                        <a:t> 2020-2024</a:t>
                      </a:r>
                      <a:endParaRPr lang="en-US" sz="1200" b="0" i="0" u="none" strike="noStrike" dirty="0">
                        <a:solidFill>
                          <a:srgbClr val="000000"/>
                        </a:solidFill>
                        <a:effectLst/>
                        <a:latin typeface="Aptos Narrow" panose="020B0004020202020204" pitchFamily="34" charset="0"/>
                      </a:endParaRPr>
                    </a:p>
                  </a:txBody>
                  <a:tcPr marL="6350" marR="6350" marT="6350" marB="0" anchor="b"/>
                </a:tc>
                <a:tc hMerge="1">
                  <a:txBody>
                    <a:bodyPr/>
                    <a:lstStyle/>
                    <a:p>
                      <a:pPr algn="l" fontAlgn="b"/>
                      <a:endParaRPr lang="en-US" sz="1100" b="0" i="0" u="none" strike="noStrike">
                        <a:solidFill>
                          <a:srgbClr val="000000"/>
                        </a:solidFill>
                        <a:effectLst/>
                        <a:latin typeface="Aptos Narrow" panose="020B0004020202020204" pitchFamily="34" charset="0"/>
                      </a:endParaRPr>
                    </a:p>
                  </a:txBody>
                  <a:tcPr marL="6350" marR="6350" marT="6350" marB="0" anchor="b"/>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highlight>
                            <a:srgbClr val="FF00FF"/>
                          </a:highlight>
                        </a:rPr>
                        <a:t>    0.0065 </a:t>
                      </a:r>
                      <a:endParaRPr lang="en-US" sz="1200" b="0" i="0" u="none" strike="noStrike" dirty="0">
                        <a:solidFill>
                          <a:srgbClr val="000000"/>
                        </a:solidFill>
                        <a:effectLst/>
                        <a:highlight>
                          <a:srgbClr val="FF00FF"/>
                        </a:highlight>
                        <a:latin typeface="Aptos Narrow" panose="020B0004020202020204" pitchFamily="34" charset="0"/>
                      </a:endParaRPr>
                    </a:p>
                  </a:txBody>
                  <a:tcPr marL="6350" marR="6350" marT="6350" marB="0" anchor="b">
                    <a:solidFill>
                      <a:srgbClr val="FFFF00"/>
                    </a:solidFill>
                  </a:tcPr>
                </a:tc>
                <a:tc>
                  <a:txBody>
                    <a:bodyPr/>
                    <a:lstStyle/>
                    <a:p>
                      <a:pPr algn="l" fontAlgn="b"/>
                      <a:r>
                        <a:rPr lang="en-US" sz="1200" u="none" strike="noStrike" dirty="0">
                          <a:effectLst/>
                        </a:rPr>
                        <a:t>     0.2969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rPr>
                        <a:t>  0.0035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l" fontAlgn="b"/>
                      <a:r>
                        <a:rPr lang="en-US" sz="1200" u="none" strike="noStrike" dirty="0">
                          <a:effectLst/>
                        </a:rPr>
                        <a:t>      0.0664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654947645"/>
                  </a:ext>
                </a:extLst>
              </a:tr>
              <a:tr h="103272">
                <a:tc gridSpan="3">
                  <a:txBody>
                    <a:bodyPr/>
                    <a:lstStyle/>
                    <a:p>
                      <a:pPr algn="l" fontAlgn="b"/>
                      <a:r>
                        <a:rPr lang="en-US" sz="1200" u="none" strike="noStrike" dirty="0" err="1">
                          <a:effectLst/>
                        </a:rPr>
                        <a:t>Ainult</a:t>
                      </a:r>
                      <a:r>
                        <a:rPr lang="en-US" sz="1200" u="none" strike="noStrike" dirty="0">
                          <a:effectLst/>
                        </a:rPr>
                        <a:t> 2024</a:t>
                      </a:r>
                      <a:endParaRPr lang="en-US" sz="1200" b="0" i="0" u="none" strike="noStrike" dirty="0">
                        <a:solidFill>
                          <a:srgbClr val="000000"/>
                        </a:solidFill>
                        <a:effectLst/>
                        <a:latin typeface="Aptos Narrow" panose="020B0004020202020204" pitchFamily="34" charset="0"/>
                      </a:endParaRPr>
                    </a:p>
                  </a:txBody>
                  <a:tcPr marL="6350" marR="6350" marT="6350" marB="0" anchor="b"/>
                </a:tc>
                <a:tc hMerge="1">
                  <a:txBody>
                    <a:bodyPr/>
                    <a:lstStyle/>
                    <a:p>
                      <a:pPr algn="l" fontAlgn="b"/>
                      <a:endParaRPr lang="en-US" sz="1100" b="0" i="0" u="none" strike="noStrike">
                        <a:solidFill>
                          <a:srgbClr val="000000"/>
                        </a:solidFill>
                        <a:effectLst/>
                        <a:latin typeface="Aptos Narrow" panose="020B0004020202020204" pitchFamily="34" charset="0"/>
                      </a:endParaRPr>
                    </a:p>
                  </a:txBody>
                  <a:tcPr marL="6350" marR="6350" marT="6350" marB="0" anchor="b"/>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highlight>
                            <a:srgbClr val="FF00FF"/>
                          </a:highlight>
                        </a:rPr>
                        <a:t>    0.0058 </a:t>
                      </a:r>
                      <a:endParaRPr lang="en-US" sz="1200" b="0" i="0" u="none" strike="noStrike" dirty="0">
                        <a:solidFill>
                          <a:srgbClr val="000000"/>
                        </a:solidFill>
                        <a:effectLst/>
                        <a:highlight>
                          <a:srgbClr val="FF00FF"/>
                        </a:highlight>
                        <a:latin typeface="Aptos Narrow" panose="020B0004020202020204" pitchFamily="34" charset="0"/>
                      </a:endParaRPr>
                    </a:p>
                  </a:txBody>
                  <a:tcPr marL="6350" marR="6350" marT="6350" marB="0" anchor="b">
                    <a:solidFill>
                      <a:srgbClr val="FFFF00"/>
                    </a:solidFill>
                  </a:tcPr>
                </a:tc>
                <a:tc>
                  <a:txBody>
                    <a:bodyPr/>
                    <a:lstStyle/>
                    <a:p>
                      <a:pPr algn="l" fontAlgn="b"/>
                      <a:r>
                        <a:rPr lang="en-US" sz="1200" u="none" strike="noStrike" dirty="0">
                          <a:effectLst/>
                        </a:rPr>
                        <a:t>     0.3150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rPr>
                        <a:t>  0.0032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l" fontAlgn="b"/>
                      <a:r>
                        <a:rPr lang="en-US" sz="1200" u="none" strike="noStrike" dirty="0">
                          <a:effectLst/>
                        </a:rPr>
                        <a:t>      0.0741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2351944927"/>
                  </a:ext>
                </a:extLst>
              </a:tr>
              <a:tr h="409355">
                <a:tc gridSpan="3">
                  <a:txBody>
                    <a:bodyPr/>
                    <a:lstStyle/>
                    <a:p>
                      <a:pPr algn="l" fontAlgn="b"/>
                      <a:r>
                        <a:rPr lang="en-US" sz="1200" u="none" strike="noStrike" dirty="0" err="1">
                          <a:effectLst/>
                        </a:rPr>
                        <a:t>Eraldi</a:t>
                      </a:r>
                      <a:r>
                        <a:rPr lang="en-US" sz="1200" u="none" strike="noStrike" dirty="0">
                          <a:effectLst/>
                        </a:rPr>
                        <a:t> </a:t>
                      </a:r>
                      <a:r>
                        <a:rPr lang="en-US" sz="1200" u="none" strike="noStrike" dirty="0" err="1">
                          <a:effectLst/>
                        </a:rPr>
                        <a:t>ainult</a:t>
                      </a:r>
                      <a:r>
                        <a:rPr lang="en-US" sz="1200" u="none" strike="noStrike" dirty="0">
                          <a:effectLst/>
                        </a:rPr>
                        <a:t> </a:t>
                      </a:r>
                      <a:r>
                        <a:rPr lang="en-US" sz="1200" u="none" strike="noStrike" dirty="0" err="1">
                          <a:effectLst/>
                        </a:rPr>
                        <a:t>raskesõidukitele</a:t>
                      </a:r>
                      <a:endParaRPr lang="en-US" sz="1200" b="0" i="0" u="none" strike="noStrike" dirty="0">
                        <a:solidFill>
                          <a:srgbClr val="000000"/>
                        </a:solidFill>
                        <a:effectLst/>
                        <a:latin typeface="Aptos Narrow" panose="020B0004020202020204" pitchFamily="34" charset="0"/>
                      </a:endParaRPr>
                    </a:p>
                  </a:txBody>
                  <a:tcPr marL="6350" marR="6350" marT="6350" marB="0" anchor="b"/>
                </a:tc>
                <a:tc hMerge="1">
                  <a:txBody>
                    <a:bodyPr/>
                    <a:lstStyle/>
                    <a:p>
                      <a:endParaRPr lang="en-US"/>
                    </a:p>
                  </a:txBody>
                  <a:tcPr/>
                </a:tc>
                <a:tc hMerge="1">
                  <a:txBody>
                    <a:bodyPr/>
                    <a:lstStyle/>
                    <a:p>
                      <a:endParaRPr lang="en-US"/>
                    </a:p>
                  </a:txBody>
                  <a:tcPr/>
                </a:tc>
                <a:tc>
                  <a:txBody>
                    <a:bodyPr/>
                    <a:lstStyle/>
                    <a:p>
                      <a:pPr algn="ctr" fontAlgn="b"/>
                      <a:r>
                        <a:rPr lang="en-US" sz="1200" u="none" strike="noStrike">
                          <a:effectLst/>
                        </a:rPr>
                        <a:t>H</a:t>
                      </a:r>
                      <a:endParaRPr lang="en-US" sz="1200" b="0" i="0" u="none" strike="noStrike">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ctr" fontAlgn="b"/>
                      <a:r>
                        <a:rPr lang="en-US" sz="1200" u="none" strike="noStrike" dirty="0">
                          <a:effectLst/>
                        </a:rPr>
                        <a:t>V</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ctr"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US" sz="1200" u="none" strike="noStrike" dirty="0">
                          <a:effectLst/>
                        </a:rPr>
                        <a:t>H</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ctr" fontAlgn="b"/>
                      <a:r>
                        <a:rPr lang="en-US" sz="1200" u="none" strike="noStrike" dirty="0">
                          <a:effectLst/>
                        </a:rPr>
                        <a:t>V</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213910676"/>
                  </a:ext>
                </a:extLst>
              </a:tr>
              <a:tr h="290522">
                <a:tc>
                  <a:txBody>
                    <a:bodyPr/>
                    <a:lstStyle/>
                    <a:p>
                      <a:pPr algn="l" fontAlgn="b"/>
                      <a:r>
                        <a:rPr lang="en-US" sz="1200" u="none" strike="noStrike">
                          <a:effectLst/>
                        </a:rPr>
                        <a:t>10 aastaga</a:t>
                      </a:r>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dirty="0">
                          <a:effectLst/>
                        </a:rPr>
                        <a:t>0.0234</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r" fontAlgn="b"/>
                      <a:r>
                        <a:rPr lang="en-US" sz="1200" u="none" strike="noStrike" dirty="0">
                          <a:effectLst/>
                        </a:rPr>
                        <a:t>0.2407</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a:effectLst/>
                        </a:rPr>
                        <a:t>0.0173</a:t>
                      </a:r>
                      <a:endParaRPr lang="en-US" sz="12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r" fontAlgn="b"/>
                      <a:r>
                        <a:rPr lang="en-US" sz="1200" u="none" strike="noStrike" dirty="0">
                          <a:effectLst/>
                        </a:rPr>
                        <a:t>0.1596</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2620235669"/>
                  </a:ext>
                </a:extLst>
              </a:tr>
              <a:tr h="290522">
                <a:tc>
                  <a:txBody>
                    <a:bodyPr/>
                    <a:lstStyle/>
                    <a:p>
                      <a:pPr algn="l" fontAlgn="b"/>
                      <a:r>
                        <a:rPr lang="en-US" sz="1200" u="none" strike="noStrike" dirty="0">
                          <a:effectLst/>
                        </a:rPr>
                        <a:t>5 </a:t>
                      </a:r>
                      <a:r>
                        <a:rPr lang="en-US" sz="1200" u="none" strike="noStrike" dirty="0" err="1">
                          <a:effectLst/>
                        </a:rPr>
                        <a:t>aastaga</a:t>
                      </a:r>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dirty="0">
                          <a:effectLst/>
                        </a:rPr>
                        <a:t>0.0241</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r" fontAlgn="b"/>
                      <a:r>
                        <a:rPr lang="en-US" sz="1200" u="none" strike="noStrike" dirty="0">
                          <a:effectLst/>
                        </a:rPr>
                        <a:t>0.2051</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a:effectLst/>
                        </a:rPr>
                        <a:t>0.0143</a:t>
                      </a:r>
                      <a:endParaRPr lang="en-US" sz="12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r" fontAlgn="b"/>
                      <a:r>
                        <a:rPr lang="en-US" sz="1200" u="none" strike="noStrike" dirty="0">
                          <a:effectLst/>
                        </a:rPr>
                        <a:t>0.1305</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468524831"/>
                  </a:ext>
                </a:extLst>
              </a:tr>
              <a:tr h="300542">
                <a:tc>
                  <a:txBody>
                    <a:bodyPr/>
                    <a:lstStyle/>
                    <a:p>
                      <a:pPr algn="l" fontAlgn="b"/>
                      <a:r>
                        <a:rPr lang="en-US" sz="1200" u="none" strike="noStrike" dirty="0">
                          <a:effectLst/>
                        </a:rPr>
                        <a:t>2024</a:t>
                      </a:r>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rPr>
                        <a:t> </a:t>
                      </a:r>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rPr>
                        <a:t> </a:t>
                      </a:r>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dirty="0">
                          <a:effectLst/>
                        </a:rPr>
                        <a:t>0.0230</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r" fontAlgn="b"/>
                      <a:r>
                        <a:rPr lang="en-US" sz="1200" u="none" strike="noStrike" dirty="0">
                          <a:effectLst/>
                        </a:rPr>
                        <a:t>0.2066</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r>
                        <a:rPr lang="en-US" sz="1200" u="none" strike="noStrike" dirty="0">
                          <a:effectLst/>
                        </a:rPr>
                        <a:t> </a:t>
                      </a:r>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a:effectLst/>
                        </a:rPr>
                        <a:t>0.0150</a:t>
                      </a:r>
                      <a:endParaRPr lang="en-US" sz="12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r" fontAlgn="b"/>
                      <a:r>
                        <a:rPr lang="en-US" sz="1200" u="none" strike="noStrike" dirty="0">
                          <a:effectLst/>
                        </a:rPr>
                        <a:t>0.1772</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722121491"/>
                  </a:ext>
                </a:extLst>
              </a:tr>
            </a:tbl>
          </a:graphicData>
        </a:graphic>
      </p:graphicFrame>
      <p:graphicFrame>
        <p:nvGraphicFramePr>
          <p:cNvPr id="5" name="Table 4">
            <a:extLst>
              <a:ext uri="{FF2B5EF4-FFF2-40B4-BE49-F238E27FC236}">
                <a16:creationId xmlns:a16="http://schemas.microsoft.com/office/drawing/2014/main" id="{F14F4381-3AB5-45F7-9D01-9B9F54387F40}"/>
              </a:ext>
            </a:extLst>
          </p:cNvPr>
          <p:cNvGraphicFramePr>
            <a:graphicFrameLocks noGrp="1"/>
          </p:cNvGraphicFramePr>
          <p:nvPr>
            <p:extLst>
              <p:ext uri="{D42A27DB-BD31-4B8C-83A1-F6EECF244321}">
                <p14:modId xmlns:p14="http://schemas.microsoft.com/office/powerpoint/2010/main" val="1895022412"/>
              </p:ext>
            </p:extLst>
          </p:nvPr>
        </p:nvGraphicFramePr>
        <p:xfrm>
          <a:off x="6338773" y="3701590"/>
          <a:ext cx="5607423" cy="2763264"/>
        </p:xfrm>
        <a:graphic>
          <a:graphicData uri="http://schemas.openxmlformats.org/drawingml/2006/table">
            <a:tbl>
              <a:tblPr>
                <a:tableStyleId>{5C22544A-7EE6-4342-B048-85BDC9FD1C3A}</a:tableStyleId>
              </a:tblPr>
              <a:tblGrid>
                <a:gridCol w="1077970">
                  <a:extLst>
                    <a:ext uri="{9D8B030D-6E8A-4147-A177-3AD203B41FA5}">
                      <a16:colId xmlns:a16="http://schemas.microsoft.com/office/drawing/2014/main" val="1697857536"/>
                    </a:ext>
                  </a:extLst>
                </a:gridCol>
                <a:gridCol w="306579">
                  <a:extLst>
                    <a:ext uri="{9D8B030D-6E8A-4147-A177-3AD203B41FA5}">
                      <a16:colId xmlns:a16="http://schemas.microsoft.com/office/drawing/2014/main" val="2423893701"/>
                    </a:ext>
                  </a:extLst>
                </a:gridCol>
                <a:gridCol w="356027">
                  <a:extLst>
                    <a:ext uri="{9D8B030D-6E8A-4147-A177-3AD203B41FA5}">
                      <a16:colId xmlns:a16="http://schemas.microsoft.com/office/drawing/2014/main" val="1963899358"/>
                    </a:ext>
                  </a:extLst>
                </a:gridCol>
                <a:gridCol w="682385">
                  <a:extLst>
                    <a:ext uri="{9D8B030D-6E8A-4147-A177-3AD203B41FA5}">
                      <a16:colId xmlns:a16="http://schemas.microsoft.com/office/drawing/2014/main" val="2989826943"/>
                    </a:ext>
                  </a:extLst>
                </a:gridCol>
                <a:gridCol w="880177">
                  <a:extLst>
                    <a:ext uri="{9D8B030D-6E8A-4147-A177-3AD203B41FA5}">
                      <a16:colId xmlns:a16="http://schemas.microsoft.com/office/drawing/2014/main" val="2852740551"/>
                    </a:ext>
                  </a:extLst>
                </a:gridCol>
                <a:gridCol w="623047">
                  <a:extLst>
                    <a:ext uri="{9D8B030D-6E8A-4147-A177-3AD203B41FA5}">
                      <a16:colId xmlns:a16="http://schemas.microsoft.com/office/drawing/2014/main" val="933160620"/>
                    </a:ext>
                  </a:extLst>
                </a:gridCol>
                <a:gridCol w="850509">
                  <a:extLst>
                    <a:ext uri="{9D8B030D-6E8A-4147-A177-3AD203B41FA5}">
                      <a16:colId xmlns:a16="http://schemas.microsoft.com/office/drawing/2014/main" val="1665197746"/>
                    </a:ext>
                  </a:extLst>
                </a:gridCol>
                <a:gridCol w="830729">
                  <a:extLst>
                    <a:ext uri="{9D8B030D-6E8A-4147-A177-3AD203B41FA5}">
                      <a16:colId xmlns:a16="http://schemas.microsoft.com/office/drawing/2014/main" val="1822072512"/>
                    </a:ext>
                  </a:extLst>
                </a:gridCol>
              </a:tblGrid>
              <a:tr h="240038">
                <a:tc gridSpan="8">
                  <a:txBody>
                    <a:bodyPr/>
                    <a:lstStyle/>
                    <a:p>
                      <a:pPr algn="l" fontAlgn="b"/>
                      <a:r>
                        <a:rPr lang="en-US" sz="1400" u="none" strike="noStrike" dirty="0">
                          <a:effectLst/>
                        </a:rPr>
                        <a:t>Kui </a:t>
                      </a:r>
                      <a:r>
                        <a:rPr lang="en-US" sz="1400" u="none" strike="noStrike" dirty="0" err="1">
                          <a:effectLst/>
                        </a:rPr>
                        <a:t>taandada</a:t>
                      </a:r>
                      <a:r>
                        <a:rPr lang="en-US" sz="1400" u="none" strike="noStrike" dirty="0">
                          <a:effectLst/>
                        </a:rPr>
                        <a:t> </a:t>
                      </a:r>
                      <a:r>
                        <a:rPr lang="en-US" sz="1400" u="none" strike="noStrike" dirty="0" err="1">
                          <a:effectLst/>
                        </a:rPr>
                        <a:t>miljonid</a:t>
                      </a:r>
                      <a:r>
                        <a:rPr lang="en-US" sz="1400" u="none" strike="noStrike" dirty="0">
                          <a:effectLst/>
                        </a:rPr>
                        <a:t> </a:t>
                      </a:r>
                      <a:r>
                        <a:rPr lang="en-US" sz="1400" u="none" strike="noStrike" dirty="0" err="1">
                          <a:effectLst/>
                        </a:rPr>
                        <a:t>autokilomeetrid</a:t>
                      </a:r>
                      <a:r>
                        <a:rPr lang="en-US" sz="1400" u="none" strike="noStrike" dirty="0">
                          <a:effectLst/>
                        </a:rPr>
                        <a:t> </a:t>
                      </a:r>
                      <a:r>
                        <a:rPr lang="en-US" sz="1400" u="none" strike="noStrike" dirty="0" err="1">
                          <a:effectLst/>
                        </a:rPr>
                        <a:t>sõiduautokilomeetritele</a:t>
                      </a: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6350" marR="6350" marT="635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a:p>
                  </a:txBody>
                  <a:tcPr marL="6350" marR="6350" marT="6350" marB="0" anchor="b"/>
                </a:tc>
                <a:tc hMerge="1">
                  <a:txBody>
                    <a:bodyPr/>
                    <a:lstStyle/>
                    <a:p>
                      <a:endParaRPr dirty="0"/>
                    </a:p>
                  </a:txBody>
                  <a:tcPr marL="6350" marR="6350" marT="6350" marB="0" anchor="b"/>
                </a:tc>
                <a:extLst>
                  <a:ext uri="{0D108BD9-81ED-4DB2-BD59-A6C34878D82A}">
                    <a16:rowId xmlns:a16="http://schemas.microsoft.com/office/drawing/2014/main" val="2009726625"/>
                  </a:ext>
                </a:extLst>
              </a:tr>
              <a:tr h="262124">
                <a:tc gridSpan="3">
                  <a:txBody>
                    <a:bodyPr/>
                    <a:lstStyle/>
                    <a:p>
                      <a:pPr algn="l" fontAlgn="b"/>
                      <a:r>
                        <a:rPr lang="en-US" sz="1200" u="none" strike="noStrike" dirty="0" err="1">
                          <a:effectLst/>
                        </a:rPr>
                        <a:t>Riigiteedel</a:t>
                      </a:r>
                      <a:r>
                        <a:rPr lang="en-US" sz="1200" u="none" strike="noStrike" dirty="0">
                          <a:effectLst/>
                        </a:rPr>
                        <a:t> </a:t>
                      </a:r>
                      <a:r>
                        <a:rPr lang="en-US" sz="1200" u="none" strike="noStrike" dirty="0" err="1">
                          <a:effectLst/>
                        </a:rPr>
                        <a:t>kokku</a:t>
                      </a:r>
                      <a:endParaRPr lang="en-US" sz="1200" b="0" i="0" u="none" strike="noStrike" dirty="0">
                        <a:solidFill>
                          <a:srgbClr val="000000"/>
                        </a:solidFill>
                        <a:effectLst/>
                        <a:latin typeface="Aptos Narrow" panose="020B0004020202020204" pitchFamily="34" charset="0"/>
                      </a:endParaRPr>
                    </a:p>
                  </a:txBody>
                  <a:tcPr marL="6350" marR="6350" marT="6350" marB="0" anchor="b"/>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6350" marR="6350" marT="6350" marB="0" anchor="b"/>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en-US" sz="1200" u="none" strike="noStrike" dirty="0">
                          <a:effectLst/>
                        </a:rPr>
                        <a:t> H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ctr" fontAlgn="b"/>
                      <a:r>
                        <a:rPr lang="en-US" sz="1200" u="none" strike="noStrike">
                          <a:effectLst/>
                        </a:rPr>
                        <a:t> V </a:t>
                      </a:r>
                      <a:endParaRPr lang="en-US" sz="1200" b="0" i="0" u="none" strike="noStrike">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ctr"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US" sz="1200" u="none" strike="noStrike" dirty="0">
                          <a:effectLst/>
                        </a:rPr>
                        <a:t>H</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ctr" fontAlgn="b"/>
                      <a:r>
                        <a:rPr lang="en-US" sz="1200" u="none" strike="noStrike">
                          <a:effectLst/>
                        </a:rPr>
                        <a:t>V</a:t>
                      </a:r>
                      <a:endParaRPr lang="en-US" sz="12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815122749"/>
                  </a:ext>
                </a:extLst>
              </a:tr>
              <a:tr h="262124">
                <a:tc>
                  <a:txBody>
                    <a:bodyPr/>
                    <a:lstStyle/>
                    <a:p>
                      <a:pPr algn="l" fontAlgn="b"/>
                      <a:r>
                        <a:rPr lang="en-US" sz="1200" u="none" strike="noStrike" dirty="0">
                          <a:effectLst/>
                        </a:rPr>
                        <a:t>10 </a:t>
                      </a:r>
                      <a:r>
                        <a:rPr lang="en-US" sz="1200" u="none" strike="noStrike" dirty="0" err="1">
                          <a:effectLst/>
                        </a:rPr>
                        <a:t>aastaga</a:t>
                      </a:r>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rPr>
                        <a:t>0.0062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r>
                        <a:rPr lang="en-US" sz="1200" u="none" strike="noStrike" dirty="0">
                          <a:effectLst/>
                        </a:rPr>
                        <a:t>    0.2620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rPr>
                        <a:t>   0.0039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l" fontAlgn="b"/>
                      <a:r>
                        <a:rPr lang="en-US" sz="1200" u="none" strike="noStrike">
                          <a:effectLst/>
                        </a:rPr>
                        <a:t>   0.0668 </a:t>
                      </a:r>
                      <a:endParaRPr lang="en-US" sz="12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580116441"/>
                  </a:ext>
                </a:extLst>
              </a:tr>
              <a:tr h="262124">
                <a:tc>
                  <a:txBody>
                    <a:bodyPr/>
                    <a:lstStyle/>
                    <a:p>
                      <a:pPr algn="l" fontAlgn="b"/>
                      <a:r>
                        <a:rPr lang="en-US" sz="1200" u="none" strike="noStrike">
                          <a:effectLst/>
                        </a:rPr>
                        <a:t>5 aastaga</a:t>
                      </a:r>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rPr>
                        <a:t>0.0055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r>
                        <a:rPr lang="en-US" sz="1200" u="none" strike="noStrike" dirty="0">
                          <a:effectLst/>
                        </a:rPr>
                        <a:t>    0.2538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rPr>
                        <a:t>   0.0028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l" fontAlgn="b"/>
                      <a:r>
                        <a:rPr lang="en-US" sz="1200" u="none" strike="noStrike">
                          <a:effectLst/>
                        </a:rPr>
                        <a:t>   0.0533 </a:t>
                      </a:r>
                      <a:endParaRPr lang="en-US" sz="12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291710013"/>
                  </a:ext>
                </a:extLst>
              </a:tr>
              <a:tr h="262124">
                <a:tc>
                  <a:txBody>
                    <a:bodyPr/>
                    <a:lstStyle/>
                    <a:p>
                      <a:pPr algn="l" fontAlgn="b"/>
                      <a:r>
                        <a:rPr lang="en-US" sz="1200" u="none" strike="noStrike" dirty="0">
                          <a:effectLst/>
                        </a:rPr>
                        <a:t>2024</a:t>
                      </a:r>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rPr>
                        <a:t>0.0050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r>
                        <a:rPr lang="en-US" sz="1200" u="none" strike="noStrike" dirty="0">
                          <a:effectLst/>
                        </a:rPr>
                        <a:t>    0.2718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dirty="0">
                          <a:effectLst/>
                        </a:rPr>
                        <a:t>   0.0026 </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l" fontAlgn="b"/>
                      <a:r>
                        <a:rPr lang="en-US" sz="1200" u="none" strike="noStrike">
                          <a:effectLst/>
                        </a:rPr>
                        <a:t>   0.0601 </a:t>
                      </a:r>
                      <a:endParaRPr lang="en-US" sz="12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342406715"/>
                  </a:ext>
                </a:extLst>
              </a:tr>
              <a:tr h="486287">
                <a:tc gridSpan="3">
                  <a:txBody>
                    <a:bodyPr/>
                    <a:lstStyle/>
                    <a:p>
                      <a:pPr algn="l" fontAlgn="b"/>
                      <a:r>
                        <a:rPr lang="en-US" sz="1200" u="none" strike="noStrike" dirty="0" err="1">
                          <a:effectLst/>
                        </a:rPr>
                        <a:t>Eraldi</a:t>
                      </a:r>
                      <a:r>
                        <a:rPr lang="en-US" sz="1200" u="none" strike="noStrike" dirty="0">
                          <a:effectLst/>
                        </a:rPr>
                        <a:t> </a:t>
                      </a:r>
                      <a:r>
                        <a:rPr lang="en-US" sz="1200" u="none" strike="noStrike" dirty="0" err="1">
                          <a:effectLst/>
                        </a:rPr>
                        <a:t>ainult</a:t>
                      </a:r>
                      <a:r>
                        <a:rPr lang="en-US" sz="1200" u="none" strike="noStrike" dirty="0">
                          <a:effectLst/>
                        </a:rPr>
                        <a:t> </a:t>
                      </a:r>
                      <a:r>
                        <a:rPr lang="en-US" sz="1200" u="none" strike="noStrike" dirty="0" err="1">
                          <a:effectLst/>
                        </a:rPr>
                        <a:t>raskesõidukitele</a:t>
                      </a:r>
                      <a:endParaRPr lang="en-US" sz="1200" b="0" i="0" u="none" strike="noStrike" dirty="0">
                        <a:solidFill>
                          <a:srgbClr val="000000"/>
                        </a:solidFill>
                        <a:effectLst/>
                        <a:latin typeface="Aptos Narrow" panose="020B0004020202020204" pitchFamily="34" charset="0"/>
                      </a:endParaRPr>
                    </a:p>
                  </a:txBody>
                  <a:tcPr marL="6350" marR="6350" marT="6350" marB="0" anchor="b"/>
                </a:tc>
                <a:tc hMerge="1">
                  <a:txBody>
                    <a:bodyPr/>
                    <a:lstStyle/>
                    <a:p>
                      <a:endParaRPr lang="en-US"/>
                    </a:p>
                  </a:txBody>
                  <a:tcPr/>
                </a:tc>
                <a:tc hMerge="1">
                  <a:txBody>
                    <a:bodyPr/>
                    <a:lstStyle/>
                    <a:p>
                      <a:endParaRPr lang="en-US"/>
                    </a:p>
                  </a:txBody>
                  <a:tcPr/>
                </a:tc>
                <a:tc>
                  <a:txBody>
                    <a:bodyPr/>
                    <a:lstStyle/>
                    <a:p>
                      <a:pPr algn="ctr" fontAlgn="b"/>
                      <a:r>
                        <a:rPr lang="en-US" sz="1200" u="none" strike="noStrike" dirty="0">
                          <a:effectLst/>
                        </a:rPr>
                        <a:t>H</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ctr" fontAlgn="b"/>
                      <a:r>
                        <a:rPr lang="en-US" sz="1200" u="none" strike="noStrike" dirty="0">
                          <a:effectLst/>
                        </a:rPr>
                        <a:t>V</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ctr"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US" sz="1200" u="none" strike="noStrike">
                          <a:effectLst/>
                        </a:rPr>
                        <a:t>H</a:t>
                      </a:r>
                      <a:endParaRPr lang="en-US" sz="12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ctr" fontAlgn="b"/>
                      <a:r>
                        <a:rPr lang="en-US" sz="1200" u="none" strike="noStrike" dirty="0">
                          <a:effectLst/>
                        </a:rPr>
                        <a:t>V</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78377324"/>
                  </a:ext>
                </a:extLst>
              </a:tr>
              <a:tr h="262124">
                <a:tc>
                  <a:txBody>
                    <a:bodyPr/>
                    <a:lstStyle/>
                    <a:p>
                      <a:pPr algn="l" fontAlgn="b"/>
                      <a:r>
                        <a:rPr lang="en-US" sz="1200" u="none" strike="noStrike">
                          <a:effectLst/>
                        </a:rPr>
                        <a:t>10 aastaga</a:t>
                      </a:r>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dirty="0">
                          <a:effectLst/>
                        </a:rPr>
                        <a:t>0.0086</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r" fontAlgn="b"/>
                      <a:r>
                        <a:rPr lang="en-US" sz="1200" u="none" strike="noStrike" dirty="0">
                          <a:effectLst/>
                        </a:rPr>
                        <a:t>0.0889</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a:effectLst/>
                        </a:rPr>
                        <a:t>0.0062</a:t>
                      </a:r>
                      <a:endParaRPr lang="en-US" sz="12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r" fontAlgn="b"/>
                      <a:r>
                        <a:rPr lang="en-US" sz="1200" u="none" strike="noStrike" dirty="0">
                          <a:effectLst/>
                        </a:rPr>
                        <a:t>0.0577</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292539"/>
                  </a:ext>
                </a:extLst>
              </a:tr>
              <a:tr h="262124">
                <a:tc>
                  <a:txBody>
                    <a:bodyPr/>
                    <a:lstStyle/>
                    <a:p>
                      <a:pPr algn="l" fontAlgn="b"/>
                      <a:r>
                        <a:rPr lang="en-US" sz="1200" u="none" strike="noStrike">
                          <a:effectLst/>
                        </a:rPr>
                        <a:t>5 aastaga</a:t>
                      </a:r>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dirty="0">
                          <a:effectLst/>
                        </a:rPr>
                        <a:t>0.0084</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r" fontAlgn="b"/>
                      <a:r>
                        <a:rPr lang="en-US" sz="1200" u="none" strike="noStrike" dirty="0">
                          <a:effectLst/>
                        </a:rPr>
                        <a:t>0.0712</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a:effectLst/>
                        </a:rPr>
                        <a:t>0.0052</a:t>
                      </a:r>
                      <a:endParaRPr lang="en-US" sz="12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r" fontAlgn="b"/>
                      <a:r>
                        <a:rPr lang="en-US" sz="1200" u="none" strike="noStrike" dirty="0">
                          <a:effectLst/>
                        </a:rPr>
                        <a:t>0.0471</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7479892"/>
                  </a:ext>
                </a:extLst>
              </a:tr>
              <a:tr h="271163">
                <a:tc>
                  <a:txBody>
                    <a:bodyPr/>
                    <a:lstStyle/>
                    <a:p>
                      <a:pPr algn="l" fontAlgn="b"/>
                      <a:r>
                        <a:rPr lang="en-US" sz="1200" u="none" strike="noStrike" dirty="0">
                          <a:effectLst/>
                        </a:rPr>
                        <a:t>2024</a:t>
                      </a:r>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a:effectLst/>
                        </a:rPr>
                        <a:t> </a:t>
                      </a:r>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200" u="none" strike="noStrike">
                          <a:effectLst/>
                        </a:rPr>
                        <a:t> </a:t>
                      </a:r>
                      <a:endParaRPr lang="en-US" sz="12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dirty="0">
                          <a:effectLst/>
                        </a:rPr>
                        <a:t>0.0085</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r" fontAlgn="b"/>
                      <a:r>
                        <a:rPr lang="en-US" sz="1200" u="none" strike="noStrike" dirty="0">
                          <a:effectLst/>
                        </a:rPr>
                        <a:t>0.0763</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r>
                        <a:rPr lang="en-US" sz="1200" u="none" strike="noStrike" dirty="0">
                          <a:effectLst/>
                        </a:rPr>
                        <a:t> </a:t>
                      </a:r>
                      <a:endParaRPr lang="en-US" sz="1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r" fontAlgn="b"/>
                      <a:r>
                        <a:rPr lang="en-US" sz="1200" u="none" strike="noStrike">
                          <a:effectLst/>
                        </a:rPr>
                        <a:t>0.0054</a:t>
                      </a:r>
                      <a:endParaRPr lang="en-US" sz="1200" b="0" i="0" u="none" strike="noStrike">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tc>
                  <a:txBody>
                    <a:bodyPr/>
                    <a:lstStyle/>
                    <a:p>
                      <a:pPr algn="r" fontAlgn="b"/>
                      <a:r>
                        <a:rPr lang="en-US" sz="1200" u="none" strike="noStrike" dirty="0">
                          <a:effectLst/>
                        </a:rPr>
                        <a:t>0.0641</a:t>
                      </a:r>
                      <a:endParaRPr lang="en-US" sz="1200" b="0" i="0" u="none" strike="noStrike" dirty="0">
                        <a:solidFill>
                          <a:srgbClr val="000000"/>
                        </a:solidFill>
                        <a:effectLst/>
                        <a:latin typeface="Aptos Narrow" panose="020B00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175595431"/>
                  </a:ext>
                </a:extLst>
              </a:tr>
            </a:tbl>
          </a:graphicData>
        </a:graphic>
      </p:graphicFrame>
    </p:spTree>
    <p:extLst>
      <p:ext uri="{BB962C8B-B14F-4D97-AF65-F5344CB8AC3E}">
        <p14:creationId xmlns:p14="http://schemas.microsoft.com/office/powerpoint/2010/main" val="227035318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BC6C68-7525-ADC0-3BB4-8B97CDB7A488}"/>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A3C9B374-A072-0A5E-2836-3311AF7B6B39}"/>
              </a:ext>
            </a:extLst>
          </p:cNvPr>
          <p:cNvSpPr>
            <a:spLocks noGrp="1"/>
          </p:cNvSpPr>
          <p:nvPr>
            <p:ph type="body" sz="quarter" idx="14"/>
          </p:nvPr>
        </p:nvSpPr>
        <p:spPr/>
        <p:txBody>
          <a:bodyPr/>
          <a:lstStyle/>
          <a:p>
            <a:endParaRPr lang="en-US" dirty="0"/>
          </a:p>
        </p:txBody>
      </p:sp>
      <p:pic>
        <p:nvPicPr>
          <p:cNvPr id="2050" name="Picture 2" descr="Võib olla pilt järgmisest: maantee ja tekst">
            <a:extLst>
              <a:ext uri="{FF2B5EF4-FFF2-40B4-BE49-F238E27FC236}">
                <a16:creationId xmlns:a16="http://schemas.microsoft.com/office/drawing/2014/main" id="{AB78B9CA-4B61-90EE-FDDA-11FDF54D5C1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29992" y="90487"/>
            <a:ext cx="5010150" cy="6677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53819C7-2AE4-29EF-B085-9199167993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279900"/>
            <a:ext cx="3795781" cy="2578100"/>
          </a:xfrm>
          <a:prstGeom prst="rect">
            <a:avLst/>
          </a:prstGeom>
        </p:spPr>
      </p:pic>
      <p:pic>
        <p:nvPicPr>
          <p:cNvPr id="7" name="Picture 6">
            <a:extLst>
              <a:ext uri="{FF2B5EF4-FFF2-40B4-BE49-F238E27FC236}">
                <a16:creationId xmlns:a16="http://schemas.microsoft.com/office/drawing/2014/main" id="{9309F5C4-BBAA-7692-84AE-682D7DFC90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3086" y="4279900"/>
            <a:ext cx="3485145" cy="2578100"/>
          </a:xfrm>
          <a:prstGeom prst="rect">
            <a:avLst/>
          </a:prstGeom>
        </p:spPr>
      </p:pic>
    </p:spTree>
    <p:extLst>
      <p:ext uri="{BB962C8B-B14F-4D97-AF65-F5344CB8AC3E}">
        <p14:creationId xmlns:p14="http://schemas.microsoft.com/office/powerpoint/2010/main" val="39485880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l="-143" r="-1"/>
          <a:stretch/>
        </p:blipFill>
        <p:spPr>
          <a:xfrm>
            <a:off x="-15498" y="0"/>
            <a:ext cx="12207497" cy="4940618"/>
          </a:xfrm>
          <a:prstGeom prst="rect">
            <a:avLst/>
          </a:prstGeom>
        </p:spPr>
      </p:pic>
      <p:sp>
        <p:nvSpPr>
          <p:cNvPr id="4" name="Freeform 3"/>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 Placeholder 1"/>
          <p:cNvSpPr>
            <a:spLocks noGrp="1"/>
          </p:cNvSpPr>
          <p:nvPr>
            <p:ph type="body" sz="quarter" idx="11"/>
          </p:nvPr>
        </p:nvSpPr>
        <p:spPr>
          <a:xfrm>
            <a:off x="976869" y="4801074"/>
            <a:ext cx="10159444" cy="1635065"/>
          </a:xfrm>
        </p:spPr>
        <p:txBody>
          <a:bodyPr>
            <a:normAutofit/>
          </a:bodyPr>
          <a:lstStyle/>
          <a:p>
            <a:r>
              <a:rPr lang="en-US" altLang="en-US" dirty="0"/>
              <a:t>TALLINN</a:t>
            </a:r>
            <a:r>
              <a:rPr lang="et-EE" altLang="en-US" dirty="0"/>
              <a:t>A</a:t>
            </a:r>
            <a:r>
              <a:rPr lang="en-US" altLang="en-US" dirty="0"/>
              <a:t> </a:t>
            </a:r>
            <a:r>
              <a:rPr lang="et-EE" altLang="en-US" dirty="0"/>
              <a:t>TEHNIKAÜLIKOOL</a:t>
            </a:r>
            <a:endParaRPr lang="en-US" altLang="en-US" dirty="0"/>
          </a:p>
          <a:p>
            <a:r>
              <a:rPr lang="en-US" altLang="en-US" sz="1700" b="0" cap="none" dirty="0" err="1">
                <a:solidFill>
                  <a:srgbClr val="332B60"/>
                </a:solidFill>
              </a:rPr>
              <a:t>Ehitajate</a:t>
            </a:r>
            <a:r>
              <a:rPr lang="en-US" altLang="en-US" sz="1700" b="0" cap="none" dirty="0">
                <a:solidFill>
                  <a:srgbClr val="332B60"/>
                </a:solidFill>
              </a:rPr>
              <a:t> </a:t>
            </a:r>
            <a:r>
              <a:rPr lang="et-EE" altLang="en-US" sz="1700" b="0" cap="none" dirty="0">
                <a:solidFill>
                  <a:srgbClr val="332B60"/>
                </a:solidFill>
              </a:rPr>
              <a:t>tee</a:t>
            </a:r>
            <a:r>
              <a:rPr lang="en-US" altLang="en-US" sz="1700" b="0" cap="none" dirty="0">
                <a:solidFill>
                  <a:srgbClr val="332B60"/>
                </a:solidFill>
              </a:rPr>
              <a:t> 5, 19086 Tallinn</a:t>
            </a:r>
            <a:r>
              <a:rPr lang="et-EE" altLang="en-US" sz="1700" b="0" cap="none" dirty="0">
                <a:solidFill>
                  <a:srgbClr val="332B60"/>
                </a:solidFill>
              </a:rPr>
              <a:t>, </a:t>
            </a:r>
          </a:p>
          <a:p>
            <a:r>
              <a:rPr lang="et-EE" altLang="en-US" sz="1700" b="0" cap="none" dirty="0">
                <a:solidFill>
                  <a:srgbClr val="332B60"/>
                </a:solidFill>
              </a:rPr>
              <a:t>Tel </a:t>
            </a:r>
            <a:r>
              <a:rPr lang="en-US" altLang="en-US" sz="1700" b="0" cap="none" dirty="0">
                <a:solidFill>
                  <a:srgbClr val="332B60"/>
                </a:solidFill>
              </a:rPr>
              <a:t>620 2002 (</a:t>
            </a:r>
            <a:r>
              <a:rPr lang="et-EE" altLang="en-US" sz="1700" b="0" cap="none" dirty="0">
                <a:solidFill>
                  <a:srgbClr val="332B60"/>
                </a:solidFill>
              </a:rPr>
              <a:t>E-R</a:t>
            </a:r>
            <a:r>
              <a:rPr lang="en-US" altLang="en-US" sz="1700" b="0" cap="none" dirty="0">
                <a:solidFill>
                  <a:srgbClr val="332B60"/>
                </a:solidFill>
              </a:rPr>
              <a:t> 8.30–</a:t>
            </a:r>
            <a:r>
              <a:rPr lang="et-EE" altLang="en-US" sz="1700" b="0" cap="none" dirty="0">
                <a:solidFill>
                  <a:srgbClr val="332B60"/>
                </a:solidFill>
              </a:rPr>
              <a:t>17</a:t>
            </a:r>
            <a:r>
              <a:rPr lang="en-US" altLang="en-US" sz="1700" b="0" cap="none" dirty="0">
                <a:solidFill>
                  <a:srgbClr val="332B60"/>
                </a:solidFill>
              </a:rPr>
              <a:t>.00</a:t>
            </a:r>
            <a:r>
              <a:rPr lang="et-EE" altLang="en-US" sz="1700" b="0" cap="none" dirty="0">
                <a:solidFill>
                  <a:srgbClr val="332B60"/>
                </a:solidFill>
              </a:rPr>
              <a:t>)</a:t>
            </a:r>
            <a:endParaRPr lang="en-US" altLang="en-US" sz="1700" cap="none" dirty="0">
              <a:solidFill>
                <a:srgbClr val="332B60"/>
              </a:solidFill>
            </a:endParaRPr>
          </a:p>
          <a:p>
            <a:r>
              <a:rPr lang="en-US" altLang="en-US" sz="1700" cap="none" dirty="0">
                <a:solidFill>
                  <a:srgbClr val="332B60"/>
                </a:solidFill>
                <a:latin typeface="Verdana" panose="020B0604030504040204" pitchFamily="34" charset="0"/>
              </a:rPr>
              <a:t>t</a:t>
            </a:r>
            <a:r>
              <a:rPr lang="et-EE" altLang="en-US" sz="1700" cap="none" dirty="0" err="1">
                <a:solidFill>
                  <a:srgbClr val="332B60"/>
                </a:solidFill>
                <a:latin typeface="Verdana" panose="020B0604030504040204" pitchFamily="34" charset="0"/>
              </a:rPr>
              <a:t>altech</a:t>
            </a:r>
            <a:r>
              <a:rPr lang="en-US" altLang="en-US" sz="1700" cap="none" dirty="0">
                <a:solidFill>
                  <a:srgbClr val="332B60"/>
                </a:solidFill>
                <a:latin typeface="Verdana" panose="020B0604030504040204" pitchFamily="34" charset="0"/>
              </a:rPr>
              <a:t>.</a:t>
            </a:r>
            <a:r>
              <a:rPr lang="en-US" altLang="en-US" sz="1700" cap="none" dirty="0" err="1">
                <a:solidFill>
                  <a:srgbClr val="332B60"/>
                </a:solidFill>
                <a:latin typeface="Verdana" panose="020B0604030504040204" pitchFamily="34" charset="0"/>
              </a:rPr>
              <a:t>ee</a:t>
            </a:r>
            <a:endParaRPr lang="en-US" altLang="en-US" sz="1700" cap="none" dirty="0">
              <a:solidFill>
                <a:srgbClr val="332B60"/>
              </a:solidFill>
            </a:endParaRPr>
          </a:p>
          <a:p>
            <a:endParaRPr lang="en-US" dirty="0"/>
          </a:p>
        </p:txBody>
      </p:sp>
      <p:pic>
        <p:nvPicPr>
          <p:cNvPr id="5" name="Picture 4"/>
          <p:cNvPicPr>
            <a:picLocks noChangeAspect="1"/>
          </p:cNvPicPr>
          <p:nvPr/>
        </p:nvPicPr>
        <p:blipFill>
          <a:blip r:embed="rId3"/>
          <a:stretch>
            <a:fillRect/>
          </a:stretch>
        </p:blipFill>
        <p:spPr>
          <a:xfrm>
            <a:off x="8677555" y="1958640"/>
            <a:ext cx="2447645" cy="137068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3DDE-38FC-CEDB-967C-508E924CEBDF}"/>
              </a:ext>
            </a:extLst>
          </p:cNvPr>
          <p:cNvSpPr>
            <a:spLocks noGrp="1"/>
          </p:cNvSpPr>
          <p:nvPr>
            <p:ph type="title"/>
          </p:nvPr>
        </p:nvSpPr>
        <p:spPr/>
        <p:txBody>
          <a:bodyPr>
            <a:normAutofit/>
          </a:bodyPr>
          <a:lstStyle/>
          <a:p>
            <a:r>
              <a:rPr lang="en-US" dirty="0" err="1"/>
              <a:t>Millal</a:t>
            </a:r>
            <a:r>
              <a:rPr lang="en-US" dirty="0"/>
              <a:t> on </a:t>
            </a:r>
            <a:r>
              <a:rPr lang="en-US" dirty="0" err="1"/>
              <a:t>vajalik</a:t>
            </a:r>
            <a:r>
              <a:rPr lang="en-US" dirty="0"/>
              <a:t> </a:t>
            </a:r>
            <a:r>
              <a:rPr lang="en-US" dirty="0" err="1"/>
              <a:t>ekspertiis</a:t>
            </a:r>
            <a:r>
              <a:rPr lang="en-US" dirty="0"/>
              <a:t>?</a:t>
            </a:r>
            <a:br>
              <a:rPr lang="en-US" dirty="0"/>
            </a:br>
            <a:r>
              <a:rPr lang="fi-FI" sz="2000" dirty="0">
                <a:hlinkClick r:id="rId2"/>
              </a:rPr>
              <a:t>Nõuded ehitusprojekti ekspertiisile–Riigi Teataja</a:t>
            </a:r>
            <a:r>
              <a:rPr lang="fi-FI" sz="2000" dirty="0"/>
              <a:t> – määrus 62</a:t>
            </a:r>
            <a:endParaRPr lang="en-US" dirty="0"/>
          </a:p>
        </p:txBody>
      </p:sp>
      <p:sp>
        <p:nvSpPr>
          <p:cNvPr id="3" name="Content Placeholder 2">
            <a:extLst>
              <a:ext uri="{FF2B5EF4-FFF2-40B4-BE49-F238E27FC236}">
                <a16:creationId xmlns:a16="http://schemas.microsoft.com/office/drawing/2014/main" id="{1EF5FF24-F157-AEA6-555E-E6D875384C88}"/>
              </a:ext>
            </a:extLst>
          </p:cNvPr>
          <p:cNvSpPr>
            <a:spLocks noGrp="1"/>
          </p:cNvSpPr>
          <p:nvPr>
            <p:ph idx="1"/>
          </p:nvPr>
        </p:nvSpPr>
        <p:spPr/>
        <p:txBody>
          <a:bodyPr/>
          <a:lstStyle/>
          <a:p>
            <a:r>
              <a:rPr lang="en-US" dirty="0" err="1"/>
              <a:t>Kindlasti</a:t>
            </a:r>
            <a:r>
              <a:rPr lang="en-US" dirty="0"/>
              <a:t> </a:t>
            </a:r>
            <a:r>
              <a:rPr lang="en-US" dirty="0" err="1"/>
              <a:t>juhul</a:t>
            </a:r>
            <a:r>
              <a:rPr lang="en-US" dirty="0"/>
              <a:t>, </a:t>
            </a:r>
            <a:r>
              <a:rPr lang="en-US" dirty="0" err="1"/>
              <a:t>kui</a:t>
            </a:r>
            <a:r>
              <a:rPr lang="en-US" dirty="0"/>
              <a:t> </a:t>
            </a:r>
            <a:r>
              <a:rPr lang="en-US" dirty="0" err="1"/>
              <a:t>projekti</a:t>
            </a:r>
            <a:r>
              <a:rPr lang="en-US" dirty="0"/>
              <a:t> </a:t>
            </a:r>
            <a:r>
              <a:rPr lang="en-US" dirty="0" err="1"/>
              <a:t>ehk</a:t>
            </a:r>
            <a:r>
              <a:rPr lang="en-US" dirty="0"/>
              <a:t> </a:t>
            </a:r>
            <a:r>
              <a:rPr lang="en-US" dirty="0" err="1"/>
              <a:t>teetööde</a:t>
            </a:r>
            <a:r>
              <a:rPr lang="en-US" dirty="0"/>
              <a:t> </a:t>
            </a:r>
            <a:r>
              <a:rPr lang="en-US" dirty="0" err="1"/>
              <a:t>kirjelduse</a:t>
            </a:r>
            <a:r>
              <a:rPr lang="en-US" dirty="0"/>
              <a:t> on </a:t>
            </a:r>
            <a:r>
              <a:rPr lang="en-US" dirty="0" err="1"/>
              <a:t>koostanud</a:t>
            </a:r>
            <a:r>
              <a:rPr lang="en-US" dirty="0"/>
              <a:t> </a:t>
            </a:r>
            <a:r>
              <a:rPr lang="en-US" dirty="0" err="1"/>
              <a:t>isik</a:t>
            </a:r>
            <a:r>
              <a:rPr lang="en-US" dirty="0"/>
              <a:t>, </a:t>
            </a:r>
            <a:r>
              <a:rPr lang="en-US" dirty="0" err="1"/>
              <a:t>kel</a:t>
            </a:r>
            <a:r>
              <a:rPr lang="en-US" dirty="0"/>
              <a:t> </a:t>
            </a:r>
            <a:r>
              <a:rPr lang="en-US" dirty="0" err="1"/>
              <a:t>puudub</a:t>
            </a:r>
            <a:r>
              <a:rPr lang="en-US" dirty="0"/>
              <a:t> </a:t>
            </a:r>
            <a:r>
              <a:rPr lang="en-US" dirty="0" err="1"/>
              <a:t>vajalik</a:t>
            </a:r>
            <a:r>
              <a:rPr lang="en-US" dirty="0"/>
              <a:t> </a:t>
            </a:r>
            <a:r>
              <a:rPr lang="en-US" dirty="0" err="1"/>
              <a:t>vastav</a:t>
            </a:r>
            <a:r>
              <a:rPr lang="en-US" dirty="0"/>
              <a:t> </a:t>
            </a:r>
            <a:r>
              <a:rPr lang="en-US" dirty="0" err="1"/>
              <a:t>kutse</a:t>
            </a:r>
            <a:r>
              <a:rPr lang="en-US" dirty="0"/>
              <a:t> (</a:t>
            </a:r>
            <a:r>
              <a:rPr lang="en-US" dirty="0" err="1"/>
              <a:t>sellist</a:t>
            </a:r>
            <a:r>
              <a:rPr lang="en-US" dirty="0"/>
              <a:t> </a:t>
            </a:r>
            <a:r>
              <a:rPr lang="en-US" dirty="0" err="1"/>
              <a:t>olukorda</a:t>
            </a:r>
            <a:r>
              <a:rPr lang="en-US" dirty="0"/>
              <a:t> </a:t>
            </a:r>
            <a:r>
              <a:rPr lang="en-US" dirty="0" err="1"/>
              <a:t>ei</a:t>
            </a:r>
            <a:r>
              <a:rPr lang="en-US" dirty="0"/>
              <a:t> </a:t>
            </a:r>
            <a:r>
              <a:rPr lang="en-US" dirty="0" err="1"/>
              <a:t>tohiks</a:t>
            </a:r>
            <a:r>
              <a:rPr lang="en-US" dirty="0"/>
              <a:t> </a:t>
            </a:r>
            <a:r>
              <a:rPr lang="en-US" dirty="0" err="1"/>
              <a:t>esineda</a:t>
            </a:r>
            <a:r>
              <a:rPr lang="en-US" dirty="0"/>
              <a:t>, </a:t>
            </a:r>
            <a:r>
              <a:rPr lang="en-US" dirty="0" err="1"/>
              <a:t>kuid</a:t>
            </a:r>
            <a:r>
              <a:rPr lang="en-US" dirty="0"/>
              <a:t> </a:t>
            </a:r>
            <a:r>
              <a:rPr lang="en-US" dirty="0" err="1"/>
              <a:t>elu</a:t>
            </a:r>
            <a:r>
              <a:rPr lang="en-US" dirty="0"/>
              <a:t> on </a:t>
            </a:r>
            <a:r>
              <a:rPr lang="en-US" dirty="0" err="1"/>
              <a:t>keerulisem</a:t>
            </a:r>
            <a:r>
              <a:rPr lang="en-US" dirty="0"/>
              <a:t>)</a:t>
            </a:r>
          </a:p>
          <a:p>
            <a:r>
              <a:rPr lang="en-US" dirty="0" err="1"/>
              <a:t>Sildade</a:t>
            </a:r>
            <a:r>
              <a:rPr lang="en-US" dirty="0"/>
              <a:t> </a:t>
            </a:r>
            <a:r>
              <a:rPr lang="en-US" dirty="0" err="1"/>
              <a:t>puhul</a:t>
            </a:r>
            <a:r>
              <a:rPr lang="en-US" dirty="0"/>
              <a:t> </a:t>
            </a:r>
            <a:r>
              <a:rPr lang="en-US" dirty="0" err="1"/>
              <a:t>kohustuslik</a:t>
            </a:r>
            <a:r>
              <a:rPr lang="en-US" dirty="0"/>
              <a:t> – </a:t>
            </a:r>
            <a:r>
              <a:rPr lang="en-US" dirty="0" err="1"/>
              <a:t>uus</a:t>
            </a:r>
            <a:r>
              <a:rPr lang="en-US" dirty="0"/>
              <a:t> sild, </a:t>
            </a:r>
            <a:r>
              <a:rPr lang="en-US" dirty="0" err="1"/>
              <a:t>viadukt</a:t>
            </a:r>
            <a:r>
              <a:rPr lang="en-US" dirty="0"/>
              <a:t>, tunnel; </a:t>
            </a:r>
            <a:r>
              <a:rPr lang="en-US" dirty="0" err="1"/>
              <a:t>olemasoleva</a:t>
            </a:r>
            <a:r>
              <a:rPr lang="en-US" dirty="0"/>
              <a:t> </a:t>
            </a:r>
            <a:r>
              <a:rPr lang="en-US" dirty="0" err="1"/>
              <a:t>rekonstrueerimine</a:t>
            </a:r>
            <a:r>
              <a:rPr lang="en-US" dirty="0"/>
              <a:t> </a:t>
            </a:r>
            <a:r>
              <a:rPr lang="en-US" dirty="0" err="1"/>
              <a:t>kui</a:t>
            </a:r>
            <a:r>
              <a:rPr lang="en-US" dirty="0"/>
              <a:t> </a:t>
            </a:r>
            <a:r>
              <a:rPr lang="en-US" dirty="0" err="1"/>
              <a:t>muudetakse</a:t>
            </a:r>
            <a:r>
              <a:rPr lang="en-US" dirty="0"/>
              <a:t> </a:t>
            </a:r>
            <a:r>
              <a:rPr lang="en-US" dirty="0" err="1"/>
              <a:t>kande</a:t>
            </a:r>
            <a:r>
              <a:rPr lang="en-US" dirty="0"/>
              <a:t>- </a:t>
            </a:r>
            <a:r>
              <a:rPr lang="en-US" dirty="0" err="1"/>
              <a:t>või</a:t>
            </a:r>
            <a:r>
              <a:rPr lang="en-US" dirty="0"/>
              <a:t> </a:t>
            </a:r>
            <a:r>
              <a:rPr lang="en-US" dirty="0" err="1"/>
              <a:t>jäigastavaid</a:t>
            </a:r>
            <a:r>
              <a:rPr lang="en-US" dirty="0"/>
              <a:t> </a:t>
            </a:r>
            <a:r>
              <a:rPr lang="en-US" dirty="0" err="1"/>
              <a:t>konstruktsioone</a:t>
            </a:r>
            <a:endParaRPr lang="en-US" dirty="0"/>
          </a:p>
          <a:p>
            <a:r>
              <a:rPr lang="en-US" dirty="0" err="1"/>
              <a:t>Ekspert</a:t>
            </a:r>
            <a:r>
              <a:rPr lang="en-US" dirty="0"/>
              <a:t> ja </a:t>
            </a:r>
            <a:r>
              <a:rPr lang="en-US" dirty="0" err="1"/>
              <a:t>kaasatud</a:t>
            </a:r>
            <a:r>
              <a:rPr lang="en-US" dirty="0"/>
              <a:t> </a:t>
            </a:r>
            <a:r>
              <a:rPr lang="en-US" dirty="0" err="1"/>
              <a:t>pädev</a:t>
            </a:r>
            <a:r>
              <a:rPr lang="en-US" dirty="0"/>
              <a:t> </a:t>
            </a:r>
            <a:r>
              <a:rPr lang="en-US" dirty="0" err="1"/>
              <a:t>isik</a:t>
            </a:r>
            <a:r>
              <a:rPr lang="en-US" dirty="0"/>
              <a:t> </a:t>
            </a:r>
            <a:r>
              <a:rPr lang="en-US" dirty="0" err="1"/>
              <a:t>peavad</a:t>
            </a:r>
            <a:r>
              <a:rPr lang="en-US" dirty="0"/>
              <a:t> </a:t>
            </a:r>
            <a:r>
              <a:rPr lang="en-US" dirty="0" err="1"/>
              <a:t>kirjalikult</a:t>
            </a:r>
            <a:r>
              <a:rPr lang="en-US" dirty="0"/>
              <a:t> </a:t>
            </a:r>
            <a:r>
              <a:rPr lang="en-US" dirty="0" err="1"/>
              <a:t>tõendama</a:t>
            </a:r>
            <a:r>
              <a:rPr lang="en-US" dirty="0"/>
              <a:t> </a:t>
            </a:r>
            <a:r>
              <a:rPr lang="en-US" dirty="0" err="1"/>
              <a:t>oma</a:t>
            </a:r>
            <a:r>
              <a:rPr lang="en-US" dirty="0"/>
              <a:t> </a:t>
            </a:r>
            <a:r>
              <a:rPr lang="en-US" dirty="0" err="1"/>
              <a:t>sõltumatust</a:t>
            </a:r>
            <a:r>
              <a:rPr lang="en-US" dirty="0"/>
              <a:t> </a:t>
            </a:r>
            <a:r>
              <a:rPr lang="en-US" dirty="0" err="1"/>
              <a:t>projekteerijast</a:t>
            </a:r>
            <a:endParaRPr lang="en-US" dirty="0"/>
          </a:p>
          <a:p>
            <a:endParaRPr lang="en-US" dirty="0"/>
          </a:p>
        </p:txBody>
      </p:sp>
      <p:sp>
        <p:nvSpPr>
          <p:cNvPr id="4" name="Slide Number Placeholder 3">
            <a:extLst>
              <a:ext uri="{FF2B5EF4-FFF2-40B4-BE49-F238E27FC236}">
                <a16:creationId xmlns:a16="http://schemas.microsoft.com/office/drawing/2014/main" id="{ECC12B43-AA59-E6EB-AD5F-73CC659DDE2D}"/>
              </a:ext>
            </a:extLst>
          </p:cNvPr>
          <p:cNvSpPr>
            <a:spLocks noGrp="1"/>
          </p:cNvSpPr>
          <p:nvPr>
            <p:ph type="sldNum" sz="quarter" idx="12"/>
          </p:nvPr>
        </p:nvSpPr>
        <p:spPr/>
        <p:txBody>
          <a:bodyPr/>
          <a:lstStyle/>
          <a:p>
            <a:fld id="{A89FF1E2-3BA7-475C-A9AD-AEEAF9FE4269}" type="slidenum">
              <a:rPr lang="en-US" smtClean="0"/>
              <a:t>21</a:t>
            </a:fld>
            <a:endParaRPr lang="en-US"/>
          </a:p>
        </p:txBody>
      </p:sp>
    </p:spTree>
    <p:extLst>
      <p:ext uri="{BB962C8B-B14F-4D97-AF65-F5344CB8AC3E}">
        <p14:creationId xmlns:p14="http://schemas.microsoft.com/office/powerpoint/2010/main" val="4140786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8F4F-D687-EAF8-13F0-5F6F964AF99A}"/>
              </a:ext>
            </a:extLst>
          </p:cNvPr>
          <p:cNvSpPr>
            <a:spLocks noGrp="1"/>
          </p:cNvSpPr>
          <p:nvPr>
            <p:ph type="title"/>
          </p:nvPr>
        </p:nvSpPr>
        <p:spPr/>
        <p:txBody>
          <a:bodyPr/>
          <a:lstStyle/>
          <a:p>
            <a:r>
              <a:rPr lang="en-US" dirty="0" err="1"/>
              <a:t>Millal</a:t>
            </a:r>
            <a:r>
              <a:rPr lang="en-US" dirty="0"/>
              <a:t> on </a:t>
            </a:r>
            <a:r>
              <a:rPr lang="en-US" dirty="0" err="1"/>
              <a:t>vajalik</a:t>
            </a:r>
            <a:r>
              <a:rPr lang="en-US" dirty="0"/>
              <a:t> LOA</a:t>
            </a:r>
            <a:br>
              <a:rPr lang="en-US" dirty="0"/>
            </a:br>
            <a:r>
              <a:rPr lang="en-US" sz="2400" dirty="0">
                <a:hlinkClick r:id="rId2"/>
              </a:rPr>
              <a:t>www.liiklusohutusaudit.ee</a:t>
            </a:r>
            <a:r>
              <a:rPr lang="en-US" sz="2400" dirty="0"/>
              <a:t> - </a:t>
            </a:r>
            <a:r>
              <a:rPr lang="en-US" sz="2400" dirty="0" err="1"/>
              <a:t>arutelukeskkond</a:t>
            </a:r>
            <a:endParaRPr lang="en-US" sz="2400" dirty="0"/>
          </a:p>
        </p:txBody>
      </p:sp>
      <p:sp>
        <p:nvSpPr>
          <p:cNvPr id="3" name="Content Placeholder 2">
            <a:extLst>
              <a:ext uri="{FF2B5EF4-FFF2-40B4-BE49-F238E27FC236}">
                <a16:creationId xmlns:a16="http://schemas.microsoft.com/office/drawing/2014/main" id="{41242E80-72E0-889C-17D7-B8485B9D7157}"/>
              </a:ext>
            </a:extLst>
          </p:cNvPr>
          <p:cNvSpPr>
            <a:spLocks noGrp="1"/>
          </p:cNvSpPr>
          <p:nvPr>
            <p:ph idx="1"/>
          </p:nvPr>
        </p:nvSpPr>
        <p:spPr>
          <a:xfrm>
            <a:off x="1468967" y="2133600"/>
            <a:ext cx="10426700" cy="3777622"/>
          </a:xfrm>
        </p:spPr>
        <p:txBody>
          <a:bodyPr/>
          <a:lstStyle/>
          <a:p>
            <a:r>
              <a:rPr lang="en-US" dirty="0" err="1"/>
              <a:t>EhS</a:t>
            </a:r>
            <a:r>
              <a:rPr lang="en-US" dirty="0"/>
              <a:t> §102 </a:t>
            </a:r>
            <a:r>
              <a:rPr lang="en-US" dirty="0" err="1"/>
              <a:t>järgi</a:t>
            </a:r>
            <a:r>
              <a:rPr lang="en-US" dirty="0"/>
              <a:t>, </a:t>
            </a:r>
            <a:r>
              <a:rPr lang="en-US" sz="2000" dirty="0" err="1"/>
              <a:t>kui</a:t>
            </a:r>
            <a:r>
              <a:rPr lang="en-US" sz="2000" dirty="0"/>
              <a:t> </a:t>
            </a:r>
            <a:r>
              <a:rPr lang="en-US" sz="2000" dirty="0" err="1"/>
              <a:t>kavandatakse</a:t>
            </a:r>
            <a:r>
              <a:rPr lang="en-US" sz="2000" dirty="0"/>
              <a:t> </a:t>
            </a:r>
            <a:r>
              <a:rPr lang="en-US" sz="2000" dirty="0" err="1"/>
              <a:t>uue</a:t>
            </a:r>
            <a:r>
              <a:rPr lang="en-US" sz="2000" dirty="0"/>
              <a:t> tee </a:t>
            </a:r>
            <a:r>
              <a:rPr lang="en-US" sz="2000" dirty="0" err="1"/>
              <a:t>ehitamist</a:t>
            </a:r>
            <a:r>
              <a:rPr lang="en-US" sz="2000" dirty="0"/>
              <a:t> </a:t>
            </a:r>
            <a:r>
              <a:rPr lang="en-US" sz="2000" dirty="0" err="1"/>
              <a:t>või</a:t>
            </a:r>
            <a:r>
              <a:rPr lang="en-US" sz="2000" dirty="0"/>
              <a:t> </a:t>
            </a:r>
            <a:r>
              <a:rPr lang="en-US" sz="2000" dirty="0" err="1"/>
              <a:t>olemasoleva</a:t>
            </a:r>
            <a:r>
              <a:rPr lang="en-US" sz="2000" dirty="0"/>
              <a:t> </a:t>
            </a:r>
            <a:r>
              <a:rPr lang="en-US" sz="2000" dirty="0" err="1"/>
              <a:t>teedevõrgu</a:t>
            </a:r>
            <a:r>
              <a:rPr lang="en-US" sz="2000" dirty="0"/>
              <a:t> </a:t>
            </a:r>
            <a:r>
              <a:rPr lang="en-US" sz="2000" dirty="0" err="1"/>
              <a:t>muutmist</a:t>
            </a:r>
            <a:r>
              <a:rPr lang="en-US" sz="2000" dirty="0"/>
              <a:t>, </a:t>
            </a:r>
            <a:r>
              <a:rPr lang="en-US" sz="2000" dirty="0" err="1"/>
              <a:t>millega</a:t>
            </a:r>
            <a:r>
              <a:rPr lang="en-US" sz="2000" dirty="0"/>
              <a:t> </a:t>
            </a:r>
            <a:r>
              <a:rPr lang="en-US" sz="2000" dirty="0" err="1"/>
              <a:t>kaasneb</a:t>
            </a:r>
            <a:r>
              <a:rPr lang="en-US" sz="2000" dirty="0"/>
              <a:t> </a:t>
            </a:r>
            <a:r>
              <a:rPr lang="en-US" sz="2000" dirty="0" err="1"/>
              <a:t>oluline</a:t>
            </a:r>
            <a:r>
              <a:rPr lang="en-US" sz="2000" dirty="0"/>
              <a:t> </a:t>
            </a:r>
            <a:r>
              <a:rPr lang="en-US" sz="2000" dirty="0" err="1"/>
              <a:t>mõju</a:t>
            </a:r>
            <a:r>
              <a:rPr lang="en-US" sz="2000" dirty="0"/>
              <a:t> </a:t>
            </a:r>
            <a:r>
              <a:rPr lang="en-US" sz="2000" dirty="0" err="1"/>
              <a:t>liiklusvoole</a:t>
            </a:r>
            <a:endParaRPr lang="en-US" sz="2000" dirty="0"/>
          </a:p>
          <a:p>
            <a:pPr marL="514350" indent="-514350">
              <a:buFont typeface="+mj-lt"/>
              <a:buAutoNum type="arabicPeriod"/>
            </a:pPr>
            <a:r>
              <a:rPr lang="en-US" dirty="0" err="1"/>
              <a:t>üleeuroopalise</a:t>
            </a:r>
            <a:r>
              <a:rPr lang="en-US" dirty="0"/>
              <a:t> </a:t>
            </a:r>
            <a:r>
              <a:rPr lang="en-US" dirty="0" err="1"/>
              <a:t>teedevõrgu</a:t>
            </a:r>
            <a:r>
              <a:rPr lang="en-US" dirty="0"/>
              <a:t> teel;</a:t>
            </a:r>
          </a:p>
          <a:p>
            <a:pPr marL="514350" indent="-514350">
              <a:buFont typeface="+mj-lt"/>
              <a:buAutoNum type="arabicPeriod"/>
            </a:pPr>
            <a:r>
              <a:rPr lang="en-US" dirty="0" err="1"/>
              <a:t>kiirteel</a:t>
            </a:r>
            <a:r>
              <a:rPr lang="en-US" dirty="0"/>
              <a:t> ja </a:t>
            </a:r>
            <a:r>
              <a:rPr lang="en-US" dirty="0" err="1"/>
              <a:t>põhimaanteel</a:t>
            </a:r>
            <a:r>
              <a:rPr lang="en-US" dirty="0"/>
              <a:t>;</a:t>
            </a:r>
          </a:p>
          <a:p>
            <a:pPr marL="514350" indent="-514350">
              <a:buFont typeface="+mj-lt"/>
              <a:buAutoNum type="arabicPeriod"/>
            </a:pPr>
            <a:r>
              <a:rPr lang="en-US" dirty="0" err="1"/>
              <a:t>Euroopa</a:t>
            </a:r>
            <a:r>
              <a:rPr lang="en-US" dirty="0"/>
              <a:t> </a:t>
            </a:r>
            <a:r>
              <a:rPr lang="en-US" dirty="0" err="1"/>
              <a:t>Liidu</a:t>
            </a:r>
            <a:r>
              <a:rPr lang="en-US" dirty="0"/>
              <a:t> </a:t>
            </a:r>
            <a:r>
              <a:rPr lang="en-US" dirty="0" err="1"/>
              <a:t>vahendite</a:t>
            </a:r>
            <a:r>
              <a:rPr lang="en-US" dirty="0"/>
              <a:t> </a:t>
            </a:r>
            <a:r>
              <a:rPr lang="en-US" dirty="0" err="1"/>
              <a:t>abil</a:t>
            </a:r>
            <a:r>
              <a:rPr lang="en-US" dirty="0"/>
              <a:t> </a:t>
            </a:r>
            <a:r>
              <a:rPr lang="en-US" dirty="0" err="1"/>
              <a:t>ehitatud</a:t>
            </a:r>
            <a:r>
              <a:rPr lang="en-US" dirty="0"/>
              <a:t> </a:t>
            </a:r>
            <a:r>
              <a:rPr lang="en-US" dirty="0" err="1"/>
              <a:t>avalikult</a:t>
            </a:r>
            <a:r>
              <a:rPr lang="en-US" dirty="0"/>
              <a:t> </a:t>
            </a:r>
            <a:r>
              <a:rPr lang="en-US" dirty="0" err="1"/>
              <a:t>kasutataval</a:t>
            </a:r>
            <a:r>
              <a:rPr lang="en-US" dirty="0"/>
              <a:t> </a:t>
            </a:r>
            <a:r>
              <a:rPr lang="en-US" dirty="0" err="1"/>
              <a:t>maanteel</a:t>
            </a:r>
            <a:r>
              <a:rPr lang="en-US" dirty="0"/>
              <a:t>, </a:t>
            </a:r>
            <a:r>
              <a:rPr lang="en-US" dirty="0" err="1"/>
              <a:t>välja</a:t>
            </a:r>
            <a:r>
              <a:rPr lang="en-US" dirty="0"/>
              <a:t> </a:t>
            </a:r>
            <a:r>
              <a:rPr lang="en-US" dirty="0" err="1"/>
              <a:t>arvatud</a:t>
            </a:r>
            <a:r>
              <a:rPr lang="en-US" dirty="0"/>
              <a:t> </a:t>
            </a:r>
            <a:r>
              <a:rPr lang="en-US" dirty="0" err="1"/>
              <a:t>kinnistu</a:t>
            </a:r>
            <a:r>
              <a:rPr lang="en-US" dirty="0"/>
              <a:t> </a:t>
            </a:r>
            <a:r>
              <a:rPr lang="en-US" dirty="0" err="1"/>
              <a:t>juurdepääsuteel</a:t>
            </a:r>
            <a:r>
              <a:rPr lang="en-US" dirty="0"/>
              <a:t>, </a:t>
            </a:r>
            <a:r>
              <a:rPr lang="en-US" dirty="0" err="1"/>
              <a:t>kõnniteel</a:t>
            </a:r>
            <a:r>
              <a:rPr lang="en-US" dirty="0"/>
              <a:t>, </a:t>
            </a:r>
            <a:r>
              <a:rPr lang="en-US" dirty="0" err="1"/>
              <a:t>jalgteel</a:t>
            </a:r>
            <a:r>
              <a:rPr lang="en-US" dirty="0"/>
              <a:t>, </a:t>
            </a:r>
            <a:r>
              <a:rPr lang="en-US" dirty="0" err="1"/>
              <a:t>jalgrattateel</a:t>
            </a:r>
            <a:r>
              <a:rPr lang="en-US" dirty="0"/>
              <a:t> </a:t>
            </a:r>
            <a:r>
              <a:rPr lang="en-US" dirty="0" err="1"/>
              <a:t>ning</a:t>
            </a:r>
            <a:r>
              <a:rPr lang="en-US" dirty="0"/>
              <a:t> </a:t>
            </a:r>
            <a:r>
              <a:rPr lang="en-US" dirty="0" err="1"/>
              <a:t>jalgratta</a:t>
            </a:r>
            <a:r>
              <a:rPr lang="en-US" dirty="0"/>
              <a:t>- ja </a:t>
            </a:r>
            <a:r>
              <a:rPr lang="en-US" dirty="0" err="1"/>
              <a:t>jalgteel</a:t>
            </a:r>
            <a:r>
              <a:rPr lang="en-US" dirty="0"/>
              <a:t>.</a:t>
            </a:r>
          </a:p>
          <a:p>
            <a:pPr marL="0" indent="0">
              <a:buNone/>
            </a:pPr>
            <a:r>
              <a:rPr lang="en-US" dirty="0" err="1"/>
              <a:t>Auditeeritakse</a:t>
            </a:r>
            <a:r>
              <a:rPr lang="en-US" dirty="0"/>
              <a:t> EP, PP, </a:t>
            </a:r>
            <a:r>
              <a:rPr lang="en-US" dirty="0" err="1"/>
              <a:t>valmis</a:t>
            </a:r>
            <a:r>
              <a:rPr lang="en-US" dirty="0"/>
              <a:t> tee </a:t>
            </a:r>
            <a:r>
              <a:rPr lang="en-US" dirty="0" err="1"/>
              <a:t>enne</a:t>
            </a:r>
            <a:r>
              <a:rPr lang="en-US" dirty="0"/>
              <a:t> </a:t>
            </a:r>
            <a:r>
              <a:rPr lang="en-US" dirty="0" err="1"/>
              <a:t>avamist</a:t>
            </a:r>
            <a:r>
              <a:rPr lang="en-US" dirty="0"/>
              <a:t> ja </a:t>
            </a:r>
            <a:r>
              <a:rPr lang="en-US" dirty="0" err="1"/>
              <a:t>pärast</a:t>
            </a:r>
            <a:endParaRPr lang="en-US" dirty="0"/>
          </a:p>
          <a:p>
            <a:pPr marL="0" indent="0">
              <a:buNone/>
            </a:pPr>
            <a:endParaRPr lang="en-US" dirty="0"/>
          </a:p>
        </p:txBody>
      </p:sp>
      <p:sp>
        <p:nvSpPr>
          <p:cNvPr id="4" name="Date Placeholder 3">
            <a:extLst>
              <a:ext uri="{FF2B5EF4-FFF2-40B4-BE49-F238E27FC236}">
                <a16:creationId xmlns:a16="http://schemas.microsoft.com/office/drawing/2014/main" id="{27B0E9CD-78DD-4CF3-D833-3C6C81986EE3}"/>
              </a:ext>
            </a:extLst>
          </p:cNvPr>
          <p:cNvSpPr>
            <a:spLocks noGrp="1"/>
          </p:cNvSpPr>
          <p:nvPr>
            <p:ph type="dt" sz="half" idx="10"/>
          </p:nvPr>
        </p:nvSpPr>
        <p:spPr/>
        <p:txBody>
          <a:bodyPr/>
          <a:lstStyle/>
          <a:p>
            <a:fld id="{507B6E23-E8B6-43EE-AE20-6B60AFC2A38A}" type="datetime1">
              <a:rPr lang="en-US" smtClean="0"/>
              <a:t>10/7/2025</a:t>
            </a:fld>
            <a:endParaRPr lang="en-US" dirty="0"/>
          </a:p>
        </p:txBody>
      </p:sp>
    </p:spTree>
    <p:extLst>
      <p:ext uri="{BB962C8B-B14F-4D97-AF65-F5344CB8AC3E}">
        <p14:creationId xmlns:p14="http://schemas.microsoft.com/office/powerpoint/2010/main" val="2472365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03F0465-0031-A4E2-EBD4-073DBBF75E4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EFF1E421-421E-30B8-18AF-94BE9BE62967}"/>
              </a:ext>
            </a:extLst>
          </p:cNvPr>
          <p:cNvGrpSpPr/>
          <p:nvPr/>
        </p:nvGrpSpPr>
        <p:grpSpPr>
          <a:xfrm>
            <a:off x="-1" y="2174540"/>
            <a:ext cx="12192000" cy="4899360"/>
            <a:chOff x="-1" y="1958640"/>
            <a:chExt cx="12192000" cy="4899360"/>
          </a:xfrm>
        </p:grpSpPr>
        <p:sp>
          <p:nvSpPr>
            <p:cNvPr id="10" name="Freeform 9">
              <a:extLst>
                <a:ext uri="{FF2B5EF4-FFF2-40B4-BE49-F238E27FC236}">
                  <a16:creationId xmlns:a16="http://schemas.microsoft.com/office/drawing/2014/main" id="{33E7EA19-ED9A-7C68-9B83-9564FACBA71F}"/>
                </a:ext>
              </a:extLst>
            </p:cNvPr>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EAD819B-C095-0C33-0441-91EA3BDB0247}"/>
                </a:ext>
              </a:extLst>
            </p:cNvPr>
            <p:cNvPicPr>
              <a:picLocks noChangeAspect="1"/>
            </p:cNvPicPr>
            <p:nvPr/>
          </p:nvPicPr>
          <p:blipFill>
            <a:blip r:embed="rId3"/>
            <a:stretch>
              <a:fillRect/>
            </a:stretch>
          </p:blipFill>
          <p:spPr>
            <a:xfrm>
              <a:off x="8677555" y="1958640"/>
              <a:ext cx="2447645" cy="1370681"/>
            </a:xfrm>
            <a:prstGeom prst="rect">
              <a:avLst/>
            </a:prstGeom>
          </p:spPr>
        </p:pic>
      </p:grpSp>
      <p:sp>
        <p:nvSpPr>
          <p:cNvPr id="9" name="Teksti kohatäide 4">
            <a:extLst>
              <a:ext uri="{FF2B5EF4-FFF2-40B4-BE49-F238E27FC236}">
                <a16:creationId xmlns:a16="http://schemas.microsoft.com/office/drawing/2014/main" id="{6EA42332-A61E-0191-5F12-4C12BAD96E51}"/>
              </a:ext>
            </a:extLst>
          </p:cNvPr>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err="1">
                <a:solidFill>
                  <a:schemeClr val="tx2"/>
                </a:solidFill>
                <a:latin typeface="+mj-lt"/>
              </a:rPr>
              <a:t>Normatiivbaas</a:t>
            </a:r>
            <a:endParaRPr lang="en-US" altLang="en-US" sz="2900" dirty="0">
              <a:solidFill>
                <a:schemeClr val="accent1"/>
              </a:solidFill>
              <a:latin typeface="+mn-lt"/>
            </a:endParaRPr>
          </a:p>
        </p:txBody>
      </p:sp>
      <p:pic>
        <p:nvPicPr>
          <p:cNvPr id="6" name="Picture 5">
            <a:extLst>
              <a:ext uri="{FF2B5EF4-FFF2-40B4-BE49-F238E27FC236}">
                <a16:creationId xmlns:a16="http://schemas.microsoft.com/office/drawing/2014/main" id="{7A4F7F36-18FC-37EA-D51A-B34DD8EA63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0"/>
            <a:ext cx="12192000" cy="1563077"/>
          </a:xfrm>
          <a:prstGeom prst="rect">
            <a:avLst/>
          </a:prstGeom>
        </p:spPr>
      </p:pic>
      <p:pic>
        <p:nvPicPr>
          <p:cNvPr id="8" name="Picture 7">
            <a:extLst>
              <a:ext uri="{FF2B5EF4-FFF2-40B4-BE49-F238E27FC236}">
                <a16:creationId xmlns:a16="http://schemas.microsoft.com/office/drawing/2014/main" id="{61187176-9B2E-9E90-0B60-EB5AC7F9AD58}"/>
              </a:ext>
            </a:extLst>
          </p:cNvPr>
          <p:cNvPicPr>
            <a:picLocks noChangeAspect="1"/>
          </p:cNvPicPr>
          <p:nvPr/>
        </p:nvPicPr>
        <p:blipFill>
          <a:blip r:embed="rId5"/>
          <a:stretch>
            <a:fillRect/>
          </a:stretch>
        </p:blipFill>
        <p:spPr>
          <a:xfrm>
            <a:off x="0" y="1563078"/>
            <a:ext cx="7451380" cy="1749609"/>
          </a:xfrm>
          <a:prstGeom prst="rect">
            <a:avLst/>
          </a:prstGeom>
        </p:spPr>
      </p:pic>
      <p:pic>
        <p:nvPicPr>
          <p:cNvPr id="12" name="Picture 11">
            <a:extLst>
              <a:ext uri="{FF2B5EF4-FFF2-40B4-BE49-F238E27FC236}">
                <a16:creationId xmlns:a16="http://schemas.microsoft.com/office/drawing/2014/main" id="{839AFAE5-994B-7B66-16A3-B99B1280A78C}"/>
              </a:ext>
            </a:extLst>
          </p:cNvPr>
          <p:cNvPicPr>
            <a:picLocks noChangeAspect="1"/>
          </p:cNvPicPr>
          <p:nvPr/>
        </p:nvPicPr>
        <p:blipFill>
          <a:blip r:embed="rId6"/>
          <a:stretch>
            <a:fillRect/>
          </a:stretch>
        </p:blipFill>
        <p:spPr>
          <a:xfrm>
            <a:off x="7451380" y="1563078"/>
            <a:ext cx="4740619" cy="2350391"/>
          </a:xfrm>
          <a:prstGeom prst="rect">
            <a:avLst/>
          </a:prstGeom>
        </p:spPr>
      </p:pic>
      <p:pic>
        <p:nvPicPr>
          <p:cNvPr id="16" name="Picture 15">
            <a:extLst>
              <a:ext uri="{FF2B5EF4-FFF2-40B4-BE49-F238E27FC236}">
                <a16:creationId xmlns:a16="http://schemas.microsoft.com/office/drawing/2014/main" id="{8C21B9C0-1119-0B51-2A8C-073725E632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51379" y="3843529"/>
            <a:ext cx="4740620" cy="1942801"/>
          </a:xfrm>
          <a:prstGeom prst="rect">
            <a:avLst/>
          </a:prstGeom>
        </p:spPr>
      </p:pic>
    </p:spTree>
    <p:extLst>
      <p:ext uri="{BB962C8B-B14F-4D97-AF65-F5344CB8AC3E}">
        <p14:creationId xmlns:p14="http://schemas.microsoft.com/office/powerpoint/2010/main" val="1417492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2A48C-248A-0370-3D05-7943551B6B8F}"/>
              </a:ext>
            </a:extLst>
          </p:cNvPr>
          <p:cNvSpPr>
            <a:spLocks noGrp="1"/>
          </p:cNvSpPr>
          <p:nvPr>
            <p:ph type="title"/>
          </p:nvPr>
        </p:nvSpPr>
        <p:spPr/>
        <p:txBody>
          <a:bodyPr/>
          <a:lstStyle/>
          <a:p>
            <a:r>
              <a:rPr lang="en-US" dirty="0" err="1"/>
              <a:t>Normatiivbaas</a:t>
            </a:r>
            <a:endParaRPr lang="en-US" dirty="0"/>
          </a:p>
        </p:txBody>
      </p:sp>
      <p:sp>
        <p:nvSpPr>
          <p:cNvPr id="3" name="Content Placeholder 2">
            <a:extLst>
              <a:ext uri="{FF2B5EF4-FFF2-40B4-BE49-F238E27FC236}">
                <a16:creationId xmlns:a16="http://schemas.microsoft.com/office/drawing/2014/main" id="{C65FEF2D-14EE-97FE-2667-42B4A182DB99}"/>
              </a:ext>
            </a:extLst>
          </p:cNvPr>
          <p:cNvSpPr>
            <a:spLocks noGrp="1"/>
          </p:cNvSpPr>
          <p:nvPr>
            <p:ph idx="1"/>
          </p:nvPr>
        </p:nvSpPr>
        <p:spPr>
          <a:xfrm>
            <a:off x="1926167" y="2133600"/>
            <a:ext cx="9578445" cy="3777622"/>
          </a:xfrm>
        </p:spPr>
        <p:txBody>
          <a:bodyPr/>
          <a:lstStyle/>
          <a:p>
            <a:r>
              <a:rPr lang="en-US" dirty="0" err="1"/>
              <a:t>Seadused</a:t>
            </a:r>
            <a:r>
              <a:rPr lang="en-US" dirty="0"/>
              <a:t> (Riigikogu) – </a:t>
            </a:r>
            <a:r>
              <a:rPr lang="en-US" dirty="0" err="1"/>
              <a:t>üleriigilised</a:t>
            </a:r>
            <a:endParaRPr lang="en-US" dirty="0"/>
          </a:p>
          <a:p>
            <a:r>
              <a:rPr lang="en-US" dirty="0" err="1"/>
              <a:t>Määrused</a:t>
            </a:r>
            <a:r>
              <a:rPr lang="en-US" dirty="0"/>
              <a:t> &amp; </a:t>
            </a:r>
            <a:r>
              <a:rPr lang="en-US" dirty="0" err="1"/>
              <a:t>korrad</a:t>
            </a:r>
            <a:r>
              <a:rPr lang="en-US" dirty="0"/>
              <a:t> (</a:t>
            </a:r>
            <a:r>
              <a:rPr lang="en-US" dirty="0" err="1"/>
              <a:t>Ministeerium</a:t>
            </a:r>
            <a:r>
              <a:rPr lang="en-US" dirty="0"/>
              <a:t>) – </a:t>
            </a:r>
            <a:r>
              <a:rPr lang="en-US" dirty="0" err="1"/>
              <a:t>valdkondlikud</a:t>
            </a:r>
            <a:endParaRPr lang="en-US" dirty="0"/>
          </a:p>
          <a:p>
            <a:r>
              <a:rPr lang="en-US" dirty="0" err="1"/>
              <a:t>Juhendid</a:t>
            </a:r>
            <a:r>
              <a:rPr lang="en-US" dirty="0"/>
              <a:t> (Amet – </a:t>
            </a:r>
            <a:r>
              <a:rPr lang="en-US" dirty="0" err="1"/>
              <a:t>nii</a:t>
            </a:r>
            <a:r>
              <a:rPr lang="en-US" dirty="0"/>
              <a:t> </a:t>
            </a:r>
            <a:r>
              <a:rPr lang="en-US" dirty="0" err="1"/>
              <a:t>riigi</a:t>
            </a:r>
            <a:r>
              <a:rPr lang="en-US" dirty="0"/>
              <a:t> </a:t>
            </a:r>
            <a:r>
              <a:rPr lang="en-US" dirty="0" err="1"/>
              <a:t>kui</a:t>
            </a:r>
            <a:r>
              <a:rPr lang="en-US" dirty="0"/>
              <a:t> </a:t>
            </a:r>
            <a:r>
              <a:rPr lang="en-US" dirty="0" err="1"/>
              <a:t>linna</a:t>
            </a:r>
            <a:r>
              <a:rPr lang="en-US" dirty="0"/>
              <a:t>) – </a:t>
            </a:r>
            <a:r>
              <a:rPr lang="en-US" dirty="0" err="1"/>
              <a:t>piiritletud</a:t>
            </a:r>
            <a:endParaRPr lang="en-US" dirty="0"/>
          </a:p>
          <a:p>
            <a:r>
              <a:rPr lang="en-US" dirty="0" err="1"/>
              <a:t>Lepingud</a:t>
            </a:r>
            <a:r>
              <a:rPr lang="en-US" dirty="0"/>
              <a:t> (</a:t>
            </a:r>
            <a:r>
              <a:rPr lang="en-US" dirty="0" err="1"/>
              <a:t>konkreetse</a:t>
            </a:r>
            <a:r>
              <a:rPr lang="en-US" dirty="0"/>
              <a:t> </a:t>
            </a:r>
            <a:r>
              <a:rPr lang="en-US" dirty="0" err="1"/>
              <a:t>hanke</a:t>
            </a:r>
            <a:r>
              <a:rPr lang="en-US" dirty="0"/>
              <a:t> </a:t>
            </a:r>
            <a:r>
              <a:rPr lang="en-US" dirty="0" err="1"/>
              <a:t>dokument</a:t>
            </a:r>
            <a:r>
              <a:rPr lang="en-US" dirty="0"/>
              <a:t>)</a:t>
            </a:r>
          </a:p>
          <a:p>
            <a:r>
              <a:rPr lang="en-US" dirty="0" err="1"/>
              <a:t>Standardid</a:t>
            </a:r>
            <a:r>
              <a:rPr lang="en-US" dirty="0"/>
              <a:t> </a:t>
            </a:r>
            <a:r>
              <a:rPr lang="en-US" sz="2400" dirty="0"/>
              <a:t>– </a:t>
            </a:r>
            <a:r>
              <a:rPr lang="en-US" sz="2400" dirty="0" err="1"/>
              <a:t>reeglina</a:t>
            </a:r>
            <a:r>
              <a:rPr lang="en-US" sz="2400" dirty="0"/>
              <a:t> </a:t>
            </a:r>
            <a:r>
              <a:rPr lang="en-US" sz="2400" dirty="0" err="1"/>
              <a:t>vabatahtlikud</a:t>
            </a:r>
            <a:r>
              <a:rPr lang="en-US" sz="2400" dirty="0"/>
              <a:t>, </a:t>
            </a:r>
            <a:r>
              <a:rPr lang="en-US" sz="2400" dirty="0" err="1"/>
              <a:t>kuid</a:t>
            </a:r>
            <a:r>
              <a:rPr lang="en-US" sz="2400" dirty="0"/>
              <a:t> </a:t>
            </a:r>
            <a:r>
              <a:rPr lang="en-US" sz="2400" dirty="0" err="1"/>
              <a:t>läbi</a:t>
            </a:r>
            <a:r>
              <a:rPr lang="en-US" sz="2400" dirty="0"/>
              <a:t> Hea Tava </a:t>
            </a:r>
            <a:r>
              <a:rPr lang="en-US" sz="2400" dirty="0" err="1"/>
              <a:t>mõiste</a:t>
            </a:r>
            <a:r>
              <a:rPr lang="en-US" sz="2400" dirty="0"/>
              <a:t> (</a:t>
            </a:r>
            <a:r>
              <a:rPr lang="en-US" sz="2400" dirty="0" err="1"/>
              <a:t>mida</a:t>
            </a:r>
            <a:r>
              <a:rPr lang="en-US" sz="2400" dirty="0"/>
              <a:t> </a:t>
            </a:r>
            <a:r>
              <a:rPr lang="en-US" sz="2400" dirty="0" err="1"/>
              <a:t>määratleb</a:t>
            </a:r>
            <a:r>
              <a:rPr lang="en-US" sz="2400" dirty="0"/>
              <a:t> </a:t>
            </a:r>
            <a:r>
              <a:rPr lang="en-US" sz="2400" dirty="0" err="1"/>
              <a:t>küll</a:t>
            </a:r>
            <a:r>
              <a:rPr lang="en-US" sz="2400" dirty="0"/>
              <a:t> </a:t>
            </a:r>
            <a:r>
              <a:rPr lang="en-US" sz="2400" dirty="0" err="1"/>
              <a:t>kohus</a:t>
            </a:r>
            <a:r>
              <a:rPr lang="en-US" sz="2400" dirty="0"/>
              <a:t>), </a:t>
            </a:r>
            <a:r>
              <a:rPr lang="en-US" sz="2400" dirty="0" err="1"/>
              <a:t>rakenduvad</a:t>
            </a:r>
            <a:endParaRPr lang="en-US" dirty="0"/>
          </a:p>
          <a:p>
            <a:pPr lvl="1"/>
            <a:r>
              <a:rPr lang="en-US" dirty="0" err="1"/>
              <a:t>Euroopa</a:t>
            </a:r>
            <a:r>
              <a:rPr lang="en-US" dirty="0"/>
              <a:t> </a:t>
            </a:r>
            <a:r>
              <a:rPr lang="en-US" dirty="0" err="1"/>
              <a:t>standardid</a:t>
            </a:r>
            <a:r>
              <a:rPr lang="en-US" dirty="0"/>
              <a:t> (EVS-EN) </a:t>
            </a:r>
            <a:r>
              <a:rPr lang="en-US" dirty="0" err="1"/>
              <a:t>üle-euroopalised</a:t>
            </a:r>
            <a:r>
              <a:rPr lang="en-US" dirty="0"/>
              <a:t>, </a:t>
            </a:r>
            <a:r>
              <a:rPr lang="en-US" dirty="0" err="1"/>
              <a:t>võivad</a:t>
            </a:r>
            <a:r>
              <a:rPr lang="en-US" dirty="0"/>
              <a:t> olla </a:t>
            </a:r>
            <a:r>
              <a:rPr lang="en-US" dirty="0" err="1"/>
              <a:t>rahvusliku</a:t>
            </a:r>
            <a:r>
              <a:rPr lang="en-US" dirty="0"/>
              <a:t> </a:t>
            </a:r>
            <a:r>
              <a:rPr lang="en-US" dirty="0" err="1"/>
              <a:t>lisaga</a:t>
            </a:r>
            <a:endParaRPr lang="en-US" dirty="0"/>
          </a:p>
          <a:p>
            <a:pPr lvl="1"/>
            <a:r>
              <a:rPr lang="en-US" dirty="0" err="1"/>
              <a:t>Siseriiklikud</a:t>
            </a:r>
            <a:r>
              <a:rPr lang="en-US" dirty="0"/>
              <a:t> </a:t>
            </a:r>
            <a:r>
              <a:rPr lang="en-US" dirty="0" err="1"/>
              <a:t>standardid</a:t>
            </a:r>
            <a:r>
              <a:rPr lang="en-US" dirty="0"/>
              <a:t> (EVS)</a:t>
            </a:r>
          </a:p>
        </p:txBody>
      </p:sp>
      <p:sp>
        <p:nvSpPr>
          <p:cNvPr id="4" name="Date Placeholder 3">
            <a:extLst>
              <a:ext uri="{FF2B5EF4-FFF2-40B4-BE49-F238E27FC236}">
                <a16:creationId xmlns:a16="http://schemas.microsoft.com/office/drawing/2014/main" id="{35DFCFEC-B36E-ECF9-449D-BD505533530D}"/>
              </a:ext>
            </a:extLst>
          </p:cNvPr>
          <p:cNvSpPr>
            <a:spLocks noGrp="1"/>
          </p:cNvSpPr>
          <p:nvPr>
            <p:ph type="dt" sz="half" idx="10"/>
          </p:nvPr>
        </p:nvSpPr>
        <p:spPr/>
        <p:txBody>
          <a:bodyPr/>
          <a:lstStyle/>
          <a:p>
            <a:fld id="{8E356C83-BC03-431B-95C1-5ECC91C23400}" type="datetime1">
              <a:rPr lang="en-US" smtClean="0"/>
              <a:t>10/7/2025</a:t>
            </a:fld>
            <a:endParaRPr lang="en-US" dirty="0"/>
          </a:p>
        </p:txBody>
      </p:sp>
    </p:spTree>
    <p:extLst>
      <p:ext uri="{BB962C8B-B14F-4D97-AF65-F5344CB8AC3E}">
        <p14:creationId xmlns:p14="http://schemas.microsoft.com/office/powerpoint/2010/main" val="1903311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C16F5-DF39-57BE-900C-E682B349E94D}"/>
              </a:ext>
            </a:extLst>
          </p:cNvPr>
          <p:cNvSpPr>
            <a:spLocks noGrp="1"/>
          </p:cNvSpPr>
          <p:nvPr>
            <p:ph type="title"/>
          </p:nvPr>
        </p:nvSpPr>
        <p:spPr/>
        <p:txBody>
          <a:bodyPr/>
          <a:lstStyle/>
          <a:p>
            <a:r>
              <a:rPr lang="en-US" dirty="0" err="1"/>
              <a:t>Raamistik</a:t>
            </a:r>
            <a:endParaRPr lang="en-US" dirty="0"/>
          </a:p>
        </p:txBody>
      </p:sp>
      <p:sp>
        <p:nvSpPr>
          <p:cNvPr id="3" name="Content Placeholder 2">
            <a:extLst>
              <a:ext uri="{FF2B5EF4-FFF2-40B4-BE49-F238E27FC236}">
                <a16:creationId xmlns:a16="http://schemas.microsoft.com/office/drawing/2014/main" id="{F3A34CE7-78C6-E2AD-573D-E5A03941CB96}"/>
              </a:ext>
            </a:extLst>
          </p:cNvPr>
          <p:cNvSpPr>
            <a:spLocks noGrp="1"/>
          </p:cNvSpPr>
          <p:nvPr>
            <p:ph idx="1"/>
          </p:nvPr>
        </p:nvSpPr>
        <p:spPr>
          <a:xfrm>
            <a:off x="1557867" y="1612900"/>
            <a:ext cx="9982200" cy="3777622"/>
          </a:xfrm>
        </p:spPr>
        <p:txBody>
          <a:bodyPr/>
          <a:lstStyle/>
          <a:p>
            <a:r>
              <a:rPr lang="en-US" sz="2000" dirty="0" err="1"/>
              <a:t>Seadus</a:t>
            </a:r>
            <a:r>
              <a:rPr lang="en-US" sz="2000" dirty="0"/>
              <a:t> (</a:t>
            </a:r>
            <a:r>
              <a:rPr lang="en-US" sz="2000" dirty="0" err="1"/>
              <a:t>EhS</a:t>
            </a:r>
            <a:r>
              <a:rPr lang="en-US" sz="2000" dirty="0"/>
              <a:t> = </a:t>
            </a:r>
            <a:r>
              <a:rPr lang="en-US" sz="2000" dirty="0" err="1"/>
              <a:t>ehitusseadustik</a:t>
            </a:r>
            <a:r>
              <a:rPr lang="en-US" sz="2000" dirty="0"/>
              <a:t>) – </a:t>
            </a:r>
            <a:r>
              <a:rPr lang="en-US" sz="2000" dirty="0" err="1"/>
              <a:t>kehtib</a:t>
            </a:r>
            <a:r>
              <a:rPr lang="en-US" sz="2000" dirty="0"/>
              <a:t> </a:t>
            </a:r>
            <a:r>
              <a:rPr lang="en-US" sz="2000" dirty="0" err="1"/>
              <a:t>igal</a:t>
            </a:r>
            <a:r>
              <a:rPr lang="en-US" sz="2000" dirty="0"/>
              <a:t> pool</a:t>
            </a:r>
          </a:p>
          <a:p>
            <a:pPr lvl="1"/>
            <a:r>
              <a:rPr lang="en-US" sz="1800" dirty="0" err="1"/>
              <a:t>Delegeerib</a:t>
            </a:r>
            <a:r>
              <a:rPr lang="en-US" sz="1800" dirty="0"/>
              <a:t> </a:t>
            </a:r>
            <a:r>
              <a:rPr lang="en-US" sz="1800" dirty="0" err="1"/>
              <a:t>volitused</a:t>
            </a:r>
            <a:r>
              <a:rPr lang="en-US" sz="1800" dirty="0"/>
              <a:t> </a:t>
            </a:r>
            <a:r>
              <a:rPr lang="en-US" sz="1800" dirty="0" err="1"/>
              <a:t>ministrile</a:t>
            </a:r>
            <a:r>
              <a:rPr lang="en-US" sz="1800" dirty="0"/>
              <a:t>, </a:t>
            </a:r>
            <a:r>
              <a:rPr lang="en-US" sz="1800" dirty="0" err="1"/>
              <a:t>kes</a:t>
            </a:r>
            <a:r>
              <a:rPr lang="en-US" sz="1800" dirty="0"/>
              <a:t> </a:t>
            </a:r>
            <a:r>
              <a:rPr lang="en-US" sz="1800" dirty="0" err="1"/>
              <a:t>kehtestab</a:t>
            </a:r>
            <a:r>
              <a:rPr lang="en-US" sz="1800" dirty="0"/>
              <a:t> </a:t>
            </a:r>
            <a:r>
              <a:rPr lang="en-US" sz="1800" dirty="0" err="1"/>
              <a:t>määrused</a:t>
            </a:r>
            <a:endParaRPr lang="en-US" sz="1800" dirty="0"/>
          </a:p>
          <a:p>
            <a:pPr lvl="1"/>
            <a:r>
              <a:rPr lang="en-US" sz="1800" dirty="0" err="1"/>
              <a:t>EhS</a:t>
            </a:r>
            <a:r>
              <a:rPr lang="en-US" sz="1800" dirty="0"/>
              <a:t> </a:t>
            </a:r>
            <a:r>
              <a:rPr lang="en-US" sz="1800" dirty="0" err="1"/>
              <a:t>käsib</a:t>
            </a:r>
            <a:r>
              <a:rPr lang="en-US" sz="1800" dirty="0"/>
              <a:t> </a:t>
            </a:r>
            <a:r>
              <a:rPr lang="en-US" sz="1800" dirty="0" err="1"/>
              <a:t>järgida</a:t>
            </a:r>
            <a:r>
              <a:rPr lang="en-US" sz="1800" dirty="0"/>
              <a:t> Head Tava – </a:t>
            </a:r>
            <a:r>
              <a:rPr lang="en-US" sz="1800" dirty="0" err="1"/>
              <a:t>kuid</a:t>
            </a:r>
            <a:r>
              <a:rPr lang="en-US" sz="1800" dirty="0"/>
              <a:t> – </a:t>
            </a:r>
            <a:r>
              <a:rPr lang="en-US" sz="1800" dirty="0" err="1"/>
              <a:t>hea</a:t>
            </a:r>
            <a:r>
              <a:rPr lang="en-US" sz="1800" dirty="0"/>
              <a:t> </a:t>
            </a:r>
            <a:r>
              <a:rPr lang="en-US" sz="1800" dirty="0" err="1"/>
              <a:t>tava</a:t>
            </a:r>
            <a:r>
              <a:rPr lang="en-US" sz="1800" dirty="0"/>
              <a:t> sisu </a:t>
            </a:r>
            <a:r>
              <a:rPr lang="en-US" sz="1800" dirty="0" err="1"/>
              <a:t>määrab</a:t>
            </a:r>
            <a:r>
              <a:rPr lang="en-US" sz="1800" dirty="0"/>
              <a:t> </a:t>
            </a:r>
            <a:r>
              <a:rPr lang="en-US" sz="1800" dirty="0" err="1"/>
              <a:t>kohtunik</a:t>
            </a:r>
            <a:r>
              <a:rPr lang="en-US" sz="1800" dirty="0"/>
              <a:t> </a:t>
            </a:r>
            <a:r>
              <a:rPr lang="en-US" sz="1800" dirty="0" err="1"/>
              <a:t>alles</a:t>
            </a:r>
            <a:r>
              <a:rPr lang="en-US" sz="1800" dirty="0"/>
              <a:t> </a:t>
            </a:r>
            <a:r>
              <a:rPr lang="en-US" sz="1800" dirty="0" err="1"/>
              <a:t>siis</a:t>
            </a:r>
            <a:r>
              <a:rPr lang="en-US" sz="1800" dirty="0"/>
              <a:t>, </a:t>
            </a:r>
            <a:r>
              <a:rPr lang="en-US" sz="1800" dirty="0" err="1"/>
              <a:t>kui</a:t>
            </a:r>
            <a:r>
              <a:rPr lang="en-US" sz="1800" dirty="0"/>
              <a:t> </a:t>
            </a:r>
            <a:r>
              <a:rPr lang="en-US" sz="1800" dirty="0" err="1"/>
              <a:t>toimik</a:t>
            </a:r>
            <a:r>
              <a:rPr lang="en-US" sz="1800" dirty="0"/>
              <a:t> </a:t>
            </a:r>
            <a:r>
              <a:rPr lang="en-US" sz="1800" dirty="0" err="1"/>
              <a:t>temani</a:t>
            </a:r>
            <a:r>
              <a:rPr lang="en-US" sz="1800" dirty="0"/>
              <a:t> </a:t>
            </a:r>
            <a:r>
              <a:rPr lang="en-US" sz="1800" dirty="0" err="1"/>
              <a:t>jõuab</a:t>
            </a:r>
            <a:endParaRPr lang="en-US" sz="1800" dirty="0"/>
          </a:p>
          <a:p>
            <a:r>
              <a:rPr lang="en-US" sz="2000" dirty="0"/>
              <a:t>Minister </a:t>
            </a:r>
            <a:r>
              <a:rPr lang="en-US" sz="2000" dirty="0" err="1"/>
              <a:t>annab</a:t>
            </a:r>
            <a:r>
              <a:rPr lang="en-US" sz="2000" dirty="0"/>
              <a:t> </a:t>
            </a:r>
            <a:r>
              <a:rPr lang="en-US" sz="2000" dirty="0" err="1"/>
              <a:t>välja</a:t>
            </a:r>
            <a:r>
              <a:rPr lang="en-US" sz="2000" dirty="0"/>
              <a:t> </a:t>
            </a:r>
            <a:r>
              <a:rPr lang="en-US" sz="2000" dirty="0" err="1"/>
              <a:t>määrused</a:t>
            </a:r>
            <a:r>
              <a:rPr lang="en-US" sz="2000" dirty="0"/>
              <a:t> – mis </a:t>
            </a:r>
            <a:r>
              <a:rPr lang="en-US" sz="2000" dirty="0" err="1"/>
              <a:t>kehtivad</a:t>
            </a:r>
            <a:r>
              <a:rPr lang="en-US" sz="2000" dirty="0"/>
              <a:t> </a:t>
            </a:r>
            <a:r>
              <a:rPr lang="en-US" sz="2000" dirty="0" err="1"/>
              <a:t>avalikel</a:t>
            </a:r>
            <a:r>
              <a:rPr lang="en-US" sz="2000" dirty="0"/>
              <a:t> </a:t>
            </a:r>
            <a:r>
              <a:rPr lang="en-US" sz="2000" dirty="0" err="1"/>
              <a:t>teedel</a:t>
            </a:r>
            <a:endParaRPr lang="en-US" sz="2000" dirty="0"/>
          </a:p>
          <a:p>
            <a:r>
              <a:rPr lang="en-US" sz="2000" dirty="0"/>
              <a:t>Minister </a:t>
            </a:r>
            <a:r>
              <a:rPr lang="en-US" sz="2000" dirty="0" err="1"/>
              <a:t>kinnitab</a:t>
            </a:r>
            <a:r>
              <a:rPr lang="en-US" sz="2000" dirty="0"/>
              <a:t> </a:t>
            </a:r>
            <a:r>
              <a:rPr lang="en-US" sz="2000" dirty="0" err="1"/>
              <a:t>Ameti</a:t>
            </a:r>
            <a:r>
              <a:rPr lang="en-US" sz="2000" dirty="0"/>
              <a:t> </a:t>
            </a:r>
            <a:r>
              <a:rPr lang="en-US" sz="2000" dirty="0" err="1"/>
              <a:t>põhimääruse</a:t>
            </a:r>
            <a:endParaRPr lang="en-US" sz="2000" dirty="0"/>
          </a:p>
          <a:p>
            <a:pPr lvl="1"/>
            <a:r>
              <a:rPr lang="en-US" sz="1800" dirty="0" err="1"/>
              <a:t>Peadirektor</a:t>
            </a:r>
            <a:r>
              <a:rPr lang="en-US" sz="1800" dirty="0"/>
              <a:t> </a:t>
            </a:r>
            <a:r>
              <a:rPr lang="en-US" sz="1800" dirty="0" err="1"/>
              <a:t>kehtestab</a:t>
            </a:r>
            <a:r>
              <a:rPr lang="en-US" sz="1800" dirty="0"/>
              <a:t> </a:t>
            </a:r>
            <a:r>
              <a:rPr lang="en-US" sz="1800" dirty="0" err="1"/>
              <a:t>juhendid</a:t>
            </a:r>
            <a:r>
              <a:rPr lang="en-US" sz="1800" dirty="0"/>
              <a:t> ja </a:t>
            </a:r>
            <a:r>
              <a:rPr lang="en-US" sz="1800" dirty="0" err="1"/>
              <a:t>annab</a:t>
            </a:r>
            <a:r>
              <a:rPr lang="en-US" sz="1800" dirty="0"/>
              <a:t> </a:t>
            </a:r>
            <a:r>
              <a:rPr lang="en-US" sz="1800" dirty="0" err="1"/>
              <a:t>välja</a:t>
            </a:r>
            <a:r>
              <a:rPr lang="en-US" sz="1800" dirty="0"/>
              <a:t> </a:t>
            </a:r>
            <a:r>
              <a:rPr lang="en-US" sz="1800" dirty="0" err="1"/>
              <a:t>käskkirju</a:t>
            </a:r>
            <a:endParaRPr lang="en-US" sz="1800" dirty="0"/>
          </a:p>
          <a:p>
            <a:pPr lvl="1"/>
            <a:r>
              <a:rPr lang="en-US" sz="1800" dirty="0"/>
              <a:t>Need </a:t>
            </a:r>
            <a:r>
              <a:rPr lang="en-US" sz="1800" dirty="0" err="1"/>
              <a:t>kehtivad</a:t>
            </a:r>
            <a:r>
              <a:rPr lang="en-US" sz="1800" dirty="0"/>
              <a:t> </a:t>
            </a:r>
            <a:r>
              <a:rPr lang="en-US" sz="1800" dirty="0" err="1"/>
              <a:t>kohustuslikuna</a:t>
            </a:r>
            <a:r>
              <a:rPr lang="en-US" sz="1800" dirty="0"/>
              <a:t> </a:t>
            </a:r>
            <a:r>
              <a:rPr lang="en-US" sz="1800" dirty="0" err="1"/>
              <a:t>vaid</a:t>
            </a:r>
            <a:r>
              <a:rPr lang="en-US" sz="1800" dirty="0"/>
              <a:t> </a:t>
            </a:r>
            <a:r>
              <a:rPr lang="en-US" sz="1800" dirty="0" err="1"/>
              <a:t>riigiteedel</a:t>
            </a:r>
            <a:endParaRPr lang="en-US" sz="1800" dirty="0"/>
          </a:p>
          <a:p>
            <a:r>
              <a:rPr lang="en-US" sz="2000" dirty="0"/>
              <a:t>KOV </a:t>
            </a:r>
            <a:r>
              <a:rPr lang="en-US" sz="2000" dirty="0" err="1"/>
              <a:t>võib</a:t>
            </a:r>
            <a:r>
              <a:rPr lang="en-US" sz="2000" dirty="0"/>
              <a:t> </a:t>
            </a:r>
            <a:r>
              <a:rPr lang="en-US" sz="2000" dirty="0" err="1"/>
              <a:t>anda</a:t>
            </a:r>
            <a:r>
              <a:rPr lang="en-US" sz="2000" dirty="0"/>
              <a:t> </a:t>
            </a:r>
            <a:r>
              <a:rPr lang="en-US" sz="2000" dirty="0" err="1"/>
              <a:t>välja</a:t>
            </a:r>
            <a:r>
              <a:rPr lang="en-US" sz="2000" dirty="0"/>
              <a:t> </a:t>
            </a:r>
            <a:r>
              <a:rPr lang="en-US" sz="2000" dirty="0" err="1"/>
              <a:t>oma</a:t>
            </a:r>
            <a:r>
              <a:rPr lang="en-US" sz="2000" dirty="0"/>
              <a:t> </a:t>
            </a:r>
            <a:r>
              <a:rPr lang="en-US" sz="2000" dirty="0" err="1"/>
              <a:t>regulatsioone</a:t>
            </a:r>
            <a:r>
              <a:rPr lang="en-US" sz="2000" dirty="0"/>
              <a:t>, </a:t>
            </a:r>
            <a:r>
              <a:rPr lang="en-US" sz="2000" dirty="0" err="1"/>
              <a:t>kuid</a:t>
            </a:r>
            <a:r>
              <a:rPr lang="en-US" sz="2000" dirty="0"/>
              <a:t> need </a:t>
            </a:r>
            <a:r>
              <a:rPr lang="en-US" sz="2000" dirty="0" err="1"/>
              <a:t>kehtivad</a:t>
            </a:r>
            <a:r>
              <a:rPr lang="en-US" sz="2000" dirty="0"/>
              <a:t> </a:t>
            </a:r>
            <a:r>
              <a:rPr lang="en-US" sz="2000" dirty="0" err="1"/>
              <a:t>automaatselt</a:t>
            </a:r>
            <a:r>
              <a:rPr lang="en-US" sz="2000" dirty="0"/>
              <a:t> </a:t>
            </a:r>
            <a:r>
              <a:rPr lang="en-US" sz="2000" dirty="0" err="1"/>
              <a:t>vaid</a:t>
            </a:r>
            <a:r>
              <a:rPr lang="en-US" sz="2000" dirty="0"/>
              <a:t> </a:t>
            </a:r>
            <a:r>
              <a:rPr lang="en-US" sz="2000" dirty="0" err="1"/>
              <a:t>antud</a:t>
            </a:r>
            <a:r>
              <a:rPr lang="en-US" sz="2000" dirty="0"/>
              <a:t> KOV </a:t>
            </a:r>
            <a:r>
              <a:rPr lang="en-US" sz="2000" dirty="0" err="1"/>
              <a:t>piires</a:t>
            </a:r>
            <a:endParaRPr lang="en-US" sz="2000" dirty="0"/>
          </a:p>
          <a:p>
            <a:r>
              <a:rPr lang="en-US" sz="2000" dirty="0"/>
              <a:t>TELLIJA </a:t>
            </a:r>
            <a:r>
              <a:rPr lang="en-US" sz="2000" dirty="0" err="1"/>
              <a:t>võib</a:t>
            </a:r>
            <a:r>
              <a:rPr lang="en-US" sz="2000" dirty="0"/>
              <a:t> </a:t>
            </a:r>
            <a:r>
              <a:rPr lang="en-US" sz="2000" dirty="0" err="1"/>
              <a:t>lisaks</a:t>
            </a:r>
            <a:r>
              <a:rPr lang="en-US" sz="2000" dirty="0"/>
              <a:t> </a:t>
            </a:r>
            <a:r>
              <a:rPr lang="en-US" sz="2000" dirty="0" err="1"/>
              <a:t>hankes</a:t>
            </a:r>
            <a:r>
              <a:rPr lang="en-US" sz="2000" dirty="0"/>
              <a:t> </a:t>
            </a:r>
            <a:r>
              <a:rPr lang="en-US" sz="2000" dirty="0" err="1"/>
              <a:t>kohustuslikuna</a:t>
            </a:r>
            <a:r>
              <a:rPr lang="en-US" sz="2000" dirty="0"/>
              <a:t> </a:t>
            </a:r>
            <a:r>
              <a:rPr lang="en-US" sz="2000" dirty="0" err="1"/>
              <a:t>sätestada</a:t>
            </a:r>
            <a:r>
              <a:rPr lang="en-US" sz="2000" dirty="0"/>
              <a:t> </a:t>
            </a:r>
            <a:r>
              <a:rPr lang="en-US" sz="2000" dirty="0" err="1"/>
              <a:t>nii</a:t>
            </a:r>
            <a:r>
              <a:rPr lang="en-US" sz="2000" dirty="0"/>
              <a:t> </a:t>
            </a:r>
            <a:r>
              <a:rPr lang="en-US" sz="2000" dirty="0" err="1"/>
              <a:t>enda</a:t>
            </a:r>
            <a:r>
              <a:rPr lang="en-US" sz="2000" dirty="0"/>
              <a:t> </a:t>
            </a:r>
            <a:r>
              <a:rPr lang="en-US" sz="2000" dirty="0" err="1"/>
              <a:t>kui</a:t>
            </a:r>
            <a:r>
              <a:rPr lang="en-US" sz="2000" dirty="0"/>
              <a:t> </a:t>
            </a:r>
            <a:r>
              <a:rPr lang="en-US" sz="2000" dirty="0" err="1"/>
              <a:t>teiste</a:t>
            </a:r>
            <a:r>
              <a:rPr lang="en-US" sz="2000" dirty="0"/>
              <a:t> </a:t>
            </a:r>
            <a:r>
              <a:rPr lang="en-US" sz="2000" dirty="0" err="1"/>
              <a:t>väljaantud</a:t>
            </a:r>
            <a:r>
              <a:rPr lang="en-US" sz="2000" dirty="0"/>
              <a:t> </a:t>
            </a:r>
            <a:r>
              <a:rPr lang="en-US" sz="2000" dirty="0" err="1"/>
              <a:t>dokumente</a:t>
            </a:r>
            <a:endParaRPr lang="en-US" sz="2000" dirty="0"/>
          </a:p>
          <a:p>
            <a:r>
              <a:rPr lang="en-US" sz="2000" dirty="0"/>
              <a:t>LEPING </a:t>
            </a:r>
            <a:r>
              <a:rPr lang="en-US" sz="2000" dirty="0" err="1"/>
              <a:t>sätestab</a:t>
            </a:r>
            <a:r>
              <a:rPr lang="en-US" sz="2000" dirty="0"/>
              <a:t> </a:t>
            </a:r>
            <a:r>
              <a:rPr lang="en-US" sz="2000" dirty="0" err="1"/>
              <a:t>kõike</a:t>
            </a:r>
            <a:r>
              <a:rPr lang="en-US" sz="2000" dirty="0"/>
              <a:t>, </a:t>
            </a:r>
            <a:r>
              <a:rPr lang="en-US" sz="2000" dirty="0" err="1"/>
              <a:t>mida</a:t>
            </a:r>
            <a:r>
              <a:rPr lang="en-US" sz="2000" dirty="0"/>
              <a:t> </a:t>
            </a:r>
            <a:r>
              <a:rPr lang="en-US" sz="2000" dirty="0" err="1"/>
              <a:t>juhendis</a:t>
            </a:r>
            <a:r>
              <a:rPr lang="en-US" sz="2000" dirty="0"/>
              <a:t> </a:t>
            </a:r>
            <a:r>
              <a:rPr lang="en-US" sz="2000" dirty="0" err="1"/>
              <a:t>veel</a:t>
            </a:r>
            <a:r>
              <a:rPr lang="en-US" sz="2000" dirty="0"/>
              <a:t> </a:t>
            </a:r>
            <a:r>
              <a:rPr lang="en-US" sz="2000" dirty="0" err="1"/>
              <a:t>ei</a:t>
            </a:r>
            <a:r>
              <a:rPr lang="en-US" sz="2000" dirty="0"/>
              <a:t> ole. </a:t>
            </a:r>
            <a:r>
              <a:rPr lang="en-US" sz="2000" dirty="0" err="1"/>
              <a:t>Täitja</a:t>
            </a:r>
            <a:r>
              <a:rPr lang="en-US" sz="2000" dirty="0"/>
              <a:t> </a:t>
            </a:r>
            <a:r>
              <a:rPr lang="en-US" sz="2000" dirty="0" err="1"/>
              <a:t>valik</a:t>
            </a:r>
            <a:r>
              <a:rPr lang="en-US" sz="2000" dirty="0"/>
              <a:t> on </a:t>
            </a:r>
            <a:r>
              <a:rPr lang="en-US" sz="2000" dirty="0" err="1"/>
              <a:t>vaid</a:t>
            </a:r>
            <a:r>
              <a:rPr lang="en-US" sz="2000" dirty="0"/>
              <a:t> “take it or leave it”</a:t>
            </a:r>
          </a:p>
          <a:p>
            <a:pPr lvl="1"/>
            <a:endParaRPr lang="en-US" dirty="0"/>
          </a:p>
        </p:txBody>
      </p:sp>
      <p:sp>
        <p:nvSpPr>
          <p:cNvPr id="4" name="Date Placeholder 3">
            <a:extLst>
              <a:ext uri="{FF2B5EF4-FFF2-40B4-BE49-F238E27FC236}">
                <a16:creationId xmlns:a16="http://schemas.microsoft.com/office/drawing/2014/main" id="{25C4AEE3-E498-EEDB-0B83-1A687D3224FA}"/>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616232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553A0-B0C5-7E89-2243-5F93A166424E}"/>
              </a:ext>
            </a:extLst>
          </p:cNvPr>
          <p:cNvSpPr>
            <a:spLocks noGrp="1"/>
          </p:cNvSpPr>
          <p:nvPr>
            <p:ph type="title"/>
          </p:nvPr>
        </p:nvSpPr>
        <p:spPr/>
        <p:txBody>
          <a:bodyPr/>
          <a:lstStyle/>
          <a:p>
            <a:r>
              <a:rPr lang="en-US" dirty="0" err="1"/>
              <a:t>Normatiivbaas</a:t>
            </a:r>
            <a:endParaRPr lang="en-US" dirty="0"/>
          </a:p>
        </p:txBody>
      </p:sp>
      <p:sp>
        <p:nvSpPr>
          <p:cNvPr id="3" name="Content Placeholder 2">
            <a:extLst>
              <a:ext uri="{FF2B5EF4-FFF2-40B4-BE49-F238E27FC236}">
                <a16:creationId xmlns:a16="http://schemas.microsoft.com/office/drawing/2014/main" id="{FF35AC13-F943-A258-11AF-74D35FB6B584}"/>
              </a:ext>
            </a:extLst>
          </p:cNvPr>
          <p:cNvSpPr>
            <a:spLocks noGrp="1"/>
          </p:cNvSpPr>
          <p:nvPr>
            <p:ph idx="1"/>
          </p:nvPr>
        </p:nvSpPr>
        <p:spPr>
          <a:xfrm>
            <a:off x="499145" y="1825625"/>
            <a:ext cx="11253831" cy="4351338"/>
          </a:xfrm>
        </p:spPr>
        <p:txBody>
          <a:bodyPr>
            <a:normAutofit fontScale="77500" lnSpcReduction="20000"/>
          </a:bodyPr>
          <a:lstStyle/>
          <a:p>
            <a:r>
              <a:rPr lang="en-US" sz="2300" b="1" dirty="0" err="1"/>
              <a:t>Seadus</a:t>
            </a:r>
            <a:r>
              <a:rPr lang="en-US" sz="2300" dirty="0"/>
              <a:t> – </a:t>
            </a:r>
            <a:r>
              <a:rPr lang="en-US" sz="2300" dirty="0" err="1"/>
              <a:t>kõigile</a:t>
            </a:r>
            <a:r>
              <a:rPr lang="en-US" sz="2300" dirty="0"/>
              <a:t> (</a:t>
            </a:r>
            <a:r>
              <a:rPr lang="en-US" sz="2300" dirty="0" err="1"/>
              <a:t>EhS</a:t>
            </a:r>
            <a:r>
              <a:rPr lang="en-US" sz="2300" dirty="0"/>
              <a:t>, LS), </a:t>
            </a:r>
            <a:r>
              <a:rPr lang="en-US" sz="2300" dirty="0" err="1"/>
              <a:t>detailsed</a:t>
            </a:r>
            <a:r>
              <a:rPr lang="en-US" sz="2300" dirty="0"/>
              <a:t> </a:t>
            </a:r>
            <a:r>
              <a:rPr lang="en-US" sz="2300" dirty="0" err="1"/>
              <a:t>regulatsioonid</a:t>
            </a:r>
            <a:r>
              <a:rPr lang="en-US" sz="2300" dirty="0"/>
              <a:t> </a:t>
            </a:r>
            <a:r>
              <a:rPr lang="en-US" sz="2300" dirty="0" err="1"/>
              <a:t>avalikele</a:t>
            </a:r>
            <a:r>
              <a:rPr lang="en-US" sz="2300" dirty="0"/>
              <a:t> ja </a:t>
            </a:r>
            <a:r>
              <a:rPr lang="en-US" sz="2300" dirty="0" err="1"/>
              <a:t>avalikkusele</a:t>
            </a:r>
            <a:r>
              <a:rPr lang="en-US" sz="2300" dirty="0"/>
              <a:t> </a:t>
            </a:r>
            <a:r>
              <a:rPr lang="en-US" sz="2300" dirty="0" err="1"/>
              <a:t>suunatud</a:t>
            </a:r>
            <a:r>
              <a:rPr lang="en-US" sz="2300" dirty="0"/>
              <a:t> </a:t>
            </a:r>
            <a:r>
              <a:rPr lang="en-US" sz="2300" dirty="0" err="1"/>
              <a:t>erateedele</a:t>
            </a:r>
            <a:r>
              <a:rPr lang="en-US" sz="2300" dirty="0"/>
              <a:t>; </a:t>
            </a:r>
            <a:r>
              <a:rPr lang="en-US" sz="2300" dirty="0" err="1"/>
              <a:t>teistel</a:t>
            </a:r>
            <a:r>
              <a:rPr lang="en-US" sz="2300" dirty="0"/>
              <a:t> </a:t>
            </a:r>
            <a:r>
              <a:rPr lang="en-US" sz="2300" dirty="0" err="1"/>
              <a:t>erateedel</a:t>
            </a:r>
            <a:r>
              <a:rPr lang="en-US" sz="2300" dirty="0"/>
              <a:t> on </a:t>
            </a:r>
            <a:r>
              <a:rPr lang="en-US" sz="2300" dirty="0" err="1"/>
              <a:t>anarhia</a:t>
            </a:r>
            <a:endParaRPr lang="en-US" sz="2300" dirty="0"/>
          </a:p>
          <a:p>
            <a:pPr lvl="1"/>
            <a:r>
              <a:rPr lang="en-US" sz="2300" dirty="0" err="1"/>
              <a:t>Lähteülesandes</a:t>
            </a:r>
            <a:r>
              <a:rPr lang="en-US" sz="2300" dirty="0"/>
              <a:t> (LÜ, HD) </a:t>
            </a:r>
            <a:r>
              <a:rPr lang="en-US" sz="2300" dirty="0" err="1"/>
              <a:t>viidata</a:t>
            </a:r>
            <a:r>
              <a:rPr lang="en-US" sz="2300" dirty="0"/>
              <a:t> </a:t>
            </a:r>
            <a:r>
              <a:rPr lang="en-US" sz="2300" dirty="0" err="1"/>
              <a:t>vaja</a:t>
            </a:r>
            <a:r>
              <a:rPr lang="en-US" sz="2300" dirty="0"/>
              <a:t> </a:t>
            </a:r>
            <a:r>
              <a:rPr lang="en-US" sz="2300" dirty="0" err="1"/>
              <a:t>ei</a:t>
            </a:r>
            <a:r>
              <a:rPr lang="en-US" sz="2300" dirty="0"/>
              <a:t> ole – </a:t>
            </a:r>
            <a:r>
              <a:rPr lang="en-US" sz="2300" dirty="0" err="1"/>
              <a:t>kehtivus</a:t>
            </a:r>
            <a:r>
              <a:rPr lang="en-US" sz="2300" dirty="0"/>
              <a:t> on </a:t>
            </a:r>
            <a:r>
              <a:rPr lang="en-US" sz="2300" dirty="0" err="1"/>
              <a:t>automaatne</a:t>
            </a:r>
            <a:endParaRPr lang="en-US" sz="2300" dirty="0"/>
          </a:p>
          <a:p>
            <a:r>
              <a:rPr lang="en-US" sz="2300" b="1" dirty="0"/>
              <a:t>Standard</a:t>
            </a:r>
            <a:r>
              <a:rPr lang="en-US" sz="2300" dirty="0"/>
              <a:t> – </a:t>
            </a:r>
            <a:r>
              <a:rPr lang="en-US" sz="2300" dirty="0" err="1"/>
              <a:t>üldkohustuslikud</a:t>
            </a:r>
            <a:r>
              <a:rPr lang="en-US" sz="2300" dirty="0"/>
              <a:t> </a:t>
            </a:r>
            <a:r>
              <a:rPr lang="en-US" sz="2300" dirty="0" err="1"/>
              <a:t>või</a:t>
            </a:r>
            <a:r>
              <a:rPr lang="en-US" sz="2300" dirty="0"/>
              <a:t> </a:t>
            </a:r>
            <a:r>
              <a:rPr lang="en-US" sz="2300" dirty="0" err="1"/>
              <a:t>soovituslikud</a:t>
            </a:r>
            <a:r>
              <a:rPr lang="en-US" sz="2300" dirty="0"/>
              <a:t>, </a:t>
            </a:r>
            <a:r>
              <a:rPr lang="en-US" sz="2300" dirty="0" err="1"/>
              <a:t>reeglina</a:t>
            </a:r>
            <a:r>
              <a:rPr lang="en-US" sz="2300" dirty="0"/>
              <a:t> </a:t>
            </a:r>
            <a:r>
              <a:rPr lang="en-US" sz="2300" dirty="0" err="1"/>
              <a:t>defineerivad</a:t>
            </a:r>
            <a:r>
              <a:rPr lang="en-US" sz="2300" dirty="0"/>
              <a:t> </a:t>
            </a:r>
            <a:r>
              <a:rPr lang="en-US" sz="2300" dirty="0" err="1"/>
              <a:t>mitmesugused</a:t>
            </a:r>
            <a:r>
              <a:rPr lang="en-US" sz="2300" dirty="0"/>
              <a:t> </a:t>
            </a:r>
            <a:r>
              <a:rPr lang="en-US" sz="2300" dirty="0" err="1"/>
              <a:t>kategooriad</a:t>
            </a:r>
            <a:r>
              <a:rPr lang="en-US" sz="2300" dirty="0"/>
              <a:t> ja </a:t>
            </a:r>
            <a:r>
              <a:rPr lang="en-US" sz="2300" dirty="0" err="1"/>
              <a:t>määramismeetodid</a:t>
            </a:r>
            <a:r>
              <a:rPr lang="en-US" sz="2300" dirty="0"/>
              <a:t>, </a:t>
            </a:r>
            <a:r>
              <a:rPr lang="en-US" sz="2300" dirty="0" err="1"/>
              <a:t>kuid</a:t>
            </a:r>
            <a:r>
              <a:rPr lang="en-US" sz="2300" dirty="0"/>
              <a:t> </a:t>
            </a:r>
            <a:r>
              <a:rPr lang="en-US" sz="2300" dirty="0" err="1"/>
              <a:t>ei</a:t>
            </a:r>
            <a:r>
              <a:rPr lang="en-US" sz="2300" dirty="0"/>
              <a:t> </a:t>
            </a:r>
            <a:r>
              <a:rPr lang="en-US" sz="2300" dirty="0" err="1"/>
              <a:t>sätesta</a:t>
            </a:r>
            <a:r>
              <a:rPr lang="en-US" sz="2300" dirty="0"/>
              <a:t> </a:t>
            </a:r>
            <a:r>
              <a:rPr lang="en-US" sz="2300" dirty="0" err="1"/>
              <a:t>konkreetseid</a:t>
            </a:r>
            <a:r>
              <a:rPr lang="en-US" sz="2300" dirty="0"/>
              <a:t> </a:t>
            </a:r>
            <a:r>
              <a:rPr lang="en-US" sz="2300" dirty="0" err="1"/>
              <a:t>nõudeid</a:t>
            </a:r>
            <a:r>
              <a:rPr lang="en-US" sz="2300" dirty="0"/>
              <a:t> (</a:t>
            </a:r>
            <a:r>
              <a:rPr lang="en-US" sz="2300" dirty="0" err="1"/>
              <a:t>millisele</a:t>
            </a:r>
            <a:r>
              <a:rPr lang="en-US" sz="2300" dirty="0"/>
              <a:t> </a:t>
            </a:r>
            <a:r>
              <a:rPr lang="en-US" sz="2300" dirty="0" err="1"/>
              <a:t>kategooriale</a:t>
            </a:r>
            <a:r>
              <a:rPr lang="en-US" sz="2300" dirty="0"/>
              <a:t> peaks </a:t>
            </a:r>
            <a:r>
              <a:rPr lang="en-US" sz="2300" dirty="0" err="1"/>
              <a:t>vastama</a:t>
            </a:r>
            <a:r>
              <a:rPr lang="en-US" sz="2300" dirty="0"/>
              <a:t>)</a:t>
            </a:r>
          </a:p>
          <a:p>
            <a:pPr lvl="1"/>
            <a:r>
              <a:rPr lang="en-US" sz="2300" dirty="0" err="1"/>
              <a:t>Lähteülesandes</a:t>
            </a:r>
            <a:r>
              <a:rPr lang="en-US" sz="2300" dirty="0"/>
              <a:t> on </a:t>
            </a:r>
            <a:r>
              <a:rPr lang="en-US" sz="2300" dirty="0" err="1"/>
              <a:t>vaja</a:t>
            </a:r>
            <a:r>
              <a:rPr lang="en-US" sz="2300" dirty="0"/>
              <a:t> </a:t>
            </a:r>
            <a:r>
              <a:rPr lang="en-US" sz="2300" dirty="0" err="1"/>
              <a:t>viidata</a:t>
            </a:r>
            <a:r>
              <a:rPr lang="en-US" sz="2300" dirty="0"/>
              <a:t>, </a:t>
            </a:r>
            <a:r>
              <a:rPr lang="en-US" sz="2300" dirty="0" err="1"/>
              <a:t>kui</a:t>
            </a:r>
            <a:r>
              <a:rPr lang="en-US" sz="2300" dirty="0"/>
              <a:t> </a:t>
            </a:r>
            <a:r>
              <a:rPr lang="en-US" sz="2300" dirty="0" err="1"/>
              <a:t>standardiviites</a:t>
            </a:r>
            <a:r>
              <a:rPr lang="en-US" sz="2300" dirty="0"/>
              <a:t> </a:t>
            </a:r>
            <a:r>
              <a:rPr lang="en-US" sz="2300" dirty="0" err="1"/>
              <a:t>puudub</a:t>
            </a:r>
            <a:r>
              <a:rPr lang="en-US" sz="2300" dirty="0"/>
              <a:t> </a:t>
            </a:r>
            <a:r>
              <a:rPr lang="en-US" sz="2300" dirty="0" err="1"/>
              <a:t>aastanumber</a:t>
            </a:r>
            <a:r>
              <a:rPr lang="en-US" sz="2300" dirty="0"/>
              <a:t>, </a:t>
            </a:r>
            <a:r>
              <a:rPr lang="en-US" sz="2300" dirty="0" err="1"/>
              <a:t>siis</a:t>
            </a:r>
            <a:r>
              <a:rPr lang="en-US" sz="2300" dirty="0"/>
              <a:t> </a:t>
            </a:r>
            <a:r>
              <a:rPr lang="en-US" sz="2300" dirty="0" err="1"/>
              <a:t>kehtib</a:t>
            </a:r>
            <a:r>
              <a:rPr lang="en-US" sz="2300" dirty="0"/>
              <a:t> </a:t>
            </a:r>
            <a:r>
              <a:rPr lang="en-US" sz="2300" dirty="0" err="1"/>
              <a:t>viimane</a:t>
            </a:r>
            <a:endParaRPr lang="en-US" sz="2300" dirty="0"/>
          </a:p>
          <a:p>
            <a:pPr lvl="1"/>
            <a:r>
              <a:rPr lang="en-US" sz="2300" dirty="0" err="1"/>
              <a:t>Standardiviited</a:t>
            </a:r>
            <a:r>
              <a:rPr lang="en-US" sz="2300" dirty="0"/>
              <a:t> </a:t>
            </a:r>
            <a:r>
              <a:rPr lang="en-US" sz="2300" dirty="0" err="1"/>
              <a:t>võivad</a:t>
            </a:r>
            <a:r>
              <a:rPr lang="en-US" sz="2300" dirty="0"/>
              <a:t> (</a:t>
            </a:r>
            <a:r>
              <a:rPr lang="en-US" sz="2300" dirty="0" err="1"/>
              <a:t>kaudselt</a:t>
            </a:r>
            <a:r>
              <a:rPr lang="en-US" sz="2300" dirty="0"/>
              <a:t>) </a:t>
            </a:r>
            <a:r>
              <a:rPr lang="en-US" sz="2300" dirty="0" err="1"/>
              <a:t>tuleneda</a:t>
            </a:r>
            <a:r>
              <a:rPr lang="en-US" sz="2300" dirty="0"/>
              <a:t> </a:t>
            </a:r>
            <a:r>
              <a:rPr lang="en-US" sz="2300" dirty="0" err="1"/>
              <a:t>normist</a:t>
            </a:r>
            <a:r>
              <a:rPr lang="en-US" sz="2300" dirty="0"/>
              <a:t> (</a:t>
            </a:r>
            <a:r>
              <a:rPr lang="en-US" sz="2300" dirty="0" err="1"/>
              <a:t>määrus</a:t>
            </a:r>
            <a:r>
              <a:rPr lang="en-US" sz="2300" dirty="0"/>
              <a:t>) </a:t>
            </a:r>
            <a:r>
              <a:rPr lang="en-US" sz="2300" dirty="0" err="1"/>
              <a:t>või</a:t>
            </a:r>
            <a:r>
              <a:rPr lang="en-US" sz="2300" dirty="0"/>
              <a:t> </a:t>
            </a:r>
            <a:r>
              <a:rPr lang="en-US" sz="2300" dirty="0" err="1"/>
              <a:t>seadustest</a:t>
            </a:r>
            <a:endParaRPr lang="en-US" sz="2300" dirty="0"/>
          </a:p>
          <a:p>
            <a:r>
              <a:rPr lang="en-US" sz="2300" b="1" dirty="0" err="1"/>
              <a:t>Määrus</a:t>
            </a:r>
            <a:r>
              <a:rPr lang="en-US" sz="2300" dirty="0"/>
              <a:t> – </a:t>
            </a:r>
            <a:r>
              <a:rPr lang="en-US" sz="2300" dirty="0" err="1"/>
              <a:t>avalikel</a:t>
            </a:r>
            <a:r>
              <a:rPr lang="en-US" sz="2300" dirty="0"/>
              <a:t> ja </a:t>
            </a:r>
            <a:r>
              <a:rPr lang="en-US" sz="2300" dirty="0" err="1"/>
              <a:t>avalikkusele</a:t>
            </a:r>
            <a:r>
              <a:rPr lang="en-US" sz="2300" dirty="0"/>
              <a:t> </a:t>
            </a:r>
            <a:r>
              <a:rPr lang="en-US" sz="2300" dirty="0" err="1"/>
              <a:t>suunatud</a:t>
            </a:r>
            <a:r>
              <a:rPr lang="en-US" sz="2300" dirty="0"/>
              <a:t> </a:t>
            </a:r>
            <a:r>
              <a:rPr lang="en-US" sz="2300" dirty="0" err="1"/>
              <a:t>erateedel</a:t>
            </a:r>
            <a:endParaRPr lang="en-US" sz="2300" dirty="0"/>
          </a:p>
          <a:p>
            <a:pPr lvl="1"/>
            <a:r>
              <a:rPr lang="en-US" sz="2300" dirty="0" err="1"/>
              <a:t>Viidata</a:t>
            </a:r>
            <a:r>
              <a:rPr lang="en-US" sz="2300" dirty="0"/>
              <a:t> </a:t>
            </a:r>
            <a:r>
              <a:rPr lang="en-US" sz="2300" dirty="0" err="1"/>
              <a:t>vaja</a:t>
            </a:r>
            <a:r>
              <a:rPr lang="en-US" sz="2300" dirty="0"/>
              <a:t> </a:t>
            </a:r>
            <a:r>
              <a:rPr lang="en-US" sz="2300" dirty="0" err="1"/>
              <a:t>ei</a:t>
            </a:r>
            <a:r>
              <a:rPr lang="en-US" sz="2300" dirty="0"/>
              <a:t> ole – </a:t>
            </a:r>
            <a:r>
              <a:rPr lang="en-US" sz="2300" dirty="0" err="1"/>
              <a:t>nendele</a:t>
            </a:r>
            <a:r>
              <a:rPr lang="en-US" sz="2300" dirty="0"/>
              <a:t> </a:t>
            </a:r>
            <a:r>
              <a:rPr lang="en-US" sz="2300" dirty="0" err="1"/>
              <a:t>teedele</a:t>
            </a:r>
            <a:r>
              <a:rPr lang="en-US" sz="2300" dirty="0"/>
              <a:t> on </a:t>
            </a:r>
            <a:r>
              <a:rPr lang="en-US" sz="2300" dirty="0" err="1"/>
              <a:t>kehtivus</a:t>
            </a:r>
            <a:r>
              <a:rPr lang="en-US" sz="2300" dirty="0"/>
              <a:t> </a:t>
            </a:r>
            <a:r>
              <a:rPr lang="en-US" sz="2300" dirty="0" err="1"/>
              <a:t>automaatne</a:t>
            </a:r>
            <a:endParaRPr lang="en-US" sz="2300" dirty="0"/>
          </a:p>
          <a:p>
            <a:r>
              <a:rPr lang="en-US" sz="2300" b="1" dirty="0" err="1"/>
              <a:t>Juhend</a:t>
            </a:r>
            <a:r>
              <a:rPr lang="en-US" sz="2300" b="1" dirty="0"/>
              <a:t> ja </a:t>
            </a:r>
            <a:r>
              <a:rPr lang="en-US" sz="2300" b="1" dirty="0" err="1"/>
              <a:t>käskkiri</a:t>
            </a:r>
            <a:r>
              <a:rPr lang="en-US" sz="2300" b="1" dirty="0"/>
              <a:t> </a:t>
            </a:r>
            <a:r>
              <a:rPr lang="en-US" sz="2300" dirty="0"/>
              <a:t>– </a:t>
            </a:r>
            <a:r>
              <a:rPr lang="en-US" sz="2300" dirty="0" err="1"/>
              <a:t>TrAm</a:t>
            </a:r>
            <a:r>
              <a:rPr lang="en-US" sz="2300" dirty="0"/>
              <a:t> – </a:t>
            </a:r>
            <a:r>
              <a:rPr lang="en-US" sz="2300" dirty="0" err="1"/>
              <a:t>ainult</a:t>
            </a:r>
            <a:r>
              <a:rPr lang="en-US" sz="2300" dirty="0"/>
              <a:t> </a:t>
            </a:r>
            <a:r>
              <a:rPr lang="en-US" sz="2300" dirty="0" err="1"/>
              <a:t>riigiteedele</a:t>
            </a:r>
            <a:r>
              <a:rPr lang="en-US" sz="2300" dirty="0"/>
              <a:t> (</a:t>
            </a:r>
            <a:r>
              <a:rPr lang="en-US" sz="2300" dirty="0" err="1"/>
              <a:t>tavaviide</a:t>
            </a:r>
            <a:r>
              <a:rPr lang="en-US" sz="2300" dirty="0"/>
              <a:t>: “</a:t>
            </a:r>
            <a:r>
              <a:rPr lang="en-US" sz="2300" dirty="0" err="1"/>
              <a:t>kehtivad</a:t>
            </a:r>
            <a:r>
              <a:rPr lang="en-US" sz="2300" dirty="0"/>
              <a:t> </a:t>
            </a:r>
            <a:r>
              <a:rPr lang="en-US" sz="2300" dirty="0" err="1"/>
              <a:t>kõik</a:t>
            </a:r>
            <a:r>
              <a:rPr lang="en-US" sz="2300" dirty="0"/>
              <a:t> </a:t>
            </a:r>
            <a:r>
              <a:rPr lang="en-US" sz="2300" dirty="0" err="1"/>
              <a:t>ameti</a:t>
            </a:r>
            <a:r>
              <a:rPr lang="en-US" sz="2300" dirty="0"/>
              <a:t> </a:t>
            </a:r>
            <a:r>
              <a:rPr lang="en-US" sz="2300" dirty="0" err="1"/>
              <a:t>veebist</a:t>
            </a:r>
            <a:r>
              <a:rPr lang="en-US" sz="2300" dirty="0"/>
              <a:t>”); KOV </a:t>
            </a:r>
            <a:r>
              <a:rPr lang="en-US" sz="2300" dirty="0" err="1"/>
              <a:t>ainult</a:t>
            </a:r>
            <a:r>
              <a:rPr lang="en-US" sz="2300" dirty="0"/>
              <a:t> </a:t>
            </a:r>
            <a:r>
              <a:rPr lang="en-US" sz="2300" dirty="0" err="1"/>
              <a:t>oma</a:t>
            </a:r>
            <a:r>
              <a:rPr lang="en-US" sz="2300" dirty="0"/>
              <a:t> </a:t>
            </a:r>
            <a:r>
              <a:rPr lang="en-US" sz="2300" dirty="0" err="1"/>
              <a:t>teedel</a:t>
            </a:r>
            <a:r>
              <a:rPr lang="en-US" sz="2300" dirty="0"/>
              <a:t>/</a:t>
            </a:r>
            <a:r>
              <a:rPr lang="en-US" sz="2300" dirty="0" err="1"/>
              <a:t>tänavatel</a:t>
            </a:r>
            <a:r>
              <a:rPr lang="en-US" sz="2300" dirty="0"/>
              <a:t>, </a:t>
            </a:r>
            <a:r>
              <a:rPr lang="en-US" sz="2300" dirty="0" err="1"/>
              <a:t>kuid</a:t>
            </a:r>
            <a:r>
              <a:rPr lang="en-US" sz="2300" dirty="0"/>
              <a:t> </a:t>
            </a:r>
            <a:r>
              <a:rPr lang="en-US" sz="2300" b="1" dirty="0" err="1">
                <a:highlight>
                  <a:srgbClr val="FFFF00"/>
                </a:highlight>
              </a:rPr>
              <a:t>tellija</a:t>
            </a:r>
            <a:r>
              <a:rPr lang="en-US" sz="2300" b="1" dirty="0">
                <a:highlight>
                  <a:srgbClr val="FFFF00"/>
                </a:highlight>
              </a:rPr>
              <a:t> </a:t>
            </a:r>
            <a:r>
              <a:rPr lang="en-US" sz="2300" b="1" dirty="0" err="1">
                <a:highlight>
                  <a:srgbClr val="FFFF00"/>
                </a:highlight>
              </a:rPr>
              <a:t>võib</a:t>
            </a:r>
            <a:r>
              <a:rPr lang="en-US" sz="2300" b="1" dirty="0">
                <a:highlight>
                  <a:srgbClr val="FFFF00"/>
                </a:highlight>
              </a:rPr>
              <a:t> </a:t>
            </a:r>
            <a:r>
              <a:rPr lang="en-US" sz="2300" b="1" dirty="0" err="1">
                <a:highlight>
                  <a:srgbClr val="FFFF00"/>
                </a:highlight>
              </a:rPr>
              <a:t>ette</a:t>
            </a:r>
            <a:r>
              <a:rPr lang="en-US" sz="2300" b="1" dirty="0">
                <a:highlight>
                  <a:srgbClr val="FFFF00"/>
                </a:highlight>
              </a:rPr>
              <a:t> </a:t>
            </a:r>
            <a:r>
              <a:rPr lang="en-US" sz="2300" b="1" dirty="0" err="1">
                <a:highlight>
                  <a:srgbClr val="FFFF00"/>
                </a:highlight>
              </a:rPr>
              <a:t>kirjutada</a:t>
            </a:r>
            <a:r>
              <a:rPr lang="en-US" sz="2300" b="1" dirty="0">
                <a:highlight>
                  <a:srgbClr val="FFFF00"/>
                </a:highlight>
              </a:rPr>
              <a:t> </a:t>
            </a:r>
            <a:r>
              <a:rPr lang="en-US" sz="2300" b="1" dirty="0" err="1">
                <a:highlight>
                  <a:srgbClr val="FFFF00"/>
                </a:highlight>
              </a:rPr>
              <a:t>misiganes</a:t>
            </a:r>
            <a:r>
              <a:rPr lang="en-US" sz="2300" b="1" dirty="0">
                <a:highlight>
                  <a:srgbClr val="FFFF00"/>
                </a:highlight>
              </a:rPr>
              <a:t> </a:t>
            </a:r>
            <a:r>
              <a:rPr lang="en-US" sz="2300" b="1" dirty="0" err="1">
                <a:highlight>
                  <a:srgbClr val="FFFF00"/>
                </a:highlight>
              </a:rPr>
              <a:t>nõuded</a:t>
            </a:r>
            <a:endParaRPr lang="en-US" sz="2300" b="1" dirty="0">
              <a:highlight>
                <a:srgbClr val="FFFF00"/>
              </a:highlight>
            </a:endParaRPr>
          </a:p>
          <a:p>
            <a:r>
              <a:rPr lang="en-US" sz="2300" b="1" dirty="0" err="1"/>
              <a:t>EhS</a:t>
            </a:r>
            <a:r>
              <a:rPr lang="en-US" sz="2300" b="1" dirty="0"/>
              <a:t>: Hea </a:t>
            </a:r>
            <a:r>
              <a:rPr lang="en-US" sz="2300" b="1" dirty="0" err="1"/>
              <a:t>tava</a:t>
            </a:r>
            <a:r>
              <a:rPr lang="en-US" sz="2300" b="1" dirty="0"/>
              <a:t> </a:t>
            </a:r>
            <a:r>
              <a:rPr lang="en-US" sz="2300" dirty="0"/>
              <a:t>– </a:t>
            </a:r>
            <a:r>
              <a:rPr lang="en-US" sz="2300" dirty="0" err="1"/>
              <a:t>kohustus</a:t>
            </a:r>
            <a:r>
              <a:rPr lang="en-US" sz="2300" dirty="0"/>
              <a:t>, </a:t>
            </a:r>
            <a:r>
              <a:rPr lang="en-US" sz="2300" dirty="0" err="1"/>
              <a:t>kuid</a:t>
            </a:r>
            <a:r>
              <a:rPr lang="en-US" sz="2300" dirty="0"/>
              <a:t> sisu </a:t>
            </a:r>
            <a:r>
              <a:rPr lang="en-US" sz="2300" dirty="0" err="1"/>
              <a:t>määratletakse</a:t>
            </a:r>
            <a:r>
              <a:rPr lang="en-US" sz="2300" dirty="0"/>
              <a:t> </a:t>
            </a:r>
            <a:r>
              <a:rPr lang="en-US" sz="2300" dirty="0" err="1"/>
              <a:t>igal</a:t>
            </a:r>
            <a:r>
              <a:rPr lang="en-US" sz="2300" dirty="0"/>
              <a:t> </a:t>
            </a:r>
            <a:r>
              <a:rPr lang="en-US" sz="2300" dirty="0" err="1"/>
              <a:t>konkreetsel</a:t>
            </a:r>
            <a:r>
              <a:rPr lang="en-US" sz="2300" dirty="0"/>
              <a:t> </a:t>
            </a:r>
            <a:r>
              <a:rPr lang="en-US" sz="2300" dirty="0" err="1"/>
              <a:t>juhtumil</a:t>
            </a:r>
            <a:endParaRPr lang="en-US" sz="2300" dirty="0"/>
          </a:p>
          <a:p>
            <a:pPr lvl="1"/>
            <a:r>
              <a:rPr lang="fi-FI" sz="1500" dirty="0">
                <a:hlinkClick r:id="rId2"/>
              </a:rPr>
              <a:t>Hea ehitustava tähtsusest ehitamisel ja ehitusvaidluse korral | NJORD Law Firm</a:t>
            </a:r>
            <a:endParaRPr lang="fi-FI" sz="1500" dirty="0"/>
          </a:p>
          <a:p>
            <a:pPr lvl="1"/>
            <a:r>
              <a:rPr lang="fi-FI" sz="1500" dirty="0">
                <a:hlinkClick r:id="rId3"/>
              </a:rPr>
              <a:t>Hea ehitustava ja Soome normid/juhendid - T-Konsult teedeinsenerid</a:t>
            </a:r>
            <a:endParaRPr lang="en-US" sz="1500" dirty="0"/>
          </a:p>
        </p:txBody>
      </p:sp>
      <p:sp>
        <p:nvSpPr>
          <p:cNvPr id="4" name="Slide Number Placeholder 3">
            <a:extLst>
              <a:ext uri="{FF2B5EF4-FFF2-40B4-BE49-F238E27FC236}">
                <a16:creationId xmlns:a16="http://schemas.microsoft.com/office/drawing/2014/main" id="{B27AC0A4-1046-51B4-19F1-40F06D480105}"/>
              </a:ext>
            </a:extLst>
          </p:cNvPr>
          <p:cNvSpPr>
            <a:spLocks noGrp="1"/>
          </p:cNvSpPr>
          <p:nvPr>
            <p:ph type="sldNum" sz="quarter" idx="12"/>
          </p:nvPr>
        </p:nvSpPr>
        <p:spPr/>
        <p:txBody>
          <a:bodyPr/>
          <a:lstStyle/>
          <a:p>
            <a:fld id="{A89FF1E2-3BA7-475C-A9AD-AEEAF9FE4269}" type="slidenum">
              <a:rPr lang="en-US" smtClean="0"/>
              <a:t>26</a:t>
            </a:fld>
            <a:endParaRPr lang="en-US"/>
          </a:p>
        </p:txBody>
      </p:sp>
    </p:spTree>
    <p:extLst>
      <p:ext uri="{BB962C8B-B14F-4D97-AF65-F5344CB8AC3E}">
        <p14:creationId xmlns:p14="http://schemas.microsoft.com/office/powerpoint/2010/main" val="2531696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AF789-23AB-DA06-88F2-AEF1AC0B2B36}"/>
              </a:ext>
            </a:extLst>
          </p:cNvPr>
          <p:cNvSpPr>
            <a:spLocks noGrp="1"/>
          </p:cNvSpPr>
          <p:nvPr>
            <p:ph type="title"/>
          </p:nvPr>
        </p:nvSpPr>
        <p:spPr/>
        <p:txBody>
          <a:bodyPr/>
          <a:lstStyle/>
          <a:p>
            <a:r>
              <a:rPr lang="en-US" dirty="0" err="1"/>
              <a:t>EhS</a:t>
            </a:r>
            <a:r>
              <a:rPr lang="en-US" dirty="0"/>
              <a:t> ja </a:t>
            </a:r>
            <a:r>
              <a:rPr lang="en-US" dirty="0" err="1"/>
              <a:t>loakohustuslikkus</a:t>
            </a:r>
            <a:endParaRPr lang="en-US" dirty="0"/>
          </a:p>
        </p:txBody>
      </p:sp>
      <p:sp>
        <p:nvSpPr>
          <p:cNvPr id="3" name="Content Placeholder 2">
            <a:extLst>
              <a:ext uri="{FF2B5EF4-FFF2-40B4-BE49-F238E27FC236}">
                <a16:creationId xmlns:a16="http://schemas.microsoft.com/office/drawing/2014/main" id="{7BE81389-7BC0-4191-F3DA-773F8FC8CE41}"/>
              </a:ext>
            </a:extLst>
          </p:cNvPr>
          <p:cNvSpPr>
            <a:spLocks noGrp="1"/>
          </p:cNvSpPr>
          <p:nvPr>
            <p:ph idx="1"/>
          </p:nvPr>
        </p:nvSpPr>
        <p:spPr>
          <a:xfrm>
            <a:off x="783772" y="1833155"/>
            <a:ext cx="12096206" cy="1229498"/>
          </a:xfrm>
        </p:spPr>
        <p:txBody>
          <a:bodyPr>
            <a:normAutofit fontScale="77500" lnSpcReduction="20000"/>
          </a:bodyPr>
          <a:lstStyle/>
          <a:p>
            <a:r>
              <a:rPr lang="en-US" dirty="0" err="1"/>
              <a:t>EhS</a:t>
            </a:r>
            <a:r>
              <a:rPr lang="en-US" dirty="0"/>
              <a:t> </a:t>
            </a:r>
            <a:r>
              <a:rPr lang="en-US" dirty="0" err="1"/>
              <a:t>muutmised</a:t>
            </a:r>
            <a:r>
              <a:rPr lang="en-US" dirty="0"/>
              <a:t> on </a:t>
            </a:r>
            <a:r>
              <a:rPr lang="en-US" dirty="0" err="1"/>
              <a:t>töös</a:t>
            </a:r>
            <a:r>
              <a:rPr lang="en-US" dirty="0"/>
              <a:t>, </a:t>
            </a:r>
            <a:r>
              <a:rPr lang="en-US" dirty="0" err="1"/>
              <a:t>näis</a:t>
            </a:r>
            <a:r>
              <a:rPr lang="en-US" dirty="0"/>
              <a:t> mis </a:t>
            </a:r>
            <a:r>
              <a:rPr lang="en-US" dirty="0" err="1"/>
              <a:t>välja</a:t>
            </a:r>
            <a:r>
              <a:rPr lang="en-US" dirty="0"/>
              <a:t> </a:t>
            </a:r>
            <a:r>
              <a:rPr lang="en-US" dirty="0" err="1"/>
              <a:t>tuleb</a:t>
            </a:r>
            <a:endParaRPr lang="en-US" dirty="0"/>
          </a:p>
          <a:p>
            <a:r>
              <a:rPr lang="en-US" dirty="0" err="1"/>
              <a:t>Nõudmised</a:t>
            </a:r>
            <a:r>
              <a:rPr lang="en-US" dirty="0"/>
              <a:t> on </a:t>
            </a:r>
            <a:r>
              <a:rPr lang="en-US" dirty="0" err="1"/>
              <a:t>avalikult</a:t>
            </a:r>
            <a:r>
              <a:rPr lang="en-US" dirty="0"/>
              <a:t> </a:t>
            </a:r>
            <a:r>
              <a:rPr lang="en-US" dirty="0" err="1"/>
              <a:t>kasutatava</a:t>
            </a:r>
            <a:r>
              <a:rPr lang="en-US" dirty="0"/>
              <a:t> ja </a:t>
            </a:r>
            <a:r>
              <a:rPr lang="en-US" dirty="0" err="1"/>
              <a:t>avalikkusele</a:t>
            </a:r>
            <a:r>
              <a:rPr lang="en-US" dirty="0"/>
              <a:t> </a:t>
            </a:r>
            <a:r>
              <a:rPr lang="en-US" dirty="0" err="1"/>
              <a:t>ligipääsetava</a:t>
            </a:r>
            <a:r>
              <a:rPr lang="en-US" dirty="0"/>
              <a:t> tee </a:t>
            </a:r>
            <a:r>
              <a:rPr lang="en-US" dirty="0" err="1"/>
              <a:t>kohta</a:t>
            </a:r>
            <a:endParaRPr lang="en-US" dirty="0"/>
          </a:p>
          <a:p>
            <a:pPr marL="0" indent="0">
              <a:buNone/>
            </a:pPr>
            <a:r>
              <a:rPr lang="en-US" sz="2600" dirty="0" err="1"/>
              <a:t>Ehitusteatis</a:t>
            </a:r>
            <a:r>
              <a:rPr lang="en-US" sz="2600" dirty="0"/>
              <a:t>, </a:t>
            </a:r>
            <a:r>
              <a:rPr lang="en-US" sz="2600" dirty="0" err="1"/>
              <a:t>ehitusprojekt</a:t>
            </a:r>
            <a:r>
              <a:rPr lang="en-US" sz="2600" dirty="0"/>
              <a:t> ja </a:t>
            </a:r>
            <a:r>
              <a:rPr lang="en-US" sz="2600" dirty="0" err="1"/>
              <a:t>ehitusluba</a:t>
            </a:r>
            <a:r>
              <a:rPr lang="en-US" sz="2600" dirty="0"/>
              <a:t> vs </a:t>
            </a:r>
            <a:r>
              <a:rPr lang="en-US" sz="2600" dirty="0" err="1"/>
              <a:t>kasutusteatis</a:t>
            </a:r>
            <a:r>
              <a:rPr lang="en-US" sz="2600" dirty="0"/>
              <a:t>, </a:t>
            </a:r>
            <a:r>
              <a:rPr lang="en-US" sz="2600" dirty="0" err="1"/>
              <a:t>ehitusprojekt</a:t>
            </a:r>
            <a:r>
              <a:rPr lang="en-US" sz="2600" dirty="0"/>
              <a:t> ja </a:t>
            </a:r>
            <a:r>
              <a:rPr lang="en-US" sz="2600" dirty="0" err="1"/>
              <a:t>kasutusluba</a:t>
            </a:r>
            <a:endParaRPr lang="en-US" sz="2600" dirty="0"/>
          </a:p>
        </p:txBody>
      </p:sp>
      <p:pic>
        <p:nvPicPr>
          <p:cNvPr id="5" name="Picture 4">
            <a:extLst>
              <a:ext uri="{FF2B5EF4-FFF2-40B4-BE49-F238E27FC236}">
                <a16:creationId xmlns:a16="http://schemas.microsoft.com/office/drawing/2014/main" id="{58C9A4C8-3CF6-828D-C9FE-36F2B11159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333" y="3321613"/>
            <a:ext cx="6165901" cy="3536387"/>
          </a:xfrm>
          <a:prstGeom prst="rect">
            <a:avLst/>
          </a:prstGeom>
        </p:spPr>
      </p:pic>
      <p:pic>
        <p:nvPicPr>
          <p:cNvPr id="7" name="Picture 6">
            <a:extLst>
              <a:ext uri="{FF2B5EF4-FFF2-40B4-BE49-F238E27FC236}">
                <a16:creationId xmlns:a16="http://schemas.microsoft.com/office/drawing/2014/main" id="{F32D3CBD-2926-D844-AE44-2A42A099D1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1" y="3334161"/>
            <a:ext cx="5791200" cy="3520831"/>
          </a:xfrm>
          <a:prstGeom prst="rect">
            <a:avLst/>
          </a:prstGeom>
        </p:spPr>
      </p:pic>
      <p:sp>
        <p:nvSpPr>
          <p:cNvPr id="4" name="Slide Number Placeholder 3">
            <a:extLst>
              <a:ext uri="{FF2B5EF4-FFF2-40B4-BE49-F238E27FC236}">
                <a16:creationId xmlns:a16="http://schemas.microsoft.com/office/drawing/2014/main" id="{4CB41A01-176D-F05C-B3E1-BF237F0CE485}"/>
              </a:ext>
            </a:extLst>
          </p:cNvPr>
          <p:cNvSpPr>
            <a:spLocks noGrp="1"/>
          </p:cNvSpPr>
          <p:nvPr>
            <p:ph type="sldNum" sz="quarter" idx="12"/>
          </p:nvPr>
        </p:nvSpPr>
        <p:spPr/>
        <p:txBody>
          <a:bodyPr/>
          <a:lstStyle/>
          <a:p>
            <a:fld id="{A89FF1E2-3BA7-475C-A9AD-AEEAF9FE4269}" type="slidenum">
              <a:rPr lang="en-US" smtClean="0"/>
              <a:t>27</a:t>
            </a:fld>
            <a:endParaRPr lang="en-US"/>
          </a:p>
        </p:txBody>
      </p:sp>
    </p:spTree>
    <p:extLst>
      <p:ext uri="{BB962C8B-B14F-4D97-AF65-F5344CB8AC3E}">
        <p14:creationId xmlns:p14="http://schemas.microsoft.com/office/powerpoint/2010/main" val="4253451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Ehitusseadustik</a:t>
            </a:r>
          </a:p>
        </p:txBody>
      </p:sp>
      <p:sp>
        <p:nvSpPr>
          <p:cNvPr id="3" name="Content Placeholder 2"/>
          <p:cNvSpPr>
            <a:spLocks noGrp="1"/>
          </p:cNvSpPr>
          <p:nvPr>
            <p:ph idx="1"/>
          </p:nvPr>
        </p:nvSpPr>
        <p:spPr>
          <a:xfrm>
            <a:off x="759162" y="1877518"/>
            <a:ext cx="11306019" cy="3615267"/>
          </a:xfrm>
        </p:spPr>
        <p:txBody>
          <a:bodyPr>
            <a:normAutofit fontScale="77500" lnSpcReduction="20000"/>
          </a:bodyPr>
          <a:lstStyle/>
          <a:p>
            <a:r>
              <a:rPr lang="et-EE" dirty="0"/>
              <a:t>Ehitised on hooned ja rajatised</a:t>
            </a:r>
          </a:p>
          <a:p>
            <a:r>
              <a:rPr lang="et-EE" dirty="0"/>
              <a:t>Tee kaitsevöönd: välimise sõiduraja servast: </a:t>
            </a:r>
            <a:endParaRPr lang="en-US" dirty="0"/>
          </a:p>
          <a:p>
            <a:pPr lvl="1"/>
            <a:r>
              <a:rPr lang="et-EE" dirty="0"/>
              <a:t>E-50, mnt-30, tänav 10 (kuni 50 kui DP/ÜP)</a:t>
            </a:r>
          </a:p>
          <a:p>
            <a:pPr lvl="1"/>
            <a:r>
              <a:rPr lang="et-EE" dirty="0"/>
              <a:t>Ei saa aru, miks tee kaitsevööndis ei tohi teha lageraiet</a:t>
            </a:r>
          </a:p>
          <a:p>
            <a:r>
              <a:rPr lang="et-EE" dirty="0" err="1"/>
              <a:t>EhS</a:t>
            </a:r>
            <a:r>
              <a:rPr lang="et-EE" dirty="0"/>
              <a:t> kehtib: avalikult kasutatavale teele ja avalikkusele ligipääsetavale erateele </a:t>
            </a:r>
            <a:r>
              <a:rPr lang="et-EE" i="1" dirty="0"/>
              <a:t>(omaniku poolt määratud avalikkusele suunatud funktsiooniga)</a:t>
            </a:r>
          </a:p>
          <a:p>
            <a:r>
              <a:rPr lang="et-EE" dirty="0"/>
              <a:t>Peatükk 11 – Tee</a:t>
            </a:r>
          </a:p>
          <a:p>
            <a:pPr lvl="1"/>
            <a:r>
              <a:rPr lang="et-EE" dirty="0"/>
              <a:t>Kehtib avalikult kasutatavale teele ja avalikkusele ligipääsetavale erateele</a:t>
            </a:r>
          </a:p>
          <a:p>
            <a:pPr lvl="1"/>
            <a:r>
              <a:rPr lang="et-EE" dirty="0"/>
              <a:t>Par.92 – terminid; Par.93 … 103 – sisulised küsimused</a:t>
            </a:r>
          </a:p>
          <a:p>
            <a:pPr lvl="1"/>
            <a:r>
              <a:rPr lang="et-EE" dirty="0"/>
              <a:t>Tee on rajatis, mis on ette nähtud inimeste, sõidukite või loomade liikumiseks või liiklemiseks. Tee osaks loetakse tunnel, sild, viadukt ja muud liiklemiseks kasutatavad ning tee toimimiseks vajalikud rajatised.</a:t>
            </a:r>
            <a:endParaRPr lang="et-EE" i="1" dirty="0"/>
          </a:p>
        </p:txBody>
      </p:sp>
    </p:spTree>
    <p:extLst>
      <p:ext uri="{BB962C8B-B14F-4D97-AF65-F5344CB8AC3E}">
        <p14:creationId xmlns:p14="http://schemas.microsoft.com/office/powerpoint/2010/main" val="2215424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Liiklusse(</a:t>
            </a:r>
            <a:r>
              <a:rPr lang="et-EE" dirty="0" err="1"/>
              <a:t>ga</a:t>
            </a:r>
            <a:r>
              <a:rPr lang="et-EE" dirty="0"/>
              <a:t>)adus</a:t>
            </a:r>
          </a:p>
        </p:txBody>
      </p:sp>
      <p:sp>
        <p:nvSpPr>
          <p:cNvPr id="3" name="Sisu kohatäide 2"/>
          <p:cNvSpPr>
            <a:spLocks noGrp="1"/>
          </p:cNvSpPr>
          <p:nvPr>
            <p:ph idx="1"/>
          </p:nvPr>
        </p:nvSpPr>
        <p:spPr>
          <a:xfrm>
            <a:off x="292572" y="1461496"/>
            <a:ext cx="11355974" cy="4751759"/>
          </a:xfrm>
        </p:spPr>
        <p:txBody>
          <a:bodyPr>
            <a:normAutofit fontScale="77500" lnSpcReduction="20000"/>
          </a:bodyPr>
          <a:lstStyle/>
          <a:p>
            <a:r>
              <a:rPr lang="et-EE" sz="2600" b="1" dirty="0"/>
              <a:t>Tee</a:t>
            </a:r>
            <a:r>
              <a:rPr lang="et-EE" sz="2600" dirty="0"/>
              <a:t> on jalakäijate või sõidukite liiklemiseks avatud rajatis või maaomaniku poolt liikluseks ettenähtud muu ala. Tee koosseisu kuuluvad ka teepeenrad, eraldus- ja haljasribad. </a:t>
            </a:r>
          </a:p>
          <a:p>
            <a:r>
              <a:rPr lang="et-EE" sz="2600" dirty="0"/>
              <a:t>Olenevalt pealiskihist jagunevad teed kattega teeks, kruusateeks ja pinnasteeks</a:t>
            </a:r>
          </a:p>
          <a:p>
            <a:pPr lvl="2"/>
            <a:r>
              <a:rPr lang="et-EE" b="1" dirty="0"/>
              <a:t>Kattega tee </a:t>
            </a:r>
            <a:r>
              <a:rPr lang="et-EE" dirty="0"/>
              <a:t>on tsemendi, tuha või bituumeniga töödeldud materjalist kattega (asfalt-, tsementbetoon- või muu selline kate) ning kiviparketi ja munakivisillutisega tee.</a:t>
            </a:r>
          </a:p>
          <a:p>
            <a:pPr lvl="2"/>
            <a:r>
              <a:rPr lang="et-EE" b="1" dirty="0"/>
              <a:t>Kruusatee </a:t>
            </a:r>
            <a:r>
              <a:rPr lang="et-EE" dirty="0"/>
              <a:t>on kruusast, kruus- või killustikliivast või killustikusõelmetest tee.</a:t>
            </a:r>
          </a:p>
          <a:p>
            <a:pPr lvl="2"/>
            <a:r>
              <a:rPr lang="et-EE" b="1" dirty="0"/>
              <a:t>Pinnastee</a:t>
            </a:r>
            <a:r>
              <a:rPr lang="et-EE" dirty="0"/>
              <a:t> on põllu-, metsa- või muu selline pealiskihita tee, mis on teeks rajatud või sõidukite liikumise tulemusena selleks kujunenud;</a:t>
            </a:r>
          </a:p>
          <a:p>
            <a:r>
              <a:rPr lang="et-EE" dirty="0"/>
              <a:t>Teehoiu rahastamine</a:t>
            </a:r>
            <a:r>
              <a:rPr lang="en-US" dirty="0"/>
              <a:t> - </a:t>
            </a:r>
            <a:r>
              <a:rPr lang="en-US" dirty="0">
                <a:hlinkClick r:id="rId2"/>
              </a:rPr>
              <a:t>https://www.transpordiamet.ee/teehoiukava</a:t>
            </a:r>
            <a:r>
              <a:rPr lang="en-US" dirty="0"/>
              <a:t> </a:t>
            </a:r>
            <a:endParaRPr lang="et-EE" dirty="0"/>
          </a:p>
          <a:p>
            <a:pPr lvl="1"/>
            <a:r>
              <a:rPr lang="et-EE" dirty="0"/>
              <a:t>teehoiukava alusel (kava 4 aastaks</a:t>
            </a:r>
            <a:r>
              <a:rPr lang="en-US" dirty="0"/>
              <a:t> – </a:t>
            </a:r>
            <a:r>
              <a:rPr lang="en-US" dirty="0" err="1"/>
              <a:t>tänane</a:t>
            </a:r>
            <a:r>
              <a:rPr lang="en-US" dirty="0"/>
              <a:t> 2025-2028</a:t>
            </a:r>
            <a:r>
              <a:rPr lang="et-EE" dirty="0"/>
              <a:t>)</a:t>
            </a:r>
          </a:p>
          <a:p>
            <a:pPr lvl="2"/>
            <a:r>
              <a:rPr lang="et-EE" dirty="0"/>
              <a:t>igal aastal lepitakse kokku – ei võimalda pikaajalist planeerimist.</a:t>
            </a:r>
            <a:endParaRPr lang="en-US" dirty="0"/>
          </a:p>
          <a:p>
            <a:pPr lvl="2"/>
            <a:r>
              <a:rPr lang="en-US" dirty="0"/>
              <a:t>2025-2028 on </a:t>
            </a:r>
            <a:r>
              <a:rPr lang="en-US" dirty="0" err="1">
                <a:hlinkClick r:id="rId3"/>
              </a:rPr>
              <a:t>Riigi</a:t>
            </a:r>
            <a:r>
              <a:rPr lang="en-US" dirty="0">
                <a:hlinkClick r:id="rId3"/>
              </a:rPr>
              <a:t> </a:t>
            </a:r>
            <a:r>
              <a:rPr lang="en-US" dirty="0" err="1">
                <a:hlinkClick r:id="rId3"/>
              </a:rPr>
              <a:t>Eelarvestrateegia</a:t>
            </a:r>
            <a:r>
              <a:rPr lang="en-US" dirty="0">
                <a:hlinkClick r:id="rId3"/>
              </a:rPr>
              <a:t> </a:t>
            </a:r>
            <a:r>
              <a:rPr lang="en-US" dirty="0"/>
              <a:t>ja THK </a:t>
            </a:r>
            <a:r>
              <a:rPr lang="en-US" dirty="0" err="1"/>
              <a:t>järgi</a:t>
            </a:r>
            <a:r>
              <a:rPr lang="en-US" dirty="0"/>
              <a:t> </a:t>
            </a:r>
            <a:r>
              <a:rPr lang="en-US" dirty="0" err="1"/>
              <a:t>KaKaStroof</a:t>
            </a:r>
            <a:r>
              <a:rPr lang="et-EE" dirty="0"/>
              <a:t> </a:t>
            </a:r>
          </a:p>
          <a:p>
            <a:pPr lvl="1"/>
            <a:r>
              <a:rPr lang="et-EE" dirty="0"/>
              <a:t>KOV teede rahastamine ei ole proportsionaalne</a:t>
            </a:r>
          </a:p>
          <a:p>
            <a:pPr lvl="2"/>
            <a:r>
              <a:rPr lang="et-EE" dirty="0"/>
              <a:t>ei kilomeetrite, läbisõidu ega müüdud kütusega</a:t>
            </a:r>
          </a:p>
          <a:p>
            <a:pPr lvl="1"/>
            <a:r>
              <a:rPr lang="et-EE" dirty="0"/>
              <a:t>Euroraha vaid TEN-T teedele – algselt seostatud kütuseaktsiisiga</a:t>
            </a:r>
          </a:p>
          <a:p>
            <a:r>
              <a:rPr lang="et-EE" dirty="0"/>
              <a:t>Tee omaniku kohustus – ohutu liiklus</a:t>
            </a:r>
          </a:p>
          <a:p>
            <a:pPr marL="0" indent="0">
              <a:buNone/>
            </a:pPr>
            <a:endParaRPr lang="et-EE" dirty="0"/>
          </a:p>
        </p:txBody>
      </p:sp>
      <p:pic>
        <p:nvPicPr>
          <p:cNvPr id="4" name="Pilt 3">
            <a:extLst>
              <a:ext uri="{FF2B5EF4-FFF2-40B4-BE49-F238E27FC236}">
                <a16:creationId xmlns:a16="http://schemas.microsoft.com/office/drawing/2014/main" id="{99936DDF-33C6-4E72-9D29-1A9BA03C24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9013" y="4593167"/>
            <a:ext cx="3192986" cy="2264832"/>
          </a:xfrm>
          <a:prstGeom prst="rect">
            <a:avLst/>
          </a:prstGeom>
        </p:spPr>
      </p:pic>
      <p:pic>
        <p:nvPicPr>
          <p:cNvPr id="6" name="Picture 5">
            <a:extLst>
              <a:ext uri="{FF2B5EF4-FFF2-40B4-BE49-F238E27FC236}">
                <a16:creationId xmlns:a16="http://schemas.microsoft.com/office/drawing/2014/main" id="{B6CC216B-3322-CF8E-FB31-BE4DDF9ADD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34879" y="3244"/>
            <a:ext cx="2357119" cy="1508864"/>
          </a:xfrm>
          <a:prstGeom prst="rect">
            <a:avLst/>
          </a:prstGeom>
        </p:spPr>
      </p:pic>
    </p:spTree>
    <p:extLst>
      <p:ext uri="{BB962C8B-B14F-4D97-AF65-F5344CB8AC3E}">
        <p14:creationId xmlns:p14="http://schemas.microsoft.com/office/powerpoint/2010/main" val="875891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A0B5DA-477F-8148-2E9E-4982FFA5C29D}"/>
              </a:ext>
            </a:extLst>
          </p:cNvPr>
          <p:cNvSpPr>
            <a:spLocks noGrp="1"/>
          </p:cNvSpPr>
          <p:nvPr>
            <p:ph type="body" sz="quarter" idx="13"/>
          </p:nvPr>
        </p:nvSpPr>
        <p:spPr/>
        <p:txBody>
          <a:bodyPr/>
          <a:lstStyle/>
          <a:p>
            <a:r>
              <a:rPr lang="en-US" dirty="0"/>
              <a:t>TP – </a:t>
            </a:r>
            <a:r>
              <a:rPr lang="en-US" dirty="0" err="1"/>
              <a:t>raamistik</a:t>
            </a:r>
            <a:r>
              <a:rPr lang="en-US" dirty="0"/>
              <a:t> ja </a:t>
            </a:r>
            <a:r>
              <a:rPr lang="en-US" dirty="0" err="1"/>
              <a:t>põhimõtteid</a:t>
            </a:r>
            <a:endParaRPr lang="en-US" dirty="0"/>
          </a:p>
        </p:txBody>
      </p:sp>
      <p:sp>
        <p:nvSpPr>
          <p:cNvPr id="3" name="Text Placeholder 2">
            <a:extLst>
              <a:ext uri="{FF2B5EF4-FFF2-40B4-BE49-F238E27FC236}">
                <a16:creationId xmlns:a16="http://schemas.microsoft.com/office/drawing/2014/main" id="{4CB2F581-635C-FFC7-B1D2-68A2EE28AC2B}"/>
              </a:ext>
            </a:extLst>
          </p:cNvPr>
          <p:cNvSpPr>
            <a:spLocks noGrp="1"/>
          </p:cNvSpPr>
          <p:nvPr>
            <p:ph type="body" sz="quarter" idx="14"/>
          </p:nvPr>
        </p:nvSpPr>
        <p:spPr>
          <a:xfrm>
            <a:off x="1701800" y="1628776"/>
            <a:ext cx="9512300" cy="4140200"/>
          </a:xfrm>
        </p:spPr>
        <p:txBody>
          <a:bodyPr/>
          <a:lstStyle/>
          <a:p>
            <a:r>
              <a:rPr lang="en-US" dirty="0" err="1"/>
              <a:t>Tunnis</a:t>
            </a:r>
            <a:r>
              <a:rPr lang="en-US" dirty="0"/>
              <a:t> </a:t>
            </a:r>
            <a:r>
              <a:rPr lang="en-US" dirty="0" err="1"/>
              <a:t>viibimine</a:t>
            </a:r>
            <a:r>
              <a:rPr lang="en-US" dirty="0"/>
              <a:t> </a:t>
            </a:r>
            <a:r>
              <a:rPr lang="en-US" dirty="0" err="1"/>
              <a:t>ei</a:t>
            </a:r>
            <a:r>
              <a:rPr lang="en-US" dirty="0"/>
              <a:t> ole </a:t>
            </a:r>
            <a:r>
              <a:rPr lang="en-US" dirty="0" err="1"/>
              <a:t>kohustuslik</a:t>
            </a:r>
            <a:r>
              <a:rPr lang="en-US" dirty="0"/>
              <a:t>, </a:t>
            </a:r>
            <a:r>
              <a:rPr lang="en-US" dirty="0" err="1"/>
              <a:t>kuid</a:t>
            </a:r>
            <a:r>
              <a:rPr lang="en-US" dirty="0"/>
              <a:t> </a:t>
            </a:r>
            <a:r>
              <a:rPr lang="en-US" dirty="0" err="1"/>
              <a:t>loenguslaidid</a:t>
            </a:r>
            <a:r>
              <a:rPr lang="en-US" dirty="0"/>
              <a:t> </a:t>
            </a:r>
            <a:r>
              <a:rPr lang="en-US" dirty="0" err="1"/>
              <a:t>ei</a:t>
            </a:r>
            <a:r>
              <a:rPr lang="en-US" dirty="0"/>
              <a:t> </a:t>
            </a:r>
            <a:r>
              <a:rPr lang="en-US" dirty="0" err="1"/>
              <a:t>sisalda</a:t>
            </a:r>
            <a:r>
              <a:rPr lang="en-US" dirty="0"/>
              <a:t> </a:t>
            </a:r>
            <a:r>
              <a:rPr lang="en-US" dirty="0" err="1"/>
              <a:t>kõike</a:t>
            </a:r>
            <a:r>
              <a:rPr lang="en-US" dirty="0"/>
              <a:t> </a:t>
            </a:r>
            <a:r>
              <a:rPr lang="en-US" dirty="0" err="1"/>
              <a:t>vajalikku</a:t>
            </a:r>
            <a:endParaRPr lang="en-US" dirty="0"/>
          </a:p>
          <a:p>
            <a:r>
              <a:rPr lang="en-US" dirty="0" err="1"/>
              <a:t>Loenguid</a:t>
            </a:r>
            <a:r>
              <a:rPr lang="en-US" dirty="0"/>
              <a:t> </a:t>
            </a:r>
            <a:r>
              <a:rPr lang="en-US" dirty="0" err="1"/>
              <a:t>võrku</a:t>
            </a:r>
            <a:r>
              <a:rPr lang="en-US" dirty="0"/>
              <a:t> </a:t>
            </a:r>
            <a:r>
              <a:rPr lang="en-US" dirty="0" err="1"/>
              <a:t>ei</a:t>
            </a:r>
            <a:r>
              <a:rPr lang="en-US" dirty="0"/>
              <a:t> </a:t>
            </a:r>
            <a:r>
              <a:rPr lang="en-US" dirty="0" err="1"/>
              <a:t>transleeri</a:t>
            </a:r>
            <a:r>
              <a:rPr lang="en-US" dirty="0"/>
              <a:t>, Moodle </a:t>
            </a:r>
            <a:r>
              <a:rPr lang="en-US" dirty="0" err="1"/>
              <a:t>keskkonda</a:t>
            </a:r>
            <a:r>
              <a:rPr lang="en-US" dirty="0"/>
              <a:t> </a:t>
            </a:r>
            <a:r>
              <a:rPr lang="en-US" dirty="0" err="1"/>
              <a:t>ei</a:t>
            </a:r>
            <a:r>
              <a:rPr lang="en-US" dirty="0"/>
              <a:t> </a:t>
            </a:r>
            <a:r>
              <a:rPr lang="en-US" dirty="0" err="1"/>
              <a:t>kasuta</a:t>
            </a:r>
            <a:endParaRPr lang="en-US" dirty="0"/>
          </a:p>
          <a:p>
            <a:r>
              <a:rPr lang="en-US" dirty="0" err="1"/>
              <a:t>Kursuse</a:t>
            </a:r>
            <a:r>
              <a:rPr lang="en-US" dirty="0"/>
              <a:t> </a:t>
            </a:r>
            <a:r>
              <a:rPr lang="en-US" dirty="0" err="1"/>
              <a:t>loenguosa</a:t>
            </a:r>
            <a:r>
              <a:rPr lang="en-US" dirty="0"/>
              <a:t> </a:t>
            </a:r>
            <a:r>
              <a:rPr lang="en-US" dirty="0" err="1"/>
              <a:t>lõpuks</a:t>
            </a:r>
            <a:r>
              <a:rPr lang="en-US" dirty="0"/>
              <a:t> </a:t>
            </a:r>
            <a:r>
              <a:rPr lang="en-US" dirty="0" err="1"/>
              <a:t>kirjalik</a:t>
            </a:r>
            <a:r>
              <a:rPr lang="en-US" dirty="0"/>
              <a:t> </a:t>
            </a:r>
            <a:r>
              <a:rPr lang="en-US" dirty="0" err="1"/>
              <a:t>eksam</a:t>
            </a:r>
            <a:r>
              <a:rPr lang="en-US" dirty="0"/>
              <a:t> 10 </a:t>
            </a:r>
            <a:r>
              <a:rPr lang="en-US" dirty="0" err="1"/>
              <a:t>küsimusega</a:t>
            </a:r>
            <a:r>
              <a:rPr lang="en-US" dirty="0"/>
              <a:t> (</a:t>
            </a:r>
            <a:r>
              <a:rPr lang="en-US" dirty="0" err="1"/>
              <a:t>ei</a:t>
            </a:r>
            <a:r>
              <a:rPr lang="en-US" dirty="0"/>
              <a:t> ole </a:t>
            </a:r>
            <a:r>
              <a:rPr lang="en-US" dirty="0" err="1"/>
              <a:t>loterii-stiilis</a:t>
            </a:r>
            <a:r>
              <a:rPr lang="en-US" dirty="0"/>
              <a:t>)</a:t>
            </a:r>
          </a:p>
          <a:p>
            <a:pPr lvl="1"/>
            <a:r>
              <a:rPr lang="en-US" dirty="0" err="1"/>
              <a:t>Abivahenditeta</a:t>
            </a:r>
            <a:r>
              <a:rPr lang="en-US" dirty="0"/>
              <a:t>, </a:t>
            </a:r>
            <a:r>
              <a:rPr lang="en-US" dirty="0" err="1"/>
              <a:t>vaja</a:t>
            </a:r>
            <a:r>
              <a:rPr lang="en-US" dirty="0"/>
              <a:t> &gt;50% </a:t>
            </a:r>
            <a:r>
              <a:rPr lang="en-US" dirty="0" err="1"/>
              <a:t>õiget</a:t>
            </a:r>
            <a:endParaRPr lang="en-US" dirty="0"/>
          </a:p>
          <a:p>
            <a:r>
              <a:rPr lang="en-US" dirty="0" err="1"/>
              <a:t>Harjutuste</a:t>
            </a:r>
            <a:r>
              <a:rPr lang="en-US" dirty="0"/>
              <a:t> </a:t>
            </a:r>
            <a:r>
              <a:rPr lang="en-US" dirty="0" err="1"/>
              <a:t>osa</a:t>
            </a:r>
            <a:r>
              <a:rPr lang="en-US" dirty="0"/>
              <a:t> </a:t>
            </a:r>
            <a:r>
              <a:rPr lang="en-US" dirty="0" err="1"/>
              <a:t>lõpuks</a:t>
            </a:r>
            <a:r>
              <a:rPr lang="en-US" dirty="0"/>
              <a:t> </a:t>
            </a:r>
            <a:r>
              <a:rPr lang="en-US" dirty="0" err="1"/>
              <a:t>viis</a:t>
            </a:r>
            <a:r>
              <a:rPr lang="en-US" dirty="0"/>
              <a:t> </a:t>
            </a:r>
            <a:r>
              <a:rPr lang="en-US" dirty="0" err="1"/>
              <a:t>ülesannet</a:t>
            </a:r>
            <a:r>
              <a:rPr lang="en-US" dirty="0"/>
              <a:t> (</a:t>
            </a:r>
            <a:r>
              <a:rPr lang="en-US" dirty="0" err="1"/>
              <a:t>kui</a:t>
            </a:r>
            <a:r>
              <a:rPr lang="en-US" dirty="0"/>
              <a:t> 10 </a:t>
            </a:r>
            <a:r>
              <a:rPr lang="en-US" dirty="0" err="1"/>
              <a:t>küsimuse</a:t>
            </a:r>
            <a:r>
              <a:rPr lang="en-US" dirty="0"/>
              <a:t> </a:t>
            </a:r>
            <a:r>
              <a:rPr lang="en-US" dirty="0" err="1"/>
              <a:t>eksami</a:t>
            </a:r>
            <a:r>
              <a:rPr lang="en-US" dirty="0"/>
              <a:t> </a:t>
            </a:r>
            <a:r>
              <a:rPr lang="en-US" dirty="0" err="1"/>
              <a:t>lävend</a:t>
            </a:r>
            <a:r>
              <a:rPr lang="en-US" dirty="0"/>
              <a:t> </a:t>
            </a:r>
            <a:r>
              <a:rPr lang="en-US" dirty="0" err="1"/>
              <a:t>käes</a:t>
            </a:r>
            <a:r>
              <a:rPr lang="en-US" dirty="0"/>
              <a:t>)</a:t>
            </a:r>
          </a:p>
          <a:p>
            <a:pPr lvl="1"/>
            <a:r>
              <a:rPr lang="en-US" dirty="0" err="1"/>
              <a:t>Lubatud</a:t>
            </a:r>
            <a:r>
              <a:rPr lang="en-US" dirty="0"/>
              <a:t> </a:t>
            </a:r>
            <a:r>
              <a:rPr lang="en-US" dirty="0" err="1"/>
              <a:t>kalkulaator</a:t>
            </a:r>
            <a:r>
              <a:rPr lang="en-US" dirty="0"/>
              <a:t> ja </a:t>
            </a:r>
            <a:r>
              <a:rPr lang="en-US" dirty="0" err="1"/>
              <a:t>ainult</a:t>
            </a:r>
            <a:r>
              <a:rPr lang="en-US" dirty="0"/>
              <a:t> </a:t>
            </a:r>
            <a:r>
              <a:rPr lang="en-US" dirty="0" err="1"/>
              <a:t>paberkandjal</a:t>
            </a:r>
            <a:r>
              <a:rPr lang="en-US" dirty="0"/>
              <a:t> </a:t>
            </a:r>
            <a:r>
              <a:rPr lang="en-US" dirty="0" err="1"/>
              <a:t>abivahendid</a:t>
            </a:r>
            <a:r>
              <a:rPr lang="en-US" dirty="0"/>
              <a:t>, </a:t>
            </a:r>
            <a:r>
              <a:rPr lang="en-US" dirty="0" err="1"/>
              <a:t>vaja</a:t>
            </a:r>
            <a:r>
              <a:rPr lang="en-US" dirty="0"/>
              <a:t> </a:t>
            </a:r>
            <a:r>
              <a:rPr lang="en-US" dirty="0" err="1"/>
              <a:t>samuti</a:t>
            </a:r>
            <a:r>
              <a:rPr lang="en-US" dirty="0"/>
              <a:t> &gt;50%</a:t>
            </a:r>
          </a:p>
          <a:p>
            <a:r>
              <a:rPr lang="en-US" dirty="0" err="1"/>
              <a:t>Iseseisev</a:t>
            </a:r>
            <a:r>
              <a:rPr lang="en-US" dirty="0"/>
              <a:t> </a:t>
            </a:r>
            <a:r>
              <a:rPr lang="en-US" dirty="0" err="1"/>
              <a:t>töö</a:t>
            </a:r>
            <a:r>
              <a:rPr lang="en-US" dirty="0"/>
              <a:t> – </a:t>
            </a:r>
            <a:r>
              <a:rPr lang="en-US" dirty="0" err="1"/>
              <a:t>eskiisprojekt</a:t>
            </a:r>
            <a:endParaRPr lang="en-US" dirty="0"/>
          </a:p>
          <a:p>
            <a:pPr lvl="1"/>
            <a:r>
              <a:rPr lang="en-US" dirty="0" err="1"/>
              <a:t>Soovitav</a:t>
            </a:r>
            <a:r>
              <a:rPr lang="en-US" dirty="0"/>
              <a:t> </a:t>
            </a:r>
            <a:r>
              <a:rPr lang="en-US" dirty="0" err="1"/>
              <a:t>kasutada</a:t>
            </a:r>
            <a:r>
              <a:rPr lang="en-US" dirty="0"/>
              <a:t> </a:t>
            </a:r>
            <a:r>
              <a:rPr lang="en-US" dirty="0" err="1"/>
              <a:t>Autodeski</a:t>
            </a:r>
            <a:r>
              <a:rPr lang="en-US" dirty="0"/>
              <a:t> </a:t>
            </a:r>
            <a:r>
              <a:rPr lang="en-US" dirty="0" err="1"/>
              <a:t>tarkvara</a:t>
            </a:r>
            <a:r>
              <a:rPr lang="en-US" dirty="0"/>
              <a:t>, </a:t>
            </a:r>
            <a:r>
              <a:rPr lang="en-US" dirty="0" err="1"/>
              <a:t>projekt</a:t>
            </a:r>
            <a:r>
              <a:rPr lang="en-US" dirty="0"/>
              <a:t> </a:t>
            </a:r>
            <a:r>
              <a:rPr lang="en-US" dirty="0" err="1"/>
              <a:t>esitada</a:t>
            </a:r>
            <a:r>
              <a:rPr lang="en-US" dirty="0"/>
              <a:t> </a:t>
            </a:r>
            <a:r>
              <a:rPr lang="en-US" dirty="0" err="1"/>
              <a:t>elektrooniliselt</a:t>
            </a:r>
            <a:r>
              <a:rPr lang="en-US" dirty="0"/>
              <a:t> (</a:t>
            </a:r>
            <a:r>
              <a:rPr lang="en-US" dirty="0" err="1"/>
              <a:t>seletuskiri</a:t>
            </a:r>
            <a:r>
              <a:rPr lang="en-US" dirty="0"/>
              <a:t> ja </a:t>
            </a:r>
            <a:r>
              <a:rPr lang="en-US" dirty="0" err="1"/>
              <a:t>joonised</a:t>
            </a:r>
            <a:r>
              <a:rPr lang="en-US" dirty="0"/>
              <a:t> – pdf </a:t>
            </a:r>
            <a:r>
              <a:rPr lang="en-US" dirty="0" err="1"/>
              <a:t>formaadis</a:t>
            </a:r>
            <a:r>
              <a:rPr lang="en-US" dirty="0"/>
              <a:t>)</a:t>
            </a:r>
          </a:p>
          <a:p>
            <a:r>
              <a:rPr lang="en-US" dirty="0"/>
              <a:t>Hinne </a:t>
            </a:r>
            <a:r>
              <a:rPr lang="en-US" dirty="0" err="1"/>
              <a:t>tuleneb</a:t>
            </a:r>
            <a:r>
              <a:rPr lang="en-US" dirty="0"/>
              <a:t> </a:t>
            </a:r>
            <a:r>
              <a:rPr lang="en-US" dirty="0" err="1"/>
              <a:t>küsimustest</a:t>
            </a:r>
            <a:r>
              <a:rPr lang="en-US" dirty="0"/>
              <a:t> + </a:t>
            </a:r>
            <a:r>
              <a:rPr lang="en-US" dirty="0" err="1"/>
              <a:t>ülesannetest</a:t>
            </a:r>
            <a:r>
              <a:rPr lang="en-US" dirty="0"/>
              <a:t> (50/50) ja </a:t>
            </a:r>
            <a:r>
              <a:rPr lang="en-US" dirty="0" err="1"/>
              <a:t>projekt</a:t>
            </a:r>
            <a:r>
              <a:rPr lang="en-US" dirty="0"/>
              <a:t> </a:t>
            </a:r>
            <a:r>
              <a:rPr lang="en-US" dirty="0" err="1"/>
              <a:t>võib</a:t>
            </a:r>
            <a:r>
              <a:rPr lang="en-US" dirty="0"/>
              <a:t> </a:t>
            </a:r>
            <a:r>
              <a:rPr lang="en-US" dirty="0" err="1"/>
              <a:t>seda</a:t>
            </a:r>
            <a:r>
              <a:rPr lang="en-US" dirty="0"/>
              <a:t> </a:t>
            </a:r>
            <a:r>
              <a:rPr lang="en-US" dirty="0" err="1"/>
              <a:t>muuta</a:t>
            </a:r>
            <a:r>
              <a:rPr lang="en-US" dirty="0"/>
              <a:t> </a:t>
            </a:r>
            <a:r>
              <a:rPr lang="en-US" dirty="0" err="1"/>
              <a:t>ühe</a:t>
            </a:r>
            <a:r>
              <a:rPr lang="en-US" dirty="0"/>
              <a:t> </a:t>
            </a:r>
            <a:r>
              <a:rPr lang="en-US" dirty="0" err="1"/>
              <a:t>palli</a:t>
            </a:r>
            <a:r>
              <a:rPr lang="en-US" dirty="0"/>
              <a:t> </a:t>
            </a:r>
            <a:r>
              <a:rPr lang="en-US" dirty="0" err="1"/>
              <a:t>piires</a:t>
            </a:r>
            <a:r>
              <a:rPr lang="en-US" dirty="0"/>
              <a:t> (</a:t>
            </a:r>
            <a:r>
              <a:rPr lang="en-US" dirty="0" err="1"/>
              <a:t>üles-alla</a:t>
            </a:r>
            <a:r>
              <a:rPr lang="en-US" dirty="0"/>
              <a:t>)</a:t>
            </a:r>
          </a:p>
        </p:txBody>
      </p:sp>
    </p:spTree>
    <p:extLst>
      <p:ext uri="{BB962C8B-B14F-4D97-AF65-F5344CB8AC3E}">
        <p14:creationId xmlns:p14="http://schemas.microsoft.com/office/powerpoint/2010/main" val="2993043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8765-4A05-4764-AF97-14744D3781DF}"/>
              </a:ext>
            </a:extLst>
          </p:cNvPr>
          <p:cNvSpPr>
            <a:spLocks noGrp="1"/>
          </p:cNvSpPr>
          <p:nvPr>
            <p:ph type="title"/>
          </p:nvPr>
        </p:nvSpPr>
        <p:spPr/>
        <p:txBody>
          <a:bodyPr/>
          <a:lstStyle/>
          <a:p>
            <a:r>
              <a:rPr lang="en-US" sz="2800" dirty="0" err="1"/>
              <a:t>Standardid</a:t>
            </a:r>
            <a:r>
              <a:rPr lang="en-US" sz="2800" dirty="0"/>
              <a:t> – </a:t>
            </a:r>
            <a:r>
              <a:rPr lang="en-US" sz="2800" dirty="0" err="1"/>
              <a:t>rakenduvad</a:t>
            </a:r>
            <a:r>
              <a:rPr lang="en-US" sz="2800" dirty="0"/>
              <a:t> kas </a:t>
            </a:r>
            <a:r>
              <a:rPr lang="en-US" sz="2800" dirty="0" err="1"/>
              <a:t>normiviitest</a:t>
            </a:r>
            <a:r>
              <a:rPr lang="en-US" sz="2800" dirty="0"/>
              <a:t>, </a:t>
            </a:r>
            <a:r>
              <a:rPr lang="en-US" sz="2800" dirty="0" err="1"/>
              <a:t>lähteülesandest</a:t>
            </a:r>
            <a:r>
              <a:rPr lang="en-US" sz="2800" dirty="0"/>
              <a:t> </a:t>
            </a:r>
            <a:r>
              <a:rPr lang="en-US" sz="2800" dirty="0" err="1"/>
              <a:t>või</a:t>
            </a:r>
            <a:r>
              <a:rPr lang="en-US" sz="2800" dirty="0"/>
              <a:t> </a:t>
            </a:r>
            <a:r>
              <a:rPr lang="en-US" sz="2800" dirty="0" err="1"/>
              <a:t>läbi</a:t>
            </a:r>
            <a:r>
              <a:rPr lang="en-US" sz="2800" dirty="0"/>
              <a:t> “</a:t>
            </a:r>
            <a:r>
              <a:rPr lang="en-US" sz="2800" dirty="0" err="1"/>
              <a:t>hea</a:t>
            </a:r>
            <a:r>
              <a:rPr lang="en-US" sz="2800" dirty="0"/>
              <a:t> </a:t>
            </a:r>
            <a:r>
              <a:rPr lang="en-US" sz="2800" dirty="0" err="1"/>
              <a:t>tava</a:t>
            </a:r>
            <a:r>
              <a:rPr lang="en-US" sz="2800" dirty="0"/>
              <a:t>” </a:t>
            </a:r>
            <a:r>
              <a:rPr lang="en-US" sz="2800" dirty="0" err="1"/>
              <a:t>määratluse</a:t>
            </a:r>
            <a:endParaRPr lang="en-US" sz="2800" dirty="0"/>
          </a:p>
        </p:txBody>
      </p:sp>
      <p:sp>
        <p:nvSpPr>
          <p:cNvPr id="3" name="Content Placeholder 2">
            <a:extLst>
              <a:ext uri="{FF2B5EF4-FFF2-40B4-BE49-F238E27FC236}">
                <a16:creationId xmlns:a16="http://schemas.microsoft.com/office/drawing/2014/main" id="{14B2EE5F-1AE0-49CA-B0D2-CC006C9F9D52}"/>
              </a:ext>
            </a:extLst>
          </p:cNvPr>
          <p:cNvSpPr>
            <a:spLocks noGrp="1"/>
          </p:cNvSpPr>
          <p:nvPr>
            <p:ph idx="1"/>
          </p:nvPr>
        </p:nvSpPr>
        <p:spPr>
          <a:xfrm>
            <a:off x="1337733" y="2133599"/>
            <a:ext cx="10562167" cy="4326467"/>
          </a:xfrm>
        </p:spPr>
        <p:txBody>
          <a:bodyPr>
            <a:normAutofit fontScale="62500" lnSpcReduction="20000"/>
          </a:bodyPr>
          <a:lstStyle/>
          <a:p>
            <a:pPr>
              <a:lnSpc>
                <a:spcPct val="120000"/>
              </a:lnSpc>
            </a:pPr>
            <a:r>
              <a:rPr lang="en-US" dirty="0"/>
              <a:t>EVS – Eesti </a:t>
            </a:r>
            <a:r>
              <a:rPr lang="en-US" dirty="0" err="1"/>
              <a:t>Vabariigi</a:t>
            </a:r>
            <a:r>
              <a:rPr lang="en-US" dirty="0"/>
              <a:t> Standard</a:t>
            </a:r>
          </a:p>
          <a:p>
            <a:pPr>
              <a:lnSpc>
                <a:spcPct val="120000"/>
              </a:lnSpc>
            </a:pPr>
            <a:r>
              <a:rPr lang="en-US" dirty="0"/>
              <a:t>EVS-EN – </a:t>
            </a:r>
            <a:r>
              <a:rPr lang="en-US" dirty="0" err="1"/>
              <a:t>Euroopa</a:t>
            </a:r>
            <a:r>
              <a:rPr lang="en-US" dirty="0"/>
              <a:t> Standard, </a:t>
            </a:r>
            <a:r>
              <a:rPr lang="en-US" dirty="0" err="1"/>
              <a:t>harmoniseeritud</a:t>
            </a:r>
            <a:endParaRPr lang="en-US" dirty="0"/>
          </a:p>
          <a:p>
            <a:pPr>
              <a:lnSpc>
                <a:spcPct val="120000"/>
              </a:lnSpc>
            </a:pPr>
            <a:r>
              <a:rPr lang="en-US" dirty="0"/>
              <a:t>EVS-EN ISO – </a:t>
            </a:r>
            <a:r>
              <a:rPr lang="en-US" dirty="0" err="1"/>
              <a:t>Euroopa</a:t>
            </a:r>
            <a:r>
              <a:rPr lang="en-US" dirty="0"/>
              <a:t> </a:t>
            </a:r>
            <a:r>
              <a:rPr lang="en-US" dirty="0" err="1"/>
              <a:t>standardina</a:t>
            </a:r>
            <a:r>
              <a:rPr lang="en-US" dirty="0"/>
              <a:t> </a:t>
            </a:r>
            <a:r>
              <a:rPr lang="en-US" dirty="0" err="1"/>
              <a:t>avaldatud</a:t>
            </a:r>
            <a:r>
              <a:rPr lang="en-US" dirty="0"/>
              <a:t> </a:t>
            </a:r>
            <a:r>
              <a:rPr lang="en-US" dirty="0" err="1"/>
              <a:t>rahvusvahelise</a:t>
            </a:r>
            <a:r>
              <a:rPr lang="en-US" dirty="0"/>
              <a:t> </a:t>
            </a:r>
            <a:r>
              <a:rPr lang="en-US" dirty="0" err="1"/>
              <a:t>standardimisorganisatsiooni</a:t>
            </a:r>
            <a:r>
              <a:rPr lang="en-US" dirty="0"/>
              <a:t> standard</a:t>
            </a:r>
          </a:p>
          <a:p>
            <a:pPr>
              <a:lnSpc>
                <a:spcPct val="120000"/>
              </a:lnSpc>
            </a:pPr>
            <a:r>
              <a:rPr lang="en-US" dirty="0"/>
              <a:t>EVS 843:2016 – </a:t>
            </a:r>
            <a:r>
              <a:rPr lang="en-US" dirty="0" err="1"/>
              <a:t>linnatänavad</a:t>
            </a:r>
            <a:endParaRPr lang="en-US" dirty="0"/>
          </a:p>
          <a:p>
            <a:pPr lvl="1">
              <a:lnSpc>
                <a:spcPct val="120000"/>
              </a:lnSpc>
            </a:pPr>
            <a:r>
              <a:rPr lang="en-US" dirty="0"/>
              <a:t>EVS 843: </a:t>
            </a:r>
            <a:r>
              <a:rPr lang="et-EE" dirty="0"/>
              <a:t>See Eesti standard rakendub avalikult kasutatavate tänavate, kõigi tiheasustusaladel paiknevate avalikult kasutatavate kohalike teede ja avalikkusele ligipääsetavate erateede projekteerimisel ning kohalikke teid käsitlevate planeeringute koostamisel. </a:t>
            </a:r>
            <a:r>
              <a:rPr lang="et-EE" b="1" dirty="0"/>
              <a:t>Standardit ei rakendata riigiteedel</a:t>
            </a:r>
            <a:r>
              <a:rPr lang="et-EE" dirty="0"/>
              <a:t>, riigiteede planeerimisel ja linna äärealadel paiknevatel avalikult kasutatavatel teedel, kus asustus on hõre ning liikluskeskkond pigem sarnaneb maantee tingimustega, nende teede projekteerimisel on soovitav lähtuda ehitusseadustiku alusel kehtestatud tee projekteerimise normidest. Kohaliku omavalitsuse ja Maanteeameti kokkuleppel võib seda Eesti standardit rakendada linnades, alevites ja alevikes asuvatel riigiteedel.</a:t>
            </a:r>
            <a:endParaRPr lang="en-US" dirty="0"/>
          </a:p>
        </p:txBody>
      </p:sp>
    </p:spTree>
    <p:extLst>
      <p:ext uri="{BB962C8B-B14F-4D97-AF65-F5344CB8AC3E}">
        <p14:creationId xmlns:p14="http://schemas.microsoft.com/office/powerpoint/2010/main" val="460203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2999E-22E1-E36A-E901-8FF87AC29744}"/>
              </a:ext>
            </a:extLst>
          </p:cNvPr>
          <p:cNvSpPr>
            <a:spLocks noGrp="1"/>
          </p:cNvSpPr>
          <p:nvPr>
            <p:ph type="title"/>
          </p:nvPr>
        </p:nvSpPr>
        <p:spPr/>
        <p:txBody>
          <a:bodyPr/>
          <a:lstStyle/>
          <a:p>
            <a:r>
              <a:rPr lang="en-US" dirty="0" err="1"/>
              <a:t>Standardid</a:t>
            </a:r>
            <a:endParaRPr lang="en-US" dirty="0"/>
          </a:p>
        </p:txBody>
      </p:sp>
      <p:sp>
        <p:nvSpPr>
          <p:cNvPr id="3" name="Content Placeholder 2">
            <a:extLst>
              <a:ext uri="{FF2B5EF4-FFF2-40B4-BE49-F238E27FC236}">
                <a16:creationId xmlns:a16="http://schemas.microsoft.com/office/drawing/2014/main" id="{60E894F1-A0E8-2090-A494-E4C94AE96BB3}"/>
              </a:ext>
            </a:extLst>
          </p:cNvPr>
          <p:cNvSpPr>
            <a:spLocks noGrp="1"/>
          </p:cNvSpPr>
          <p:nvPr>
            <p:ph idx="1"/>
          </p:nvPr>
        </p:nvSpPr>
        <p:spPr>
          <a:xfrm>
            <a:off x="394283" y="1825625"/>
            <a:ext cx="11543717" cy="4351338"/>
          </a:xfrm>
        </p:spPr>
        <p:txBody>
          <a:bodyPr>
            <a:normAutofit fontScale="85000" lnSpcReduction="10000"/>
          </a:bodyPr>
          <a:lstStyle/>
          <a:p>
            <a:r>
              <a:rPr lang="en-US" dirty="0"/>
              <a:t>EVS 843:2016 </a:t>
            </a:r>
            <a:r>
              <a:rPr lang="en-US" dirty="0" err="1"/>
              <a:t>Linnatänavad</a:t>
            </a:r>
            <a:r>
              <a:rPr lang="en-US" dirty="0"/>
              <a:t> – </a:t>
            </a:r>
            <a:r>
              <a:rPr lang="en-US" dirty="0" err="1"/>
              <a:t>asendatakse</a:t>
            </a:r>
            <a:r>
              <a:rPr lang="en-US" dirty="0"/>
              <a:t> </a:t>
            </a:r>
            <a:r>
              <a:rPr lang="en-US" dirty="0" err="1"/>
              <a:t>standardiga</a:t>
            </a:r>
            <a:r>
              <a:rPr lang="en-US" dirty="0"/>
              <a:t> </a:t>
            </a:r>
            <a:r>
              <a:rPr lang="en-US" dirty="0" err="1"/>
              <a:t>Linnaruum</a:t>
            </a:r>
            <a:endParaRPr lang="en-US" dirty="0"/>
          </a:p>
          <a:p>
            <a:pPr lvl="1"/>
            <a:r>
              <a:rPr lang="en-US" sz="2100" dirty="0">
                <a:solidFill>
                  <a:srgbClr val="FF0000"/>
                </a:solidFill>
              </a:rPr>
              <a:t>EVS 932:2017 – </a:t>
            </a:r>
            <a:r>
              <a:rPr lang="en-US" sz="2100" dirty="0" err="1">
                <a:solidFill>
                  <a:srgbClr val="FF0000"/>
                </a:solidFill>
              </a:rPr>
              <a:t>ehitusprojekt</a:t>
            </a:r>
            <a:r>
              <a:rPr lang="en-US" sz="2100" dirty="0">
                <a:solidFill>
                  <a:srgbClr val="FF0000"/>
                </a:solidFill>
              </a:rPr>
              <a:t> – </a:t>
            </a:r>
            <a:r>
              <a:rPr lang="en-US" sz="2100" dirty="0" err="1">
                <a:solidFill>
                  <a:srgbClr val="FF0000"/>
                </a:solidFill>
              </a:rPr>
              <a:t>ei</a:t>
            </a:r>
            <a:r>
              <a:rPr lang="en-US" sz="2100" dirty="0">
                <a:solidFill>
                  <a:srgbClr val="FF0000"/>
                </a:solidFill>
              </a:rPr>
              <a:t> </a:t>
            </a:r>
            <a:r>
              <a:rPr lang="en-US" sz="2100" dirty="0" err="1">
                <a:solidFill>
                  <a:srgbClr val="FF0000"/>
                </a:solidFill>
              </a:rPr>
              <a:t>kehti</a:t>
            </a:r>
            <a:r>
              <a:rPr lang="en-US" sz="2100" dirty="0">
                <a:solidFill>
                  <a:srgbClr val="FF0000"/>
                </a:solidFill>
              </a:rPr>
              <a:t> </a:t>
            </a:r>
            <a:r>
              <a:rPr lang="en-US" sz="2100" dirty="0" err="1">
                <a:solidFill>
                  <a:srgbClr val="FF0000"/>
                </a:solidFill>
              </a:rPr>
              <a:t>avalikel</a:t>
            </a:r>
            <a:r>
              <a:rPr lang="en-US" sz="2100" dirty="0">
                <a:solidFill>
                  <a:srgbClr val="FF0000"/>
                </a:solidFill>
              </a:rPr>
              <a:t> </a:t>
            </a:r>
            <a:r>
              <a:rPr lang="en-US" sz="2100" dirty="0" err="1">
                <a:solidFill>
                  <a:srgbClr val="FF0000"/>
                </a:solidFill>
              </a:rPr>
              <a:t>teedel</a:t>
            </a:r>
            <a:endParaRPr lang="en-US" sz="2100" dirty="0">
              <a:solidFill>
                <a:srgbClr val="FF0000"/>
              </a:solidFill>
            </a:endParaRPr>
          </a:p>
          <a:p>
            <a:pPr lvl="1"/>
            <a:r>
              <a:rPr lang="en-US" sz="2100" dirty="0"/>
              <a:t>EVS 848 – </a:t>
            </a:r>
            <a:r>
              <a:rPr lang="en-US" sz="2100" dirty="0" err="1"/>
              <a:t>väliskanalisatsioon</a:t>
            </a:r>
            <a:endParaRPr lang="en-US" sz="2100" dirty="0"/>
          </a:p>
          <a:p>
            <a:pPr lvl="1"/>
            <a:r>
              <a:rPr lang="en-US" sz="2100" dirty="0"/>
              <a:t>EVS-EN 1990-1997 – </a:t>
            </a:r>
            <a:r>
              <a:rPr lang="en-US" sz="2100" dirty="0" err="1"/>
              <a:t>ehitustehnilise</a:t>
            </a:r>
            <a:r>
              <a:rPr lang="en-US" sz="2100" dirty="0"/>
              <a:t> </a:t>
            </a:r>
            <a:r>
              <a:rPr lang="en-US" sz="2100" dirty="0" err="1"/>
              <a:t>projekteerimise</a:t>
            </a:r>
            <a:r>
              <a:rPr lang="en-US" sz="2100" dirty="0"/>
              <a:t> </a:t>
            </a:r>
            <a:r>
              <a:rPr lang="en-US" sz="2100" dirty="0" err="1"/>
              <a:t>põhimõtted</a:t>
            </a:r>
            <a:endParaRPr lang="en-US" sz="2100" dirty="0"/>
          </a:p>
          <a:p>
            <a:r>
              <a:rPr lang="en-US" dirty="0" err="1"/>
              <a:t>Materjalide</a:t>
            </a:r>
            <a:r>
              <a:rPr lang="en-US" dirty="0"/>
              <a:t> ja </a:t>
            </a:r>
            <a:r>
              <a:rPr lang="en-US" dirty="0" err="1"/>
              <a:t>pinnaste</a:t>
            </a:r>
            <a:r>
              <a:rPr lang="en-US" dirty="0"/>
              <a:t> </a:t>
            </a:r>
            <a:r>
              <a:rPr lang="en-US" dirty="0" err="1"/>
              <a:t>omadusi</a:t>
            </a:r>
            <a:r>
              <a:rPr lang="en-US" dirty="0"/>
              <a:t> ja </a:t>
            </a:r>
            <a:r>
              <a:rPr lang="en-US" dirty="0" err="1"/>
              <a:t>kasutust</a:t>
            </a:r>
            <a:r>
              <a:rPr lang="en-US" dirty="0"/>
              <a:t> </a:t>
            </a:r>
            <a:r>
              <a:rPr lang="en-US" dirty="0" err="1"/>
              <a:t>reguleerivad</a:t>
            </a:r>
            <a:endParaRPr lang="en-US" dirty="0"/>
          </a:p>
          <a:p>
            <a:pPr lvl="1"/>
            <a:r>
              <a:rPr lang="en-US" sz="2100" dirty="0"/>
              <a:t>EVS 901 </a:t>
            </a:r>
            <a:r>
              <a:rPr lang="en-US" sz="2100" dirty="0" err="1"/>
              <a:t>seeria</a:t>
            </a:r>
            <a:r>
              <a:rPr lang="en-US" sz="2100" dirty="0"/>
              <a:t> – 1 (</a:t>
            </a:r>
            <a:r>
              <a:rPr lang="en-US" sz="2100" dirty="0" err="1"/>
              <a:t>asfaltsegude</a:t>
            </a:r>
            <a:r>
              <a:rPr lang="en-US" sz="2100" dirty="0"/>
              <a:t> </a:t>
            </a:r>
            <a:r>
              <a:rPr lang="en-US" sz="2100" dirty="0" err="1"/>
              <a:t>täitematerjalid</a:t>
            </a:r>
            <a:r>
              <a:rPr lang="en-US" sz="2100" dirty="0"/>
              <a:t>), 2 (</a:t>
            </a:r>
            <a:r>
              <a:rPr lang="en-US" sz="2100" dirty="0" err="1"/>
              <a:t>bituumen</a:t>
            </a:r>
            <a:r>
              <a:rPr lang="en-US" sz="2100" dirty="0"/>
              <a:t>), 3 (</a:t>
            </a:r>
            <a:r>
              <a:rPr lang="en-US" sz="2100" dirty="0" err="1"/>
              <a:t>asfalt</a:t>
            </a:r>
            <a:r>
              <a:rPr lang="en-US" sz="2100" dirty="0"/>
              <a:t>), 20 (</a:t>
            </a:r>
            <a:r>
              <a:rPr lang="en-US" sz="2100" dirty="0" err="1"/>
              <a:t>filtratsioon</a:t>
            </a:r>
            <a:r>
              <a:rPr lang="en-US" sz="2100" dirty="0"/>
              <a:t>)</a:t>
            </a:r>
          </a:p>
          <a:p>
            <a:pPr lvl="1"/>
            <a:r>
              <a:rPr lang="en-US" sz="2100" dirty="0"/>
              <a:t>EVS-EN ISO 14688, 14689 – </a:t>
            </a:r>
            <a:r>
              <a:rPr lang="en-US" sz="2100" dirty="0" err="1"/>
              <a:t>pinnaste</a:t>
            </a:r>
            <a:r>
              <a:rPr lang="en-US" sz="2100" dirty="0"/>
              <a:t> ja </a:t>
            </a:r>
            <a:r>
              <a:rPr lang="en-US" sz="2100" dirty="0" err="1"/>
              <a:t>kivimite</a:t>
            </a:r>
            <a:r>
              <a:rPr lang="en-US" sz="2100" dirty="0"/>
              <a:t> </a:t>
            </a:r>
            <a:r>
              <a:rPr lang="en-US" sz="2100" dirty="0" err="1"/>
              <a:t>identifitseerimine</a:t>
            </a:r>
            <a:r>
              <a:rPr lang="en-US" sz="2100" dirty="0"/>
              <a:t> ja </a:t>
            </a:r>
            <a:r>
              <a:rPr lang="en-US" sz="2100" dirty="0" err="1"/>
              <a:t>liigitamine</a:t>
            </a:r>
            <a:endParaRPr lang="en-US" sz="2100" dirty="0"/>
          </a:p>
          <a:p>
            <a:pPr lvl="1"/>
            <a:r>
              <a:rPr lang="en-US" sz="2100" dirty="0"/>
              <a:t>EVS-EN 13242 – </a:t>
            </a:r>
            <a:r>
              <a:rPr lang="en-US" sz="2100" dirty="0" err="1"/>
              <a:t>täitematerjalid</a:t>
            </a:r>
            <a:r>
              <a:rPr lang="en-US" sz="2100" dirty="0"/>
              <a:t>; 13285 – </a:t>
            </a:r>
            <a:r>
              <a:rPr lang="en-US" sz="2100" dirty="0" err="1"/>
              <a:t>sidumata</a:t>
            </a:r>
            <a:r>
              <a:rPr lang="en-US" sz="2100" dirty="0"/>
              <a:t> </a:t>
            </a:r>
            <a:r>
              <a:rPr lang="en-US" sz="2100" dirty="0" err="1"/>
              <a:t>segud</a:t>
            </a:r>
            <a:endParaRPr lang="en-US" sz="2100" dirty="0"/>
          </a:p>
          <a:p>
            <a:pPr lvl="1"/>
            <a:r>
              <a:rPr lang="en-US" sz="2100" dirty="0"/>
              <a:t>EVS-EN 16907-2 – </a:t>
            </a:r>
            <a:r>
              <a:rPr lang="en-US" sz="2100" dirty="0" err="1"/>
              <a:t>mullatööd</a:t>
            </a:r>
            <a:r>
              <a:rPr lang="en-US" sz="2100" dirty="0"/>
              <a:t> ja </a:t>
            </a:r>
            <a:r>
              <a:rPr lang="en-US" sz="2100" dirty="0" err="1"/>
              <a:t>pinnaste</a:t>
            </a:r>
            <a:r>
              <a:rPr lang="en-US" sz="2100" dirty="0"/>
              <a:t> </a:t>
            </a:r>
            <a:r>
              <a:rPr lang="en-US" sz="2100" dirty="0" err="1"/>
              <a:t>liigitus</a:t>
            </a:r>
            <a:r>
              <a:rPr lang="en-US" sz="2100" dirty="0"/>
              <a:t>; 16907-5 – </a:t>
            </a:r>
            <a:r>
              <a:rPr lang="en-US" sz="2100" dirty="0" err="1"/>
              <a:t>kvaliteedikontroll</a:t>
            </a:r>
            <a:endParaRPr lang="en-US" sz="2100" dirty="0"/>
          </a:p>
          <a:p>
            <a:pPr lvl="1"/>
            <a:r>
              <a:rPr lang="en-US" sz="2100" dirty="0"/>
              <a:t>EVS-EN </a:t>
            </a:r>
            <a:r>
              <a:rPr lang="en-US" sz="2100" dirty="0" err="1"/>
              <a:t>seeria</a:t>
            </a:r>
            <a:r>
              <a:rPr lang="en-US" sz="2100" dirty="0"/>
              <a:t> - </a:t>
            </a:r>
            <a:r>
              <a:rPr lang="en-US" sz="2100" dirty="0" err="1"/>
              <a:t>Kivid</a:t>
            </a:r>
            <a:r>
              <a:rPr lang="en-US" sz="2100" dirty="0"/>
              <a:t> ja </a:t>
            </a:r>
            <a:r>
              <a:rPr lang="en-US" sz="2100" dirty="0" err="1"/>
              <a:t>plaadid</a:t>
            </a:r>
            <a:r>
              <a:rPr lang="en-US" sz="2100" dirty="0"/>
              <a:t>: </a:t>
            </a:r>
          </a:p>
          <a:p>
            <a:pPr lvl="2"/>
            <a:r>
              <a:rPr lang="en-US" dirty="0" err="1"/>
              <a:t>betoonist</a:t>
            </a:r>
            <a:r>
              <a:rPr lang="en-US" dirty="0"/>
              <a:t>: 1338 – </a:t>
            </a:r>
            <a:r>
              <a:rPr lang="en-US" dirty="0" err="1"/>
              <a:t>sillutiskivid</a:t>
            </a:r>
            <a:r>
              <a:rPr lang="en-US" dirty="0"/>
              <a:t>; 1339 – </a:t>
            </a:r>
            <a:r>
              <a:rPr lang="en-US" dirty="0" err="1"/>
              <a:t>sillutisplaat</a:t>
            </a:r>
            <a:r>
              <a:rPr lang="en-US" dirty="0"/>
              <a:t>; 1340 – </a:t>
            </a:r>
            <a:r>
              <a:rPr lang="en-US" dirty="0" err="1"/>
              <a:t>äärekivi</a:t>
            </a:r>
            <a:endParaRPr lang="en-US" dirty="0"/>
          </a:p>
          <a:p>
            <a:pPr lvl="2"/>
            <a:r>
              <a:rPr lang="en-US" dirty="0" err="1"/>
              <a:t>looduskivist</a:t>
            </a:r>
            <a:r>
              <a:rPr lang="en-US" dirty="0"/>
              <a:t>: 1341 – </a:t>
            </a:r>
            <a:r>
              <a:rPr lang="en-US" dirty="0" err="1"/>
              <a:t>sillutiskivi</a:t>
            </a:r>
            <a:r>
              <a:rPr lang="en-US" dirty="0"/>
              <a:t>, 1342 – </a:t>
            </a:r>
            <a:r>
              <a:rPr lang="en-US" dirty="0" err="1"/>
              <a:t>sillutisplaat</a:t>
            </a:r>
            <a:r>
              <a:rPr lang="en-US" dirty="0"/>
              <a:t>, 1343 – </a:t>
            </a:r>
            <a:r>
              <a:rPr lang="en-US" dirty="0" err="1"/>
              <a:t>äärekivi</a:t>
            </a:r>
            <a:endParaRPr lang="en-US" dirty="0"/>
          </a:p>
          <a:p>
            <a:pPr lvl="1"/>
            <a:r>
              <a:rPr lang="en-US" sz="2100" dirty="0"/>
              <a:t>EVS 613 – </a:t>
            </a:r>
            <a:r>
              <a:rPr lang="en-US" sz="2100" dirty="0" err="1"/>
              <a:t>liiklusmärgid</a:t>
            </a:r>
            <a:r>
              <a:rPr lang="en-US" sz="2100" dirty="0"/>
              <a:t>, 614 - </a:t>
            </a:r>
            <a:r>
              <a:rPr lang="en-US" sz="2100" dirty="0" err="1"/>
              <a:t>teemärgised</a:t>
            </a:r>
            <a:r>
              <a:rPr lang="en-US" sz="2100" dirty="0"/>
              <a:t>, 615 – </a:t>
            </a:r>
            <a:r>
              <a:rPr lang="en-US" sz="2100" dirty="0" err="1"/>
              <a:t>foorid</a:t>
            </a:r>
            <a:endParaRPr lang="en-US" sz="2100" dirty="0"/>
          </a:p>
          <a:p>
            <a:pPr lvl="1"/>
            <a:r>
              <a:rPr lang="en-US" sz="2100" dirty="0"/>
              <a:t>EVS-EN 1317 - </a:t>
            </a:r>
            <a:r>
              <a:rPr lang="en-US" sz="2100" dirty="0" err="1"/>
              <a:t>teepiirded</a:t>
            </a:r>
            <a:endParaRPr lang="en-US" sz="2100"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1006254-890E-0517-23E6-A009B7B0DB29}"/>
              </a:ext>
            </a:extLst>
          </p:cNvPr>
          <p:cNvSpPr>
            <a:spLocks noGrp="1"/>
          </p:cNvSpPr>
          <p:nvPr>
            <p:ph type="sldNum" sz="quarter" idx="12"/>
          </p:nvPr>
        </p:nvSpPr>
        <p:spPr/>
        <p:txBody>
          <a:bodyPr/>
          <a:lstStyle/>
          <a:p>
            <a:fld id="{A89FF1E2-3BA7-475C-A9AD-AEEAF9FE4269}" type="slidenum">
              <a:rPr lang="en-US" smtClean="0"/>
              <a:t>31</a:t>
            </a:fld>
            <a:endParaRPr lang="en-US"/>
          </a:p>
        </p:txBody>
      </p:sp>
    </p:spTree>
    <p:extLst>
      <p:ext uri="{BB962C8B-B14F-4D97-AF65-F5344CB8AC3E}">
        <p14:creationId xmlns:p14="http://schemas.microsoft.com/office/powerpoint/2010/main" val="3965154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83CD-C6E9-4D86-9CA9-0E6AC6AA25A4}"/>
              </a:ext>
            </a:extLst>
          </p:cNvPr>
          <p:cNvSpPr>
            <a:spLocks noGrp="1"/>
          </p:cNvSpPr>
          <p:nvPr>
            <p:ph type="title"/>
          </p:nvPr>
        </p:nvSpPr>
        <p:spPr/>
        <p:txBody>
          <a:bodyPr/>
          <a:lstStyle/>
          <a:p>
            <a:r>
              <a:rPr lang="en-US" dirty="0" err="1"/>
              <a:t>Regulatsioonid</a:t>
            </a:r>
            <a:r>
              <a:rPr lang="en-US" dirty="0"/>
              <a:t> ja </a:t>
            </a:r>
            <a:r>
              <a:rPr lang="en-US" dirty="0" err="1"/>
              <a:t>juhendid</a:t>
            </a:r>
            <a:endParaRPr lang="en-US" dirty="0"/>
          </a:p>
        </p:txBody>
      </p:sp>
      <p:sp>
        <p:nvSpPr>
          <p:cNvPr id="3" name="Content Placeholder 2">
            <a:extLst>
              <a:ext uri="{FF2B5EF4-FFF2-40B4-BE49-F238E27FC236}">
                <a16:creationId xmlns:a16="http://schemas.microsoft.com/office/drawing/2014/main" id="{2B5B35E4-C96F-47D6-BC0C-D20327610E44}"/>
              </a:ext>
            </a:extLst>
          </p:cNvPr>
          <p:cNvSpPr>
            <a:spLocks noGrp="1"/>
          </p:cNvSpPr>
          <p:nvPr>
            <p:ph idx="1"/>
          </p:nvPr>
        </p:nvSpPr>
        <p:spPr>
          <a:xfrm>
            <a:off x="1722967" y="2133600"/>
            <a:ext cx="9781645" cy="3777622"/>
          </a:xfrm>
        </p:spPr>
        <p:txBody>
          <a:bodyPr>
            <a:normAutofit fontScale="77500" lnSpcReduction="20000"/>
          </a:bodyPr>
          <a:lstStyle/>
          <a:p>
            <a:r>
              <a:rPr lang="en-US" dirty="0" err="1"/>
              <a:t>Ehitusseadustik</a:t>
            </a:r>
            <a:r>
              <a:rPr lang="en-US" dirty="0"/>
              <a:t> (</a:t>
            </a:r>
            <a:r>
              <a:rPr lang="en-US" dirty="0" err="1"/>
              <a:t>EhS</a:t>
            </a:r>
            <a:r>
              <a:rPr lang="en-US" dirty="0"/>
              <a:t>), </a:t>
            </a:r>
            <a:r>
              <a:rPr lang="en-US" dirty="0" err="1"/>
              <a:t>liiklusseadus</a:t>
            </a:r>
            <a:r>
              <a:rPr lang="en-US" dirty="0"/>
              <a:t> (LS) = </a:t>
            </a:r>
            <a:r>
              <a:rPr lang="en-US" dirty="0" err="1"/>
              <a:t>kohustuslik</a:t>
            </a:r>
            <a:endParaRPr lang="en-US" dirty="0"/>
          </a:p>
          <a:p>
            <a:r>
              <a:rPr lang="en-US" dirty="0"/>
              <a:t>MKM </a:t>
            </a:r>
            <a:r>
              <a:rPr lang="en-US" dirty="0" err="1"/>
              <a:t>määrused</a:t>
            </a:r>
            <a:r>
              <a:rPr lang="en-US" dirty="0"/>
              <a:t> = </a:t>
            </a:r>
            <a:r>
              <a:rPr lang="en-US" dirty="0" err="1"/>
              <a:t>kohustuslik</a:t>
            </a:r>
            <a:r>
              <a:rPr lang="en-US" dirty="0"/>
              <a:t> (102, 101, 106/89, 2, 74, …)</a:t>
            </a:r>
          </a:p>
          <a:p>
            <a:r>
              <a:rPr lang="en-US" dirty="0"/>
              <a:t>EVS-</a:t>
            </a:r>
            <a:r>
              <a:rPr lang="en-US" dirty="0" err="1"/>
              <a:t>standardid</a:t>
            </a:r>
            <a:r>
              <a:rPr lang="en-US" dirty="0"/>
              <a:t> = </a:t>
            </a:r>
            <a:r>
              <a:rPr lang="en-US" dirty="0" err="1"/>
              <a:t>kui</a:t>
            </a:r>
            <a:r>
              <a:rPr lang="en-US" dirty="0"/>
              <a:t> </a:t>
            </a:r>
            <a:r>
              <a:rPr lang="en-US" dirty="0" err="1"/>
              <a:t>lähteülesandes</a:t>
            </a:r>
            <a:r>
              <a:rPr lang="en-US" dirty="0"/>
              <a:t> sees (</a:t>
            </a:r>
            <a:r>
              <a:rPr lang="en-US" dirty="0" err="1"/>
              <a:t>kahjuks</a:t>
            </a:r>
            <a:r>
              <a:rPr lang="en-US" dirty="0"/>
              <a:t> </a:t>
            </a:r>
            <a:r>
              <a:rPr lang="en-US" dirty="0" err="1"/>
              <a:t>tasulised</a:t>
            </a:r>
            <a:r>
              <a:rPr lang="en-US" dirty="0"/>
              <a:t>)</a:t>
            </a:r>
          </a:p>
          <a:p>
            <a:pPr lvl="1"/>
            <a:r>
              <a:rPr lang="en-US" dirty="0" err="1"/>
              <a:t>Oluline</a:t>
            </a:r>
            <a:r>
              <a:rPr lang="en-US" dirty="0"/>
              <a:t> – EVS 843:2016, </a:t>
            </a:r>
            <a:r>
              <a:rPr lang="en-US" dirty="0" err="1"/>
              <a:t>nonsenss</a:t>
            </a:r>
            <a:r>
              <a:rPr lang="en-US" dirty="0"/>
              <a:t> – EVS 932:2017</a:t>
            </a:r>
          </a:p>
          <a:p>
            <a:r>
              <a:rPr lang="en-US" dirty="0" err="1"/>
              <a:t>TrAm</a:t>
            </a:r>
            <a:r>
              <a:rPr lang="en-US" dirty="0"/>
              <a:t> </a:t>
            </a:r>
            <a:r>
              <a:rPr lang="en-US" dirty="0" err="1"/>
              <a:t>juhendid</a:t>
            </a:r>
            <a:r>
              <a:rPr lang="en-US" dirty="0"/>
              <a:t> = </a:t>
            </a:r>
            <a:r>
              <a:rPr lang="en-US" dirty="0" err="1"/>
              <a:t>riigiteedel</a:t>
            </a:r>
            <a:r>
              <a:rPr lang="en-US" dirty="0"/>
              <a:t> </a:t>
            </a:r>
            <a:r>
              <a:rPr lang="en-US" dirty="0" err="1"/>
              <a:t>kohustuslik</a:t>
            </a:r>
            <a:r>
              <a:rPr lang="en-US" dirty="0"/>
              <a:t>, </a:t>
            </a:r>
            <a:r>
              <a:rPr lang="en-US" dirty="0" err="1"/>
              <a:t>muul</a:t>
            </a:r>
            <a:r>
              <a:rPr lang="en-US" dirty="0"/>
              <a:t> </a:t>
            </a:r>
            <a:r>
              <a:rPr lang="en-US" dirty="0" err="1"/>
              <a:t>juhul</a:t>
            </a:r>
            <a:r>
              <a:rPr lang="en-US" dirty="0"/>
              <a:t> </a:t>
            </a:r>
            <a:r>
              <a:rPr lang="en-US" dirty="0" err="1"/>
              <a:t>kui</a:t>
            </a:r>
            <a:r>
              <a:rPr lang="en-US" dirty="0"/>
              <a:t> </a:t>
            </a:r>
            <a:r>
              <a:rPr lang="en-US" dirty="0" err="1"/>
              <a:t>lähteülesandes</a:t>
            </a:r>
            <a:endParaRPr lang="en-US" dirty="0"/>
          </a:p>
          <a:p>
            <a:endParaRPr lang="en-US" dirty="0"/>
          </a:p>
          <a:p>
            <a:r>
              <a:rPr lang="en-US" dirty="0" err="1"/>
              <a:t>Ehitusseadustik</a:t>
            </a:r>
            <a:r>
              <a:rPr lang="en-US" dirty="0"/>
              <a:t>: </a:t>
            </a:r>
            <a:r>
              <a:rPr lang="en-US" dirty="0" err="1"/>
              <a:t>ehitis</a:t>
            </a:r>
            <a:r>
              <a:rPr lang="en-US" dirty="0"/>
              <a:t> = </a:t>
            </a:r>
            <a:r>
              <a:rPr lang="en-US" dirty="0" err="1"/>
              <a:t>hoone</a:t>
            </a:r>
            <a:r>
              <a:rPr lang="en-US" dirty="0"/>
              <a:t> (</a:t>
            </a:r>
            <a:r>
              <a:rPr lang="en-US" dirty="0" err="1"/>
              <a:t>katus</a:t>
            </a:r>
            <a:r>
              <a:rPr lang="en-US" dirty="0"/>
              <a:t> ja </a:t>
            </a:r>
            <a:r>
              <a:rPr lang="en-US" dirty="0" err="1"/>
              <a:t>välispiirded</a:t>
            </a:r>
            <a:r>
              <a:rPr lang="en-US" dirty="0"/>
              <a:t>) &amp; </a:t>
            </a:r>
            <a:r>
              <a:rPr lang="en-US" dirty="0" err="1"/>
              <a:t>rajatis</a:t>
            </a:r>
            <a:endParaRPr lang="en-US" dirty="0"/>
          </a:p>
          <a:p>
            <a:r>
              <a:rPr lang="en-US" dirty="0" err="1"/>
              <a:t>Avalikult</a:t>
            </a:r>
            <a:r>
              <a:rPr lang="en-US" dirty="0"/>
              <a:t> </a:t>
            </a:r>
            <a:r>
              <a:rPr lang="en-US" dirty="0" err="1"/>
              <a:t>kasutatavad</a:t>
            </a:r>
            <a:r>
              <a:rPr lang="en-US" dirty="0"/>
              <a:t> ja </a:t>
            </a:r>
            <a:r>
              <a:rPr lang="en-US" dirty="0" err="1"/>
              <a:t>avalikkusele</a:t>
            </a:r>
            <a:r>
              <a:rPr lang="en-US" dirty="0"/>
              <a:t> </a:t>
            </a:r>
            <a:r>
              <a:rPr lang="en-US" dirty="0" err="1"/>
              <a:t>ligipääsetavad</a:t>
            </a:r>
            <a:r>
              <a:rPr lang="en-US" dirty="0"/>
              <a:t> </a:t>
            </a:r>
            <a:r>
              <a:rPr lang="en-US" dirty="0" err="1"/>
              <a:t>erateed</a:t>
            </a:r>
            <a:endParaRPr lang="en-US" dirty="0"/>
          </a:p>
          <a:p>
            <a:pPr lvl="1"/>
            <a:r>
              <a:rPr lang="en-US" dirty="0" err="1"/>
              <a:t>Riigitee</a:t>
            </a:r>
            <a:r>
              <a:rPr lang="en-US" dirty="0"/>
              <a:t>, </a:t>
            </a:r>
            <a:r>
              <a:rPr lang="en-US" dirty="0" err="1"/>
              <a:t>kohalik</a:t>
            </a:r>
            <a:r>
              <a:rPr lang="en-US" dirty="0"/>
              <a:t>  tee ja </a:t>
            </a:r>
            <a:r>
              <a:rPr lang="en-US" dirty="0" err="1"/>
              <a:t>lepinguga</a:t>
            </a:r>
            <a:r>
              <a:rPr lang="en-US" dirty="0"/>
              <a:t> </a:t>
            </a:r>
            <a:r>
              <a:rPr lang="en-US" dirty="0" err="1"/>
              <a:t>avalikuks</a:t>
            </a:r>
            <a:r>
              <a:rPr lang="en-US" dirty="0"/>
              <a:t> </a:t>
            </a:r>
            <a:r>
              <a:rPr lang="en-US" dirty="0" err="1"/>
              <a:t>kasutuseks</a:t>
            </a:r>
            <a:r>
              <a:rPr lang="en-US" dirty="0"/>
              <a:t> </a:t>
            </a:r>
            <a:r>
              <a:rPr lang="en-US" dirty="0" err="1"/>
              <a:t>määratud</a:t>
            </a:r>
            <a:r>
              <a:rPr lang="en-US" dirty="0"/>
              <a:t> tee</a:t>
            </a:r>
          </a:p>
          <a:p>
            <a:pPr lvl="1"/>
            <a:r>
              <a:rPr lang="en-US" dirty="0"/>
              <a:t>Tee </a:t>
            </a:r>
            <a:r>
              <a:rPr lang="en-US" dirty="0" err="1"/>
              <a:t>omaniku</a:t>
            </a:r>
            <a:r>
              <a:rPr lang="en-US" dirty="0"/>
              <a:t> </a:t>
            </a:r>
            <a:r>
              <a:rPr lang="en-US" dirty="0" err="1"/>
              <a:t>poolt</a:t>
            </a:r>
            <a:r>
              <a:rPr lang="en-US" dirty="0"/>
              <a:t> </a:t>
            </a:r>
            <a:r>
              <a:rPr lang="en-US" dirty="0" err="1"/>
              <a:t>määratud</a:t>
            </a:r>
            <a:r>
              <a:rPr lang="en-US" dirty="0"/>
              <a:t> </a:t>
            </a:r>
            <a:r>
              <a:rPr lang="en-US" dirty="0" err="1"/>
              <a:t>avalikkusele</a:t>
            </a:r>
            <a:r>
              <a:rPr lang="en-US" dirty="0"/>
              <a:t> </a:t>
            </a:r>
            <a:r>
              <a:rPr lang="en-US" dirty="0" err="1"/>
              <a:t>suunatud</a:t>
            </a:r>
            <a:r>
              <a:rPr lang="en-US" dirty="0"/>
              <a:t> </a:t>
            </a:r>
            <a:r>
              <a:rPr lang="en-US" dirty="0" err="1"/>
              <a:t>funktsiooniga</a:t>
            </a:r>
            <a:r>
              <a:rPr lang="en-US" dirty="0"/>
              <a:t> tee</a:t>
            </a:r>
          </a:p>
        </p:txBody>
      </p:sp>
    </p:spTree>
    <p:extLst>
      <p:ext uri="{BB962C8B-B14F-4D97-AF65-F5344CB8AC3E}">
        <p14:creationId xmlns:p14="http://schemas.microsoft.com/office/powerpoint/2010/main" val="197417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DD6E5-9BDD-AB25-3805-2DD88AC7405D}"/>
              </a:ext>
            </a:extLst>
          </p:cNvPr>
          <p:cNvSpPr>
            <a:spLocks noGrp="1"/>
          </p:cNvSpPr>
          <p:nvPr>
            <p:ph type="title"/>
          </p:nvPr>
        </p:nvSpPr>
        <p:spPr/>
        <p:txBody>
          <a:bodyPr/>
          <a:lstStyle/>
          <a:p>
            <a:r>
              <a:rPr lang="en-US" dirty="0" err="1"/>
              <a:t>Arengudokumendid</a:t>
            </a:r>
            <a:endParaRPr lang="et-EE" dirty="0"/>
          </a:p>
        </p:txBody>
      </p:sp>
      <p:sp>
        <p:nvSpPr>
          <p:cNvPr id="7" name="Text Placeholder 6">
            <a:extLst>
              <a:ext uri="{FF2B5EF4-FFF2-40B4-BE49-F238E27FC236}">
                <a16:creationId xmlns:a16="http://schemas.microsoft.com/office/drawing/2014/main" id="{A614F682-9A25-2EE4-DC04-701D880A18F2}"/>
              </a:ext>
            </a:extLst>
          </p:cNvPr>
          <p:cNvSpPr>
            <a:spLocks noGrp="1"/>
          </p:cNvSpPr>
          <p:nvPr>
            <p:ph type="body" idx="1"/>
          </p:nvPr>
        </p:nvSpPr>
        <p:spPr/>
        <p:txBody>
          <a:bodyPr/>
          <a:lstStyle/>
          <a:p>
            <a:r>
              <a:rPr lang="en-US" dirty="0" err="1"/>
              <a:t>Ruumiline</a:t>
            </a:r>
            <a:r>
              <a:rPr lang="en-US" dirty="0"/>
              <a:t> </a:t>
            </a:r>
            <a:r>
              <a:rPr lang="en-US" dirty="0" err="1"/>
              <a:t>pikaajaline</a:t>
            </a:r>
            <a:r>
              <a:rPr lang="en-US" dirty="0"/>
              <a:t> kava</a:t>
            </a:r>
            <a:endParaRPr lang="et-EE" dirty="0"/>
          </a:p>
        </p:txBody>
      </p:sp>
      <p:sp>
        <p:nvSpPr>
          <p:cNvPr id="5" name="Content Placeholder 4">
            <a:extLst>
              <a:ext uri="{FF2B5EF4-FFF2-40B4-BE49-F238E27FC236}">
                <a16:creationId xmlns:a16="http://schemas.microsoft.com/office/drawing/2014/main" id="{EEC2D11F-B292-5C71-3558-D63450523A38}"/>
              </a:ext>
            </a:extLst>
          </p:cNvPr>
          <p:cNvSpPr>
            <a:spLocks noGrp="1"/>
          </p:cNvSpPr>
          <p:nvPr>
            <p:ph sz="half" idx="2"/>
          </p:nvPr>
        </p:nvSpPr>
        <p:spPr/>
        <p:txBody>
          <a:bodyPr>
            <a:normAutofit fontScale="85000" lnSpcReduction="20000"/>
          </a:bodyPr>
          <a:lstStyle/>
          <a:p>
            <a:r>
              <a:rPr lang="en-US" dirty="0"/>
              <a:t>Eesti 2035+</a:t>
            </a:r>
          </a:p>
          <a:p>
            <a:r>
              <a:rPr lang="en-US" dirty="0" err="1"/>
              <a:t>Maakonnaplaneering</a:t>
            </a:r>
            <a:endParaRPr lang="en-US" dirty="0"/>
          </a:p>
          <a:p>
            <a:r>
              <a:rPr lang="en-US" dirty="0"/>
              <a:t>Valla/Linna </a:t>
            </a:r>
            <a:r>
              <a:rPr lang="en-US" dirty="0" err="1"/>
              <a:t>üldplaneering</a:t>
            </a:r>
            <a:r>
              <a:rPr lang="en-US" dirty="0"/>
              <a:t> </a:t>
            </a:r>
          </a:p>
          <a:p>
            <a:pPr lvl="1"/>
            <a:r>
              <a:rPr lang="en-US" dirty="0"/>
              <a:t>Valla/</a:t>
            </a:r>
            <a:r>
              <a:rPr lang="en-US" dirty="0" err="1"/>
              <a:t>linna</a:t>
            </a:r>
            <a:r>
              <a:rPr lang="en-US" dirty="0"/>
              <a:t> </a:t>
            </a:r>
            <a:r>
              <a:rPr lang="en-US" dirty="0" err="1"/>
              <a:t>teemaplaneering</a:t>
            </a:r>
            <a:endParaRPr lang="en-US" dirty="0"/>
          </a:p>
          <a:p>
            <a:pPr lvl="1"/>
            <a:r>
              <a:rPr lang="en-US" dirty="0" err="1"/>
              <a:t>Linnaosa</a:t>
            </a:r>
            <a:r>
              <a:rPr lang="en-US" dirty="0"/>
              <a:t> </a:t>
            </a:r>
            <a:r>
              <a:rPr lang="en-US" dirty="0" err="1"/>
              <a:t>üldplaneering</a:t>
            </a:r>
            <a:endParaRPr lang="en-US" dirty="0"/>
          </a:p>
          <a:p>
            <a:pPr lvl="1"/>
            <a:r>
              <a:rPr lang="en-US" dirty="0" err="1"/>
              <a:t>Piirkonna</a:t>
            </a:r>
            <a:r>
              <a:rPr lang="en-US" dirty="0"/>
              <a:t> </a:t>
            </a:r>
            <a:r>
              <a:rPr lang="en-US" dirty="0" err="1"/>
              <a:t>üldplaneering</a:t>
            </a:r>
            <a:endParaRPr lang="en-US" dirty="0"/>
          </a:p>
          <a:p>
            <a:r>
              <a:rPr lang="en-US" dirty="0" err="1"/>
              <a:t>Detailplaneering</a:t>
            </a:r>
            <a:endParaRPr lang="et-EE" dirty="0"/>
          </a:p>
        </p:txBody>
      </p:sp>
      <p:sp>
        <p:nvSpPr>
          <p:cNvPr id="8" name="Text Placeholder 7">
            <a:extLst>
              <a:ext uri="{FF2B5EF4-FFF2-40B4-BE49-F238E27FC236}">
                <a16:creationId xmlns:a16="http://schemas.microsoft.com/office/drawing/2014/main" id="{1E7D36EF-4523-F14C-4E3F-6AB1878DED2B}"/>
              </a:ext>
            </a:extLst>
          </p:cNvPr>
          <p:cNvSpPr>
            <a:spLocks noGrp="1"/>
          </p:cNvSpPr>
          <p:nvPr>
            <p:ph type="body" sz="quarter" idx="3"/>
          </p:nvPr>
        </p:nvSpPr>
        <p:spPr/>
        <p:txBody>
          <a:bodyPr/>
          <a:lstStyle/>
          <a:p>
            <a:r>
              <a:rPr lang="en-US" dirty="0" err="1"/>
              <a:t>Rahaline</a:t>
            </a:r>
            <a:r>
              <a:rPr lang="en-US" dirty="0"/>
              <a:t> </a:t>
            </a:r>
            <a:r>
              <a:rPr lang="en-US" dirty="0" err="1"/>
              <a:t>rakenduskava</a:t>
            </a:r>
            <a:r>
              <a:rPr lang="en-US" dirty="0"/>
              <a:t>, </a:t>
            </a:r>
            <a:r>
              <a:rPr lang="en-US" dirty="0" err="1"/>
              <a:t>prioriteedid</a:t>
            </a:r>
            <a:endParaRPr lang="et-EE" dirty="0"/>
          </a:p>
        </p:txBody>
      </p:sp>
      <p:sp>
        <p:nvSpPr>
          <p:cNvPr id="6" name="Content Placeholder 5">
            <a:extLst>
              <a:ext uri="{FF2B5EF4-FFF2-40B4-BE49-F238E27FC236}">
                <a16:creationId xmlns:a16="http://schemas.microsoft.com/office/drawing/2014/main" id="{B2DAF4AE-3301-DEFB-9D5E-787EB23F8EF8}"/>
              </a:ext>
            </a:extLst>
          </p:cNvPr>
          <p:cNvSpPr>
            <a:spLocks noGrp="1"/>
          </p:cNvSpPr>
          <p:nvPr>
            <p:ph sz="quarter" idx="4"/>
          </p:nvPr>
        </p:nvSpPr>
        <p:spPr/>
        <p:txBody>
          <a:bodyPr>
            <a:normAutofit fontScale="85000" lnSpcReduction="20000"/>
          </a:bodyPr>
          <a:lstStyle/>
          <a:p>
            <a:r>
              <a:rPr lang="en-US" sz="2600" dirty="0" err="1"/>
              <a:t>Transpordi</a:t>
            </a:r>
            <a:r>
              <a:rPr lang="en-US" sz="2600" dirty="0"/>
              <a:t> ja </a:t>
            </a:r>
            <a:r>
              <a:rPr lang="en-US" sz="2600" dirty="0" err="1"/>
              <a:t>liikuvuse</a:t>
            </a:r>
            <a:r>
              <a:rPr lang="en-US" sz="2600" dirty="0"/>
              <a:t> </a:t>
            </a:r>
            <a:r>
              <a:rPr lang="en-US" sz="2600" dirty="0" err="1"/>
              <a:t>arengukava</a:t>
            </a:r>
            <a:r>
              <a:rPr lang="en-US" sz="2600" dirty="0"/>
              <a:t> (2021-2035)</a:t>
            </a:r>
          </a:p>
          <a:p>
            <a:r>
              <a:rPr lang="en-US" sz="2600" dirty="0" err="1"/>
              <a:t>Transpordi</a:t>
            </a:r>
            <a:r>
              <a:rPr lang="en-US" sz="2600" dirty="0"/>
              <a:t> ja </a:t>
            </a:r>
            <a:r>
              <a:rPr lang="en-US" sz="2600" dirty="0" err="1"/>
              <a:t>liikuvuse</a:t>
            </a:r>
            <a:r>
              <a:rPr lang="en-US" sz="2600" dirty="0"/>
              <a:t> </a:t>
            </a:r>
            <a:r>
              <a:rPr lang="en-US" sz="2600" dirty="0" err="1"/>
              <a:t>programm</a:t>
            </a:r>
            <a:r>
              <a:rPr lang="en-US" sz="2600" dirty="0"/>
              <a:t> (2025-2028)</a:t>
            </a:r>
          </a:p>
          <a:p>
            <a:r>
              <a:rPr lang="en-US" sz="2600" dirty="0" err="1"/>
              <a:t>Tallinna</a:t>
            </a:r>
            <a:r>
              <a:rPr lang="en-US" sz="2600" dirty="0"/>
              <a:t> </a:t>
            </a:r>
            <a:r>
              <a:rPr lang="en-US" sz="2600" dirty="0" err="1"/>
              <a:t>linna</a:t>
            </a:r>
            <a:r>
              <a:rPr lang="en-US" sz="2600" dirty="0"/>
              <a:t> ja </a:t>
            </a:r>
            <a:r>
              <a:rPr lang="en-US" sz="2600" dirty="0" err="1"/>
              <a:t>lähiümbruse</a:t>
            </a:r>
            <a:r>
              <a:rPr lang="en-US" sz="2600" dirty="0"/>
              <a:t> </a:t>
            </a:r>
            <a:r>
              <a:rPr lang="en-US" sz="2600" dirty="0" err="1"/>
              <a:t>transpordikava</a:t>
            </a:r>
            <a:r>
              <a:rPr lang="en-US" sz="2600" dirty="0"/>
              <a:t> (2010)</a:t>
            </a:r>
          </a:p>
          <a:p>
            <a:r>
              <a:rPr lang="en-US" sz="2600" dirty="0" err="1"/>
              <a:t>Riigi</a:t>
            </a:r>
            <a:r>
              <a:rPr lang="en-US" sz="2600" dirty="0"/>
              <a:t> </a:t>
            </a:r>
            <a:r>
              <a:rPr lang="en-US" sz="2600" dirty="0" err="1"/>
              <a:t>Eelarvestrateegia</a:t>
            </a:r>
            <a:r>
              <a:rPr lang="en-US" sz="2600" dirty="0"/>
              <a:t> (RES)</a:t>
            </a:r>
          </a:p>
          <a:p>
            <a:pPr lvl="1"/>
            <a:r>
              <a:rPr lang="en-US" sz="2300" dirty="0" err="1"/>
              <a:t>Nelja-aastane</a:t>
            </a:r>
            <a:r>
              <a:rPr lang="en-US" sz="2300" dirty="0"/>
              <a:t> period </a:t>
            </a:r>
            <a:r>
              <a:rPr lang="en-US" sz="2300" dirty="0" err="1"/>
              <a:t>iga-aastase</a:t>
            </a:r>
            <a:r>
              <a:rPr lang="en-US" sz="2300" dirty="0"/>
              <a:t> </a:t>
            </a:r>
            <a:r>
              <a:rPr lang="en-US" sz="2300" dirty="0" err="1"/>
              <a:t>uuendamisega</a:t>
            </a:r>
            <a:endParaRPr lang="en-US" sz="2300" dirty="0"/>
          </a:p>
          <a:p>
            <a:r>
              <a:rPr lang="en-US" sz="2600" dirty="0" err="1"/>
              <a:t>Riigiteede</a:t>
            </a:r>
            <a:r>
              <a:rPr lang="en-US" sz="2600" dirty="0"/>
              <a:t> </a:t>
            </a:r>
            <a:r>
              <a:rPr lang="en-US" sz="2600" dirty="0" err="1"/>
              <a:t>teehoiukava</a:t>
            </a:r>
            <a:r>
              <a:rPr lang="en-US" sz="2600" dirty="0"/>
              <a:t> (2021-2030; 2025-2028)</a:t>
            </a:r>
          </a:p>
          <a:p>
            <a:r>
              <a:rPr lang="en-US" sz="2600" dirty="0" err="1"/>
              <a:t>Riigieelarve</a:t>
            </a:r>
            <a:endParaRPr lang="en-US" sz="2600" dirty="0"/>
          </a:p>
          <a:p>
            <a:endParaRPr lang="et-EE" dirty="0"/>
          </a:p>
        </p:txBody>
      </p:sp>
      <p:sp>
        <p:nvSpPr>
          <p:cNvPr id="2" name="Slide Number Placeholder 1">
            <a:extLst>
              <a:ext uri="{FF2B5EF4-FFF2-40B4-BE49-F238E27FC236}">
                <a16:creationId xmlns:a16="http://schemas.microsoft.com/office/drawing/2014/main" id="{DBC47275-729A-3A81-4BCD-526DED5789B3}"/>
              </a:ext>
            </a:extLst>
          </p:cNvPr>
          <p:cNvSpPr>
            <a:spLocks noGrp="1"/>
          </p:cNvSpPr>
          <p:nvPr>
            <p:ph type="sldNum" sz="quarter" idx="12"/>
          </p:nvPr>
        </p:nvSpPr>
        <p:spPr/>
        <p:txBody>
          <a:bodyPr/>
          <a:lstStyle/>
          <a:p>
            <a:fld id="{A89FF1E2-3BA7-475C-A9AD-AEEAF9FE4269}" type="slidenum">
              <a:rPr lang="en-US" smtClean="0"/>
              <a:t>33</a:t>
            </a:fld>
            <a:endParaRPr lang="en-US"/>
          </a:p>
        </p:txBody>
      </p:sp>
    </p:spTree>
    <p:extLst>
      <p:ext uri="{BB962C8B-B14F-4D97-AF65-F5344CB8AC3E}">
        <p14:creationId xmlns:p14="http://schemas.microsoft.com/office/powerpoint/2010/main" val="3599892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12192002" cy="6519395"/>
          </a:xfrm>
          <a:prstGeom prst="rect">
            <a:avLst/>
          </a:prstGeom>
          <a:noFill/>
          <a:ln>
            <a:noFill/>
          </a:ln>
        </p:spPr>
      </p:pic>
      <p:grpSp>
        <p:nvGrpSpPr>
          <p:cNvPr id="3" name="Group 2"/>
          <p:cNvGrpSpPr/>
          <p:nvPr/>
        </p:nvGrpSpPr>
        <p:grpSpPr>
          <a:xfrm>
            <a:off x="-1" y="1958640"/>
            <a:ext cx="12192000" cy="4899360"/>
            <a:chOff x="-1" y="1958640"/>
            <a:chExt cx="12192000" cy="4899360"/>
          </a:xfrm>
        </p:grpSpPr>
        <p:sp>
          <p:nvSpPr>
            <p:cNvPr id="10" name="Freeform 9"/>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p:cNvPicPr>
              <a:picLocks noChangeAspect="1"/>
            </p:cNvPicPr>
            <p:nvPr/>
          </p:nvPicPr>
          <p:blipFill>
            <a:blip r:embed="rId3"/>
            <a:stretch>
              <a:fillRect/>
            </a:stretch>
          </p:blipFill>
          <p:spPr>
            <a:xfrm>
              <a:off x="8677555" y="1958640"/>
              <a:ext cx="2447645" cy="1370681"/>
            </a:xfrm>
            <a:prstGeom prst="rect">
              <a:avLst/>
            </a:prstGeom>
          </p:spPr>
        </p:pic>
      </p:grpSp>
      <p:sp>
        <p:nvSpPr>
          <p:cNvPr id="9" name="Teksti kohatäide 4"/>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a:solidFill>
                  <a:schemeClr val="tx2"/>
                </a:solidFill>
                <a:latin typeface="+mj-lt"/>
              </a:rPr>
              <a:t>TEEDEVÕRK</a:t>
            </a:r>
            <a:endParaRPr lang="en-US" altLang="en-US" sz="2900" dirty="0">
              <a:solidFill>
                <a:schemeClr val="accent1"/>
              </a:solidFill>
              <a:latin typeface="+mn-lt"/>
            </a:endParaRPr>
          </a:p>
        </p:txBody>
      </p:sp>
    </p:spTree>
    <p:extLst>
      <p:ext uri="{BB962C8B-B14F-4D97-AF65-F5344CB8AC3E}">
        <p14:creationId xmlns:p14="http://schemas.microsoft.com/office/powerpoint/2010/main" val="2694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723F-9AA5-02D3-915E-9283310CD20D}"/>
              </a:ext>
            </a:extLst>
          </p:cNvPr>
          <p:cNvSpPr>
            <a:spLocks noGrp="1"/>
          </p:cNvSpPr>
          <p:nvPr>
            <p:ph type="title"/>
          </p:nvPr>
        </p:nvSpPr>
        <p:spPr/>
        <p:txBody>
          <a:bodyPr/>
          <a:lstStyle/>
          <a:p>
            <a:r>
              <a:rPr lang="en-US" dirty="0" err="1"/>
              <a:t>Teedevõrk</a:t>
            </a:r>
            <a:r>
              <a:rPr lang="en-US" dirty="0"/>
              <a:t> 2025 = 89716 km</a:t>
            </a:r>
          </a:p>
        </p:txBody>
      </p:sp>
      <p:sp>
        <p:nvSpPr>
          <p:cNvPr id="3" name="Content Placeholder 2">
            <a:extLst>
              <a:ext uri="{FF2B5EF4-FFF2-40B4-BE49-F238E27FC236}">
                <a16:creationId xmlns:a16="http://schemas.microsoft.com/office/drawing/2014/main" id="{67D96FC7-8E78-27D6-A644-5D267D358FFB}"/>
              </a:ext>
            </a:extLst>
          </p:cNvPr>
          <p:cNvSpPr>
            <a:spLocks noGrp="1"/>
          </p:cNvSpPr>
          <p:nvPr>
            <p:ph idx="1"/>
          </p:nvPr>
        </p:nvSpPr>
        <p:spPr>
          <a:xfrm>
            <a:off x="4015845" y="1693334"/>
            <a:ext cx="8915400" cy="3777622"/>
          </a:xfrm>
        </p:spPr>
        <p:txBody>
          <a:bodyPr/>
          <a:lstStyle/>
          <a:p>
            <a:r>
              <a:rPr lang="en-US" dirty="0"/>
              <a:t>Põhi-</a:t>
            </a:r>
            <a:r>
              <a:rPr lang="en-US" dirty="0" err="1"/>
              <a:t>tugi</a:t>
            </a:r>
            <a:r>
              <a:rPr lang="en-US" dirty="0"/>
              <a:t>-</a:t>
            </a:r>
            <a:r>
              <a:rPr lang="en-US" dirty="0" err="1"/>
              <a:t>kõrvalmaanteed</a:t>
            </a:r>
            <a:r>
              <a:rPr lang="en-US" dirty="0"/>
              <a:t> ja </a:t>
            </a:r>
            <a:r>
              <a:rPr lang="en-US" dirty="0" err="1"/>
              <a:t>ühendusteed</a:t>
            </a:r>
            <a:endParaRPr lang="en-US" dirty="0"/>
          </a:p>
          <a:p>
            <a:pPr lvl="1"/>
            <a:r>
              <a:rPr lang="en-US" dirty="0" err="1"/>
              <a:t>Kilomeetrid</a:t>
            </a:r>
            <a:r>
              <a:rPr lang="en-US" dirty="0"/>
              <a:t>: 1603-2407-12513-156 = 16679</a:t>
            </a:r>
          </a:p>
          <a:p>
            <a:pPr lvl="2"/>
            <a:r>
              <a:rPr lang="en-US" dirty="0"/>
              <a:t>Ca 3400 km </a:t>
            </a:r>
            <a:r>
              <a:rPr lang="en-US" dirty="0" err="1"/>
              <a:t>kõrvalmaanteid</a:t>
            </a:r>
            <a:r>
              <a:rPr lang="en-US" dirty="0"/>
              <a:t> </a:t>
            </a:r>
            <a:r>
              <a:rPr lang="en-US" dirty="0" err="1"/>
              <a:t>ei</a:t>
            </a:r>
            <a:r>
              <a:rPr lang="en-US" dirty="0"/>
              <a:t> </a:t>
            </a:r>
            <a:r>
              <a:rPr lang="en-US" dirty="0" err="1"/>
              <a:t>vasta</a:t>
            </a:r>
            <a:r>
              <a:rPr lang="en-US" dirty="0"/>
              <a:t> </a:t>
            </a:r>
            <a:r>
              <a:rPr lang="en-US" dirty="0" err="1"/>
              <a:t>riigiteede</a:t>
            </a:r>
            <a:r>
              <a:rPr lang="en-US" dirty="0"/>
              <a:t> </a:t>
            </a:r>
            <a:r>
              <a:rPr lang="en-US" dirty="0" err="1"/>
              <a:t>kriteeriumitele</a:t>
            </a:r>
            <a:r>
              <a:rPr lang="en-US" dirty="0"/>
              <a:t> ja </a:t>
            </a:r>
            <a:r>
              <a:rPr lang="en-US" dirty="0" err="1"/>
              <a:t>tõenäoliselt</a:t>
            </a:r>
            <a:r>
              <a:rPr lang="en-US" dirty="0"/>
              <a:t> </a:t>
            </a:r>
            <a:r>
              <a:rPr lang="en-US" dirty="0" err="1"/>
              <a:t>antakse</a:t>
            </a:r>
            <a:r>
              <a:rPr lang="en-US" dirty="0"/>
              <a:t> </a:t>
            </a:r>
            <a:r>
              <a:rPr lang="en-US" dirty="0" err="1"/>
              <a:t>üle</a:t>
            </a:r>
            <a:r>
              <a:rPr lang="en-US" dirty="0"/>
              <a:t> KOV</a:t>
            </a:r>
          </a:p>
          <a:p>
            <a:pPr lvl="1"/>
            <a:r>
              <a:rPr lang="en-US" dirty="0"/>
              <a:t>E-teed – 947 km</a:t>
            </a:r>
          </a:p>
          <a:p>
            <a:pPr lvl="1"/>
            <a:r>
              <a:rPr lang="en-US" dirty="0"/>
              <a:t>TEN-T teed – 1289 km</a:t>
            </a:r>
          </a:p>
          <a:p>
            <a:r>
              <a:rPr lang="en-US" dirty="0"/>
              <a:t>KOV teed 23760 km</a:t>
            </a:r>
          </a:p>
          <a:p>
            <a:pPr lvl="1"/>
            <a:r>
              <a:rPr lang="en-US" dirty="0" err="1"/>
              <a:t>Tänavad</a:t>
            </a:r>
            <a:r>
              <a:rPr lang="en-US" dirty="0"/>
              <a:t> 5402 km</a:t>
            </a:r>
          </a:p>
          <a:p>
            <a:pPr lvl="1"/>
            <a:r>
              <a:rPr lang="en-US" dirty="0" err="1"/>
              <a:t>Maanteed</a:t>
            </a:r>
            <a:r>
              <a:rPr lang="en-US" dirty="0"/>
              <a:t> (</a:t>
            </a:r>
            <a:r>
              <a:rPr lang="en-US" dirty="0" err="1"/>
              <a:t>asulavälised</a:t>
            </a:r>
            <a:r>
              <a:rPr lang="en-US" dirty="0"/>
              <a:t> teed) 17426 km</a:t>
            </a:r>
          </a:p>
          <a:p>
            <a:r>
              <a:rPr lang="en-US" dirty="0"/>
              <a:t>Era- ja </a:t>
            </a:r>
            <a:r>
              <a:rPr lang="en-US" dirty="0" err="1"/>
              <a:t>metsateed</a:t>
            </a:r>
            <a:r>
              <a:rPr lang="en-US" dirty="0"/>
              <a:t> 48962 km</a:t>
            </a:r>
          </a:p>
          <a:p>
            <a:pPr lvl="1"/>
            <a:r>
              <a:rPr lang="en-US" dirty="0"/>
              <a:t>RMK </a:t>
            </a:r>
            <a:r>
              <a:rPr lang="en-US" dirty="0" err="1"/>
              <a:t>metsateed</a:t>
            </a:r>
            <a:r>
              <a:rPr lang="en-US" dirty="0"/>
              <a:t> 9520 km</a:t>
            </a:r>
          </a:p>
        </p:txBody>
      </p:sp>
      <p:sp>
        <p:nvSpPr>
          <p:cNvPr id="4" name="Date Placeholder 3">
            <a:extLst>
              <a:ext uri="{FF2B5EF4-FFF2-40B4-BE49-F238E27FC236}">
                <a16:creationId xmlns:a16="http://schemas.microsoft.com/office/drawing/2014/main" id="{33BE4FBB-F937-0BDD-0A82-BF1DEC22449C}"/>
              </a:ext>
            </a:extLst>
          </p:cNvPr>
          <p:cNvSpPr>
            <a:spLocks noGrp="1"/>
          </p:cNvSpPr>
          <p:nvPr>
            <p:ph type="dt" sz="half" idx="10"/>
          </p:nvPr>
        </p:nvSpPr>
        <p:spPr/>
        <p:txBody>
          <a:bodyPr/>
          <a:lstStyle/>
          <a:p>
            <a:fld id="{7AF4E6BB-843A-47D2-9889-79C4CA3129BB}" type="datetime1">
              <a:rPr lang="en-US" smtClean="0"/>
              <a:t>10/7/2025</a:t>
            </a:fld>
            <a:endParaRPr lang="en-US" dirty="0"/>
          </a:p>
        </p:txBody>
      </p:sp>
      <p:pic>
        <p:nvPicPr>
          <p:cNvPr id="6" name="Picture 5" descr="A map of the united states&#10;&#10;AI-generated content may be incorrect.">
            <a:extLst>
              <a:ext uri="{FF2B5EF4-FFF2-40B4-BE49-F238E27FC236}">
                <a16:creationId xmlns:a16="http://schemas.microsoft.com/office/drawing/2014/main" id="{DC96C516-F160-E270-07E7-44B4BCD3C3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85899"/>
            <a:ext cx="4007557" cy="2705101"/>
          </a:xfrm>
          <a:prstGeom prst="rect">
            <a:avLst/>
          </a:prstGeom>
        </p:spPr>
      </p:pic>
      <p:sp>
        <p:nvSpPr>
          <p:cNvPr id="7" name="TextBox 6">
            <a:extLst>
              <a:ext uri="{FF2B5EF4-FFF2-40B4-BE49-F238E27FC236}">
                <a16:creationId xmlns:a16="http://schemas.microsoft.com/office/drawing/2014/main" id="{04213402-5871-72D0-1444-27F8A5932EC4}"/>
              </a:ext>
            </a:extLst>
          </p:cNvPr>
          <p:cNvSpPr txBox="1"/>
          <p:nvPr/>
        </p:nvSpPr>
        <p:spPr>
          <a:xfrm>
            <a:off x="80434" y="3928534"/>
            <a:ext cx="1975734" cy="307777"/>
          </a:xfrm>
          <a:prstGeom prst="rect">
            <a:avLst/>
          </a:prstGeom>
          <a:noFill/>
        </p:spPr>
        <p:txBody>
          <a:bodyPr wrap="none" rtlCol="0">
            <a:spAutoFit/>
          </a:bodyPr>
          <a:lstStyle/>
          <a:p>
            <a:r>
              <a:rPr lang="en-US" sz="1400" dirty="0" err="1"/>
              <a:t>Üle</a:t>
            </a:r>
            <a:r>
              <a:rPr lang="en-US" sz="1400" dirty="0"/>
              <a:t> 3 </a:t>
            </a:r>
            <a:r>
              <a:rPr lang="en-US" sz="1400" dirty="0" err="1"/>
              <a:t>miljoni</a:t>
            </a:r>
            <a:r>
              <a:rPr lang="en-US" sz="1400" dirty="0"/>
              <a:t> auto </a:t>
            </a:r>
            <a:r>
              <a:rPr lang="en-US" sz="1400" dirty="0" err="1"/>
              <a:t>aastas</a:t>
            </a:r>
            <a:endParaRPr lang="en-US" sz="1400" dirty="0"/>
          </a:p>
        </p:txBody>
      </p:sp>
    </p:spTree>
    <p:extLst>
      <p:ext uri="{BB962C8B-B14F-4D97-AF65-F5344CB8AC3E}">
        <p14:creationId xmlns:p14="http://schemas.microsoft.com/office/powerpoint/2010/main" val="756623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FA7B3-7404-AE34-E359-703859C07D98}"/>
              </a:ext>
            </a:extLst>
          </p:cNvPr>
          <p:cNvSpPr>
            <a:spLocks noGrp="1"/>
          </p:cNvSpPr>
          <p:nvPr>
            <p:ph type="title"/>
          </p:nvPr>
        </p:nvSpPr>
        <p:spPr>
          <a:xfrm>
            <a:off x="5414433" y="48606"/>
            <a:ext cx="5899679" cy="1280890"/>
          </a:xfrm>
        </p:spPr>
        <p:txBody>
          <a:bodyPr/>
          <a:lstStyle/>
          <a:p>
            <a:r>
              <a:rPr lang="en-US" dirty="0" err="1"/>
              <a:t>Tänavad</a:t>
            </a:r>
            <a:br>
              <a:rPr lang="en-US" dirty="0"/>
            </a:br>
            <a:r>
              <a:rPr lang="en-US" sz="2800" dirty="0"/>
              <a:t>EVS 843:2016</a:t>
            </a:r>
            <a:endParaRPr lang="en-US" dirty="0"/>
          </a:p>
        </p:txBody>
      </p:sp>
      <p:sp>
        <p:nvSpPr>
          <p:cNvPr id="3" name="Content Placeholder 2">
            <a:extLst>
              <a:ext uri="{FF2B5EF4-FFF2-40B4-BE49-F238E27FC236}">
                <a16:creationId xmlns:a16="http://schemas.microsoft.com/office/drawing/2014/main" id="{DF7A6030-46D3-9160-C72E-0F66B1AA8EE9}"/>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1A75E28-7094-10FC-20C6-CD1452DC19BC}"/>
              </a:ext>
            </a:extLst>
          </p:cNvPr>
          <p:cNvSpPr>
            <a:spLocks noGrp="1"/>
          </p:cNvSpPr>
          <p:nvPr>
            <p:ph type="dt" sz="half" idx="10"/>
          </p:nvPr>
        </p:nvSpPr>
        <p:spPr/>
        <p:txBody>
          <a:bodyPr/>
          <a:lstStyle/>
          <a:p>
            <a:fld id="{B171A265-62AE-44D6-8D09-2C4474AF31FD}" type="datetime1">
              <a:rPr lang="en-US" smtClean="0"/>
              <a:t>10/7/2025</a:t>
            </a:fld>
            <a:endParaRPr lang="en-US" dirty="0"/>
          </a:p>
        </p:txBody>
      </p:sp>
      <p:pic>
        <p:nvPicPr>
          <p:cNvPr id="6" name="Picture 5">
            <a:extLst>
              <a:ext uri="{FF2B5EF4-FFF2-40B4-BE49-F238E27FC236}">
                <a16:creationId xmlns:a16="http://schemas.microsoft.com/office/drawing/2014/main" id="{7562971F-F46D-136F-67F7-A6B32F68D216}"/>
              </a:ext>
            </a:extLst>
          </p:cNvPr>
          <p:cNvPicPr>
            <a:picLocks noChangeAspect="1"/>
          </p:cNvPicPr>
          <p:nvPr/>
        </p:nvPicPr>
        <p:blipFill>
          <a:blip r:embed="rId2"/>
          <a:stretch>
            <a:fillRect/>
          </a:stretch>
        </p:blipFill>
        <p:spPr>
          <a:xfrm>
            <a:off x="5719233" y="1372130"/>
            <a:ext cx="6401358" cy="5372568"/>
          </a:xfrm>
          <a:prstGeom prst="rect">
            <a:avLst/>
          </a:prstGeom>
        </p:spPr>
      </p:pic>
      <p:pic>
        <p:nvPicPr>
          <p:cNvPr id="8" name="Picture 7">
            <a:extLst>
              <a:ext uri="{FF2B5EF4-FFF2-40B4-BE49-F238E27FC236}">
                <a16:creationId xmlns:a16="http://schemas.microsoft.com/office/drawing/2014/main" id="{5C7D8DAF-D2CC-63D2-EE24-44EFB4AAB8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014"/>
            <a:ext cx="5326105" cy="6525985"/>
          </a:xfrm>
          <a:prstGeom prst="rect">
            <a:avLst/>
          </a:prstGeom>
        </p:spPr>
      </p:pic>
      <p:pic>
        <p:nvPicPr>
          <p:cNvPr id="10" name="Picture 9">
            <a:extLst>
              <a:ext uri="{FF2B5EF4-FFF2-40B4-BE49-F238E27FC236}">
                <a16:creationId xmlns:a16="http://schemas.microsoft.com/office/drawing/2014/main" id="{8C5BE07C-5AA9-D56A-A678-8E4E8651A2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2933" y="115262"/>
            <a:ext cx="3600778" cy="946307"/>
          </a:xfrm>
          <a:prstGeom prst="rect">
            <a:avLst/>
          </a:prstGeom>
        </p:spPr>
      </p:pic>
      <p:sp>
        <p:nvSpPr>
          <p:cNvPr id="5" name="TextBox 4">
            <a:extLst>
              <a:ext uri="{FF2B5EF4-FFF2-40B4-BE49-F238E27FC236}">
                <a16:creationId xmlns:a16="http://schemas.microsoft.com/office/drawing/2014/main" id="{C132223C-2BD6-06F7-676E-F12883F4FABC}"/>
              </a:ext>
            </a:extLst>
          </p:cNvPr>
          <p:cNvSpPr txBox="1"/>
          <p:nvPr/>
        </p:nvSpPr>
        <p:spPr>
          <a:xfrm>
            <a:off x="1959428" y="109819"/>
            <a:ext cx="2300053" cy="369332"/>
          </a:xfrm>
          <a:prstGeom prst="rect">
            <a:avLst/>
          </a:prstGeom>
          <a:noFill/>
        </p:spPr>
        <p:txBody>
          <a:bodyPr wrap="none" rtlCol="0">
            <a:spAutoFit/>
          </a:bodyPr>
          <a:lstStyle/>
          <a:p>
            <a:r>
              <a:rPr lang="en-US" dirty="0">
                <a:hlinkClick r:id="rId5"/>
              </a:rPr>
              <a:t>https://tanavagiid.ee/</a:t>
            </a:r>
            <a:r>
              <a:rPr lang="en-US" dirty="0"/>
              <a:t> </a:t>
            </a:r>
          </a:p>
        </p:txBody>
      </p:sp>
    </p:spTree>
    <p:extLst>
      <p:ext uri="{BB962C8B-B14F-4D97-AF65-F5344CB8AC3E}">
        <p14:creationId xmlns:p14="http://schemas.microsoft.com/office/powerpoint/2010/main" val="2521666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3F77D-604A-7B07-8D3B-97DF1F40FD14}"/>
              </a:ext>
            </a:extLst>
          </p:cNvPr>
          <p:cNvSpPr>
            <a:spLocks noGrp="1"/>
          </p:cNvSpPr>
          <p:nvPr>
            <p:ph type="title"/>
          </p:nvPr>
        </p:nvSpPr>
        <p:spPr/>
        <p:txBody>
          <a:bodyPr/>
          <a:lstStyle/>
          <a:p>
            <a:r>
              <a:rPr lang="en-US" dirty="0" err="1"/>
              <a:t>Soome</a:t>
            </a:r>
            <a:r>
              <a:rPr lang="en-US" dirty="0"/>
              <a:t> </a:t>
            </a:r>
            <a:r>
              <a:rPr lang="en-US" dirty="0" err="1"/>
              <a:t>jaotus</a:t>
            </a:r>
            <a:r>
              <a:rPr lang="en-US" dirty="0"/>
              <a:t> (katu2020.info)</a:t>
            </a:r>
          </a:p>
        </p:txBody>
      </p:sp>
      <p:sp>
        <p:nvSpPr>
          <p:cNvPr id="3" name="Content Placeholder 2">
            <a:extLst>
              <a:ext uri="{FF2B5EF4-FFF2-40B4-BE49-F238E27FC236}">
                <a16:creationId xmlns:a16="http://schemas.microsoft.com/office/drawing/2014/main" id="{8AC24D26-21C2-F141-AA29-A2CF69923ADC}"/>
              </a:ext>
            </a:extLst>
          </p:cNvPr>
          <p:cNvSpPr>
            <a:spLocks noGrp="1"/>
          </p:cNvSpPr>
          <p:nvPr>
            <p:ph idx="1"/>
          </p:nvPr>
        </p:nvSpPr>
        <p:spPr>
          <a:xfrm>
            <a:off x="197379" y="1384300"/>
            <a:ext cx="7227888" cy="3777622"/>
          </a:xfrm>
        </p:spPr>
        <p:txBody>
          <a:bodyPr/>
          <a:lstStyle/>
          <a:p>
            <a:r>
              <a:rPr lang="fi-FI" dirty="0"/>
              <a:t>Tänavaliigid:</a:t>
            </a:r>
          </a:p>
          <a:p>
            <a:pPr lvl="1"/>
            <a:r>
              <a:rPr lang="fi-FI" dirty="0"/>
              <a:t>Moottorikadut - kiirtee</a:t>
            </a:r>
            <a:br>
              <a:rPr lang="fi-FI" dirty="0"/>
            </a:br>
            <a:r>
              <a:rPr lang="fi-FI" dirty="0"/>
              <a:t>Pääkadut - peatänav</a:t>
            </a:r>
            <a:br>
              <a:rPr lang="fi-FI" dirty="0"/>
            </a:br>
            <a:r>
              <a:rPr lang="fi-FI" dirty="0"/>
              <a:t>Kokoojakadut – kogujatee, kogujatänav</a:t>
            </a:r>
            <a:br>
              <a:rPr lang="fi-FI" dirty="0"/>
            </a:br>
            <a:r>
              <a:rPr lang="fi-FI" dirty="0"/>
              <a:t>Tonttikadut – kõrvaltänav</a:t>
            </a:r>
            <a:br>
              <a:rPr lang="fi-FI" dirty="0"/>
            </a:br>
            <a:r>
              <a:rPr lang="fi-FI" dirty="0"/>
              <a:t>Pihakadut – õuetee</a:t>
            </a:r>
          </a:p>
          <a:p>
            <a:r>
              <a:rPr lang="fi-FI" dirty="0"/>
              <a:t>Keskkond:</a:t>
            </a:r>
          </a:p>
          <a:p>
            <a:pPr lvl="1"/>
            <a:r>
              <a:rPr lang="fi-FI" dirty="0"/>
              <a:t>Kerrostaloalue - korrusmajad</a:t>
            </a:r>
            <a:br>
              <a:rPr lang="fi-FI" dirty="0"/>
            </a:br>
            <a:r>
              <a:rPr lang="fi-FI" dirty="0"/>
              <a:t>Pientaloalue - eramud</a:t>
            </a:r>
            <a:br>
              <a:rPr lang="fi-FI" dirty="0"/>
            </a:br>
            <a:r>
              <a:rPr lang="fi-FI" dirty="0"/>
              <a:t>Liike- ja toimistoalue – äri- ja kontoriala</a:t>
            </a:r>
            <a:br>
              <a:rPr lang="fi-FI" dirty="0"/>
            </a:br>
            <a:r>
              <a:rPr lang="fi-FI" dirty="0"/>
              <a:t>Teollisuusalue - tööstusala</a:t>
            </a:r>
            <a:endParaRPr lang="en-US" dirty="0"/>
          </a:p>
        </p:txBody>
      </p:sp>
      <p:sp>
        <p:nvSpPr>
          <p:cNvPr id="4" name="Date Placeholder 3">
            <a:extLst>
              <a:ext uri="{FF2B5EF4-FFF2-40B4-BE49-F238E27FC236}">
                <a16:creationId xmlns:a16="http://schemas.microsoft.com/office/drawing/2014/main" id="{DEB424AB-FEC4-83AE-E9F9-BA73F739C6D4}"/>
              </a:ext>
            </a:extLst>
          </p:cNvPr>
          <p:cNvSpPr>
            <a:spLocks noGrp="1"/>
          </p:cNvSpPr>
          <p:nvPr>
            <p:ph type="dt" sz="half" idx="10"/>
          </p:nvPr>
        </p:nvSpPr>
        <p:spPr/>
        <p:txBody>
          <a:bodyPr/>
          <a:lstStyle/>
          <a:p>
            <a:fld id="{0DFDE5A6-CA64-447D-9016-9248D246F7E7}" type="datetime1">
              <a:rPr lang="en-US" smtClean="0"/>
              <a:t>10/7/2025</a:t>
            </a:fld>
            <a:endParaRPr lang="en-US" dirty="0"/>
          </a:p>
        </p:txBody>
      </p:sp>
    </p:spTree>
    <p:extLst>
      <p:ext uri="{BB962C8B-B14F-4D97-AF65-F5344CB8AC3E}">
        <p14:creationId xmlns:p14="http://schemas.microsoft.com/office/powerpoint/2010/main" val="1037959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B718-D4D9-61E7-4800-0C01BA9E450A}"/>
              </a:ext>
            </a:extLst>
          </p:cNvPr>
          <p:cNvSpPr>
            <a:spLocks noGrp="1"/>
          </p:cNvSpPr>
          <p:nvPr>
            <p:ph type="title"/>
          </p:nvPr>
        </p:nvSpPr>
        <p:spPr/>
        <p:txBody>
          <a:bodyPr/>
          <a:lstStyle/>
          <a:p>
            <a:r>
              <a:rPr lang="en-US" dirty="0" err="1"/>
              <a:t>Riigiteede</a:t>
            </a:r>
            <a:r>
              <a:rPr lang="en-US" dirty="0"/>
              <a:t> </a:t>
            </a:r>
            <a:r>
              <a:rPr lang="en-US" dirty="0" err="1"/>
              <a:t>liiklus</a:t>
            </a:r>
            <a:r>
              <a:rPr lang="en-US" dirty="0"/>
              <a:t> (10 </a:t>
            </a:r>
            <a:r>
              <a:rPr lang="en-US" dirty="0" err="1"/>
              <a:t>aastat</a:t>
            </a:r>
            <a:r>
              <a:rPr lang="en-US" dirty="0"/>
              <a:t>)</a:t>
            </a:r>
          </a:p>
        </p:txBody>
      </p:sp>
      <p:sp>
        <p:nvSpPr>
          <p:cNvPr id="3" name="Content Placeholder 2">
            <a:extLst>
              <a:ext uri="{FF2B5EF4-FFF2-40B4-BE49-F238E27FC236}">
                <a16:creationId xmlns:a16="http://schemas.microsoft.com/office/drawing/2014/main" id="{0BB8BA9F-87AF-B500-674A-27DB7AC8917A}"/>
              </a:ext>
            </a:extLst>
          </p:cNvPr>
          <p:cNvSpPr>
            <a:spLocks noGrp="1"/>
          </p:cNvSpPr>
          <p:nvPr>
            <p:ph idx="1"/>
          </p:nvPr>
        </p:nvSpPr>
        <p:spPr>
          <a:xfrm>
            <a:off x="320146" y="2061633"/>
            <a:ext cx="8915400" cy="3777622"/>
          </a:xfrm>
        </p:spPr>
        <p:txBody>
          <a:bodyPr/>
          <a:lstStyle/>
          <a:p>
            <a:r>
              <a:rPr lang="en-US" dirty="0"/>
              <a:t>Põhi (5878) +2,0%</a:t>
            </a:r>
          </a:p>
          <a:p>
            <a:r>
              <a:rPr lang="en-US" dirty="0"/>
              <a:t>Tugi (1735) +1,9%</a:t>
            </a:r>
          </a:p>
          <a:p>
            <a:r>
              <a:rPr lang="en-US" dirty="0" err="1"/>
              <a:t>Kõrval</a:t>
            </a:r>
            <a:r>
              <a:rPr lang="en-US" dirty="0"/>
              <a:t> (349) 0,0%</a:t>
            </a:r>
          </a:p>
          <a:p>
            <a:endParaRPr lang="en-US" dirty="0"/>
          </a:p>
          <a:p>
            <a:r>
              <a:rPr lang="en-US" dirty="0" err="1"/>
              <a:t>TrAm</a:t>
            </a:r>
            <a:r>
              <a:rPr lang="en-US" dirty="0"/>
              <a:t> </a:t>
            </a:r>
            <a:r>
              <a:rPr lang="en-US" sz="2000" dirty="0"/>
              <a:t>- </a:t>
            </a:r>
            <a:r>
              <a:rPr lang="en-US" sz="2000" dirty="0" err="1"/>
              <a:t>liiklusloendused</a:t>
            </a:r>
            <a:endParaRPr lang="en-US" dirty="0"/>
          </a:p>
        </p:txBody>
      </p:sp>
      <p:sp>
        <p:nvSpPr>
          <p:cNvPr id="4" name="Date Placeholder 3">
            <a:extLst>
              <a:ext uri="{FF2B5EF4-FFF2-40B4-BE49-F238E27FC236}">
                <a16:creationId xmlns:a16="http://schemas.microsoft.com/office/drawing/2014/main" id="{A3D424A5-754C-1308-30F4-AEBEB6EC13EA}"/>
              </a:ext>
            </a:extLst>
          </p:cNvPr>
          <p:cNvSpPr>
            <a:spLocks noGrp="1"/>
          </p:cNvSpPr>
          <p:nvPr>
            <p:ph type="dt" sz="half" idx="10"/>
          </p:nvPr>
        </p:nvSpPr>
        <p:spPr/>
        <p:txBody>
          <a:bodyPr/>
          <a:lstStyle/>
          <a:p>
            <a:fld id="{E86C0ABF-0D58-40A4-9366-A82E7A0648F7}" type="datetime1">
              <a:rPr lang="en-US" smtClean="0"/>
              <a:t>10/7/2025</a:t>
            </a:fld>
            <a:endParaRPr lang="en-US" dirty="0"/>
          </a:p>
        </p:txBody>
      </p:sp>
      <p:pic>
        <p:nvPicPr>
          <p:cNvPr id="6" name="Picture 5">
            <a:extLst>
              <a:ext uri="{FF2B5EF4-FFF2-40B4-BE49-F238E27FC236}">
                <a16:creationId xmlns:a16="http://schemas.microsoft.com/office/drawing/2014/main" id="{C2F60E10-0BF1-9757-42A8-E15FDBAE6D91}"/>
              </a:ext>
            </a:extLst>
          </p:cNvPr>
          <p:cNvPicPr>
            <a:picLocks noChangeAspect="1"/>
          </p:cNvPicPr>
          <p:nvPr/>
        </p:nvPicPr>
        <p:blipFill>
          <a:blip r:embed="rId2"/>
          <a:stretch>
            <a:fillRect/>
          </a:stretch>
        </p:blipFill>
        <p:spPr>
          <a:xfrm>
            <a:off x="4203699" y="1341560"/>
            <a:ext cx="7752835" cy="5516440"/>
          </a:xfrm>
          <a:prstGeom prst="rect">
            <a:avLst/>
          </a:prstGeom>
        </p:spPr>
      </p:pic>
    </p:spTree>
    <p:extLst>
      <p:ext uri="{BB962C8B-B14F-4D97-AF65-F5344CB8AC3E}">
        <p14:creationId xmlns:p14="http://schemas.microsoft.com/office/powerpoint/2010/main" val="34604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1656F9-CBF2-6995-FC44-B0CEE1F21A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8629" y="0"/>
            <a:ext cx="10553371" cy="6858000"/>
          </a:xfrm>
          <a:prstGeom prst="rect">
            <a:avLst/>
          </a:prstGeom>
        </p:spPr>
      </p:pic>
      <p:sp>
        <p:nvSpPr>
          <p:cNvPr id="2" name="Title 1">
            <a:extLst>
              <a:ext uri="{FF2B5EF4-FFF2-40B4-BE49-F238E27FC236}">
                <a16:creationId xmlns:a16="http://schemas.microsoft.com/office/drawing/2014/main" id="{6814899F-5609-C127-FE5A-B344011DE678}"/>
              </a:ext>
            </a:extLst>
          </p:cNvPr>
          <p:cNvSpPr>
            <a:spLocks noGrp="1"/>
          </p:cNvSpPr>
          <p:nvPr>
            <p:ph type="title"/>
          </p:nvPr>
        </p:nvSpPr>
        <p:spPr>
          <a:xfrm>
            <a:off x="1775892" y="141510"/>
            <a:ext cx="8911687" cy="1280890"/>
          </a:xfrm>
        </p:spPr>
        <p:txBody>
          <a:bodyPr/>
          <a:lstStyle/>
          <a:p>
            <a:r>
              <a:rPr lang="en-US" dirty="0" err="1"/>
              <a:t>Põhimaanteed</a:t>
            </a:r>
            <a:r>
              <a:rPr lang="en-US" dirty="0"/>
              <a:t> 1…11 &amp; 92</a:t>
            </a:r>
          </a:p>
        </p:txBody>
      </p:sp>
      <p:sp>
        <p:nvSpPr>
          <p:cNvPr id="4" name="Date Placeholder 3">
            <a:extLst>
              <a:ext uri="{FF2B5EF4-FFF2-40B4-BE49-F238E27FC236}">
                <a16:creationId xmlns:a16="http://schemas.microsoft.com/office/drawing/2014/main" id="{0945AF98-D727-FCBC-BC71-FC34864A7F14}"/>
              </a:ext>
            </a:extLst>
          </p:cNvPr>
          <p:cNvSpPr>
            <a:spLocks noGrp="1"/>
          </p:cNvSpPr>
          <p:nvPr>
            <p:ph type="dt" sz="half" idx="10"/>
          </p:nvPr>
        </p:nvSpPr>
        <p:spPr/>
        <p:txBody>
          <a:bodyPr/>
          <a:lstStyle/>
          <a:p>
            <a:fld id="{E60718E9-59B2-4125-BFCE-26DFBBD8FBA4}" type="datetime1">
              <a:rPr lang="en-US" smtClean="0"/>
              <a:t>10/7/2025</a:t>
            </a:fld>
            <a:endParaRPr lang="en-US" dirty="0"/>
          </a:p>
        </p:txBody>
      </p:sp>
      <p:sp>
        <p:nvSpPr>
          <p:cNvPr id="7" name="TextBox 6">
            <a:extLst>
              <a:ext uri="{FF2B5EF4-FFF2-40B4-BE49-F238E27FC236}">
                <a16:creationId xmlns:a16="http://schemas.microsoft.com/office/drawing/2014/main" id="{8896A7CD-5A92-DB96-074C-BFCD784E23C1}"/>
              </a:ext>
            </a:extLst>
          </p:cNvPr>
          <p:cNvSpPr txBox="1"/>
          <p:nvPr/>
        </p:nvSpPr>
        <p:spPr>
          <a:xfrm>
            <a:off x="372533" y="1422400"/>
            <a:ext cx="4686411" cy="369332"/>
          </a:xfrm>
          <a:prstGeom prst="rect">
            <a:avLst/>
          </a:prstGeom>
          <a:noFill/>
        </p:spPr>
        <p:txBody>
          <a:bodyPr wrap="none" rtlCol="0">
            <a:spAutoFit/>
          </a:bodyPr>
          <a:lstStyle/>
          <a:p>
            <a:r>
              <a:rPr lang="en-US" dirty="0"/>
              <a:t>Maa- ja </a:t>
            </a:r>
            <a:r>
              <a:rPr lang="en-US" dirty="0" err="1"/>
              <a:t>Ruumiameti</a:t>
            </a:r>
            <a:r>
              <a:rPr lang="en-US" dirty="0"/>
              <a:t> </a:t>
            </a:r>
            <a:r>
              <a:rPr lang="en-US" dirty="0" err="1"/>
              <a:t>kaardirakenduse</a:t>
            </a:r>
            <a:r>
              <a:rPr lang="en-US" dirty="0"/>
              <a:t> </a:t>
            </a:r>
            <a:r>
              <a:rPr lang="en-US" dirty="0" err="1"/>
              <a:t>teede</a:t>
            </a:r>
            <a:r>
              <a:rPr lang="en-US" dirty="0"/>
              <a:t> </a:t>
            </a:r>
            <a:r>
              <a:rPr lang="en-US" dirty="0" err="1"/>
              <a:t>kiht</a:t>
            </a:r>
            <a:endParaRPr lang="en-US" dirty="0"/>
          </a:p>
        </p:txBody>
      </p:sp>
    </p:spTree>
    <p:extLst>
      <p:ext uri="{BB962C8B-B14F-4D97-AF65-F5344CB8AC3E}">
        <p14:creationId xmlns:p14="http://schemas.microsoft.com/office/powerpoint/2010/main" val="3625280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C77C27-899D-B886-03B8-4DBB15F5FB05}"/>
              </a:ext>
            </a:extLst>
          </p:cNvPr>
          <p:cNvSpPr>
            <a:spLocks noGrp="1"/>
          </p:cNvSpPr>
          <p:nvPr>
            <p:ph type="body" sz="quarter" idx="13"/>
          </p:nvPr>
        </p:nvSpPr>
        <p:spPr/>
        <p:txBody>
          <a:bodyPr/>
          <a:lstStyle/>
          <a:p>
            <a:r>
              <a:rPr lang="en-US" dirty="0" err="1"/>
              <a:t>Kontaktid</a:t>
            </a:r>
            <a:endParaRPr lang="en-US" dirty="0"/>
          </a:p>
        </p:txBody>
      </p:sp>
      <p:sp>
        <p:nvSpPr>
          <p:cNvPr id="3" name="Text Placeholder 2">
            <a:extLst>
              <a:ext uri="{FF2B5EF4-FFF2-40B4-BE49-F238E27FC236}">
                <a16:creationId xmlns:a16="http://schemas.microsoft.com/office/drawing/2014/main" id="{229939C5-B239-1E6D-BC86-B9A422C13F2C}"/>
              </a:ext>
            </a:extLst>
          </p:cNvPr>
          <p:cNvSpPr>
            <a:spLocks noGrp="1"/>
          </p:cNvSpPr>
          <p:nvPr>
            <p:ph type="body" sz="quarter" idx="14"/>
          </p:nvPr>
        </p:nvSpPr>
        <p:spPr/>
        <p:txBody>
          <a:bodyPr/>
          <a:lstStyle/>
          <a:p>
            <a:r>
              <a:rPr lang="en-US" dirty="0">
                <a:hlinkClick r:id="rId2"/>
              </a:rPr>
              <a:t>ain.kendra@taltech.ee</a:t>
            </a:r>
            <a:endParaRPr lang="en-US" dirty="0"/>
          </a:p>
          <a:p>
            <a:r>
              <a:rPr lang="en-US" dirty="0"/>
              <a:t>5171055</a:t>
            </a:r>
          </a:p>
          <a:p>
            <a:r>
              <a:rPr lang="en-US" dirty="0">
                <a:hlinkClick r:id="rId3"/>
              </a:rPr>
              <a:t>ain@t-konsult.ee</a:t>
            </a:r>
            <a:endParaRPr lang="en-US" dirty="0"/>
          </a:p>
          <a:p>
            <a:r>
              <a:rPr lang="en-US" dirty="0" err="1"/>
              <a:t>Treiali</a:t>
            </a:r>
            <a:r>
              <a:rPr lang="en-US" dirty="0"/>
              <a:t> tee 2-205, Peetri</a:t>
            </a:r>
          </a:p>
          <a:p>
            <a:r>
              <a:rPr lang="en-US" dirty="0" err="1"/>
              <a:t>Kontakt</a:t>
            </a:r>
            <a:r>
              <a:rPr lang="en-US" dirty="0"/>
              <a:t> </a:t>
            </a:r>
            <a:r>
              <a:rPr lang="en-US" dirty="0" err="1"/>
              <a:t>Mustamäel</a:t>
            </a:r>
            <a:r>
              <a:rPr lang="en-US" dirty="0"/>
              <a:t> </a:t>
            </a:r>
            <a:r>
              <a:rPr lang="en-US" dirty="0" err="1"/>
              <a:t>tundides</a:t>
            </a:r>
            <a:r>
              <a:rPr lang="en-US" dirty="0"/>
              <a:t> ja </a:t>
            </a:r>
            <a:r>
              <a:rPr lang="en-US" dirty="0" err="1"/>
              <a:t>konsultatsioonid</a:t>
            </a:r>
            <a:r>
              <a:rPr lang="en-US" dirty="0"/>
              <a:t> </a:t>
            </a:r>
            <a:r>
              <a:rPr lang="en-US" dirty="0" err="1"/>
              <a:t>eelkokkuleppel</a:t>
            </a:r>
            <a:endParaRPr lang="en-US" dirty="0"/>
          </a:p>
          <a:p>
            <a:r>
              <a:rPr lang="en-US" dirty="0" err="1"/>
              <a:t>Soovitav</a:t>
            </a:r>
            <a:r>
              <a:rPr lang="en-US" dirty="0"/>
              <a:t> – FB </a:t>
            </a:r>
            <a:r>
              <a:rPr lang="en-US" dirty="0" err="1"/>
              <a:t>keskkonnas</a:t>
            </a:r>
            <a:r>
              <a:rPr lang="en-US" dirty="0"/>
              <a:t> </a:t>
            </a:r>
            <a:r>
              <a:rPr lang="en-US" dirty="0" err="1"/>
              <a:t>vastav</a:t>
            </a:r>
            <a:r>
              <a:rPr lang="en-US" dirty="0"/>
              <a:t> </a:t>
            </a:r>
            <a:r>
              <a:rPr lang="en-US" dirty="0" err="1"/>
              <a:t>grupp</a:t>
            </a:r>
            <a:r>
              <a:rPr lang="en-US" dirty="0"/>
              <a:t> </a:t>
            </a:r>
            <a:r>
              <a:rPr lang="en-US" dirty="0" err="1"/>
              <a:t>operatiivseks</a:t>
            </a:r>
            <a:r>
              <a:rPr lang="en-US" dirty="0"/>
              <a:t> </a:t>
            </a:r>
            <a:r>
              <a:rPr lang="en-US" dirty="0" err="1"/>
              <a:t>infovahetuseks</a:t>
            </a:r>
            <a:r>
              <a:rPr lang="en-US" dirty="0"/>
              <a:t> ja </a:t>
            </a:r>
            <a:r>
              <a:rPr lang="en-US" dirty="0" err="1"/>
              <a:t>konsultatsioonideks</a:t>
            </a:r>
            <a:endParaRPr lang="en-US" dirty="0"/>
          </a:p>
        </p:txBody>
      </p:sp>
    </p:spTree>
    <p:extLst>
      <p:ext uri="{BB962C8B-B14F-4D97-AF65-F5344CB8AC3E}">
        <p14:creationId xmlns:p14="http://schemas.microsoft.com/office/powerpoint/2010/main" val="41819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53299-0517-4558-471C-65106168C897}"/>
              </a:ext>
            </a:extLst>
          </p:cNvPr>
          <p:cNvSpPr>
            <a:spLocks noGrp="1"/>
          </p:cNvSpPr>
          <p:nvPr>
            <p:ph type="title"/>
          </p:nvPr>
        </p:nvSpPr>
        <p:spPr/>
        <p:txBody>
          <a:bodyPr/>
          <a:lstStyle/>
          <a:p>
            <a:r>
              <a:rPr lang="en-US" dirty="0"/>
              <a:t>Def (</a:t>
            </a:r>
            <a:r>
              <a:rPr lang="en-US" dirty="0" err="1"/>
              <a:t>põhi-tugi-kõrval</a:t>
            </a:r>
            <a:r>
              <a:rPr lang="en-US" dirty="0"/>
              <a:t>)</a:t>
            </a:r>
          </a:p>
        </p:txBody>
      </p:sp>
      <p:sp>
        <p:nvSpPr>
          <p:cNvPr id="3" name="Content Placeholder 2">
            <a:extLst>
              <a:ext uri="{FF2B5EF4-FFF2-40B4-BE49-F238E27FC236}">
                <a16:creationId xmlns:a16="http://schemas.microsoft.com/office/drawing/2014/main" id="{D17412C1-7C66-E6A4-EEFF-6959E3DA02C4}"/>
              </a:ext>
            </a:extLst>
          </p:cNvPr>
          <p:cNvSpPr>
            <a:spLocks noGrp="1"/>
          </p:cNvSpPr>
          <p:nvPr>
            <p:ph idx="1"/>
          </p:nvPr>
        </p:nvSpPr>
        <p:spPr>
          <a:xfrm>
            <a:off x="511729" y="1825625"/>
            <a:ext cx="11148968" cy="4351338"/>
          </a:xfrm>
        </p:spPr>
        <p:txBody>
          <a:bodyPr>
            <a:normAutofit/>
          </a:bodyPr>
          <a:lstStyle/>
          <a:p>
            <a:pPr algn="l">
              <a:buFont typeface="Arial" panose="020B0604020202020204" pitchFamily="34" charset="0"/>
              <a:buChar char="•"/>
            </a:pPr>
            <a:r>
              <a:rPr lang="en-US" b="1" i="0" dirty="0" err="1">
                <a:solidFill>
                  <a:srgbClr val="000000"/>
                </a:solidFill>
                <a:effectLst/>
                <a:highlight>
                  <a:srgbClr val="FFFFFF"/>
                </a:highlight>
                <a:latin typeface="Roboto" panose="02000000000000000000" pitchFamily="2" charset="0"/>
              </a:rPr>
              <a:t>Põhimaantee</a:t>
            </a:r>
            <a:r>
              <a:rPr lang="en-US" b="0" i="0" dirty="0">
                <a:solidFill>
                  <a:srgbClr val="000000"/>
                </a:solidFill>
                <a:effectLst/>
                <a:highlight>
                  <a:srgbClr val="FFFFFF"/>
                </a:highlight>
                <a:latin typeface="Roboto" panose="02000000000000000000" pitchFamily="2" charset="0"/>
              </a:rPr>
              <a:t> - </a:t>
            </a:r>
            <a:r>
              <a:rPr lang="en-US" b="0" i="0" dirty="0" err="1">
                <a:solidFill>
                  <a:srgbClr val="000000"/>
                </a:solidFill>
                <a:effectLst/>
                <a:highlight>
                  <a:srgbClr val="FFFFFF"/>
                </a:highlight>
                <a:latin typeface="Roboto" panose="02000000000000000000" pitchFamily="2" charset="0"/>
              </a:rPr>
              <a:t>ühendab</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pealinna</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teiste</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suurte</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linnadega</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neid</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linnu</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omavahel</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ning</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pealinna</a:t>
            </a:r>
            <a:r>
              <a:rPr lang="en-US" b="0" i="0" dirty="0">
                <a:solidFill>
                  <a:srgbClr val="000000"/>
                </a:solidFill>
                <a:effectLst/>
                <a:highlight>
                  <a:srgbClr val="FFFFFF"/>
                </a:highlight>
                <a:latin typeface="Roboto" panose="02000000000000000000" pitchFamily="2" charset="0"/>
              </a:rPr>
              <a:t> ja </a:t>
            </a:r>
            <a:r>
              <a:rPr lang="en-US" b="0" i="0" dirty="0" err="1">
                <a:solidFill>
                  <a:srgbClr val="000000"/>
                </a:solidFill>
                <a:effectLst/>
                <a:highlight>
                  <a:srgbClr val="FFFFFF"/>
                </a:highlight>
                <a:latin typeface="Roboto" panose="02000000000000000000" pitchFamily="2" charset="0"/>
              </a:rPr>
              <a:t>teisi</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suuri</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linnu</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tähtsate</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sadamate</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raudteesõlmede</a:t>
            </a:r>
            <a:r>
              <a:rPr lang="en-US" b="0" i="0" dirty="0">
                <a:solidFill>
                  <a:srgbClr val="000000"/>
                </a:solidFill>
                <a:effectLst/>
                <a:highlight>
                  <a:srgbClr val="FFFFFF"/>
                </a:highlight>
                <a:latin typeface="Roboto" panose="02000000000000000000" pitchFamily="2" charset="0"/>
              </a:rPr>
              <a:t> ja </a:t>
            </a:r>
            <a:r>
              <a:rPr lang="en-US" b="0" i="0" dirty="0" err="1">
                <a:solidFill>
                  <a:srgbClr val="000000"/>
                </a:solidFill>
                <a:effectLst/>
                <a:highlight>
                  <a:srgbClr val="FFFFFF"/>
                </a:highlight>
                <a:latin typeface="Roboto" panose="02000000000000000000" pitchFamily="2" charset="0"/>
              </a:rPr>
              <a:t>piiripunktidega</a:t>
            </a:r>
            <a:r>
              <a:rPr lang="en-US" b="0" i="0" dirty="0">
                <a:solidFill>
                  <a:srgbClr val="000000"/>
                </a:solidFill>
                <a:effectLst/>
                <a:highlight>
                  <a:srgbClr val="FFFFFF"/>
                </a:highlight>
                <a:latin typeface="Roboto" panose="02000000000000000000" pitchFamily="2" charset="0"/>
              </a:rPr>
              <a:t>.	</a:t>
            </a:r>
          </a:p>
          <a:p>
            <a:pPr lvl="1"/>
            <a:r>
              <a:rPr lang="en-US" dirty="0">
                <a:solidFill>
                  <a:srgbClr val="000000"/>
                </a:solidFill>
                <a:highlight>
                  <a:srgbClr val="FFFFFF"/>
                </a:highlight>
                <a:latin typeface="Roboto" panose="02000000000000000000" pitchFamily="2" charset="0"/>
              </a:rPr>
              <a:t>Nr 1…11 ja 92</a:t>
            </a:r>
            <a:endParaRPr lang="en-US" b="0" i="0" dirty="0">
              <a:solidFill>
                <a:srgbClr val="000000"/>
              </a:solidFill>
              <a:effectLst/>
              <a:highlight>
                <a:srgbClr val="FFFFFF"/>
              </a:highlight>
              <a:latin typeface="Roboto" panose="02000000000000000000" pitchFamily="2" charset="0"/>
            </a:endParaRPr>
          </a:p>
          <a:p>
            <a:pPr algn="l">
              <a:buFont typeface="Arial" panose="020B0604020202020204" pitchFamily="34" charset="0"/>
              <a:buChar char="•"/>
            </a:pPr>
            <a:r>
              <a:rPr lang="en-US" b="1" i="0" dirty="0" err="1">
                <a:solidFill>
                  <a:srgbClr val="000000"/>
                </a:solidFill>
                <a:effectLst/>
                <a:highlight>
                  <a:srgbClr val="FFFFFF"/>
                </a:highlight>
                <a:latin typeface="Roboto" panose="02000000000000000000" pitchFamily="2" charset="0"/>
              </a:rPr>
              <a:t>Tugimaantee</a:t>
            </a:r>
            <a:r>
              <a:rPr lang="en-US" b="0" i="0" dirty="0">
                <a:solidFill>
                  <a:srgbClr val="000000"/>
                </a:solidFill>
                <a:effectLst/>
                <a:highlight>
                  <a:srgbClr val="FFFFFF"/>
                </a:highlight>
                <a:latin typeface="Roboto" panose="02000000000000000000" pitchFamily="2" charset="0"/>
              </a:rPr>
              <a:t> - </a:t>
            </a:r>
            <a:r>
              <a:rPr lang="en-US" b="0" i="0" dirty="0" err="1">
                <a:solidFill>
                  <a:srgbClr val="000000"/>
                </a:solidFill>
                <a:effectLst/>
                <a:highlight>
                  <a:srgbClr val="FFFFFF"/>
                </a:highlight>
                <a:latin typeface="Roboto" panose="02000000000000000000" pitchFamily="2" charset="0"/>
              </a:rPr>
              <a:t>ühendab</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linnu</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ning</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neid</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põhimaanteedega</a:t>
            </a:r>
            <a:r>
              <a:rPr lang="en-US" b="0" i="0" dirty="0">
                <a:solidFill>
                  <a:srgbClr val="000000"/>
                </a:solidFill>
                <a:effectLst/>
                <a:highlight>
                  <a:srgbClr val="FFFFFF"/>
                </a:highlight>
                <a:latin typeface="Roboto" panose="02000000000000000000" pitchFamily="2" charset="0"/>
              </a:rPr>
              <a:t>.</a:t>
            </a:r>
          </a:p>
          <a:p>
            <a:pPr lvl="1"/>
            <a:r>
              <a:rPr lang="en-US" dirty="0">
                <a:solidFill>
                  <a:srgbClr val="000000"/>
                </a:solidFill>
                <a:highlight>
                  <a:srgbClr val="FFFFFF"/>
                </a:highlight>
                <a:latin typeface="Roboto" panose="02000000000000000000" pitchFamily="2" charset="0"/>
              </a:rPr>
              <a:t>Nr 12…99 </a:t>
            </a:r>
            <a:r>
              <a:rPr lang="en-US" dirty="0" err="1">
                <a:solidFill>
                  <a:srgbClr val="000000"/>
                </a:solidFill>
                <a:highlight>
                  <a:srgbClr val="FFFFFF"/>
                </a:highlight>
                <a:latin typeface="Roboto" panose="02000000000000000000" pitchFamily="2" charset="0"/>
              </a:rPr>
              <a:t>v.a.</a:t>
            </a:r>
            <a:r>
              <a:rPr lang="en-US" dirty="0">
                <a:solidFill>
                  <a:srgbClr val="000000"/>
                </a:solidFill>
                <a:highlight>
                  <a:srgbClr val="FFFFFF"/>
                </a:highlight>
                <a:latin typeface="Roboto" panose="02000000000000000000" pitchFamily="2" charset="0"/>
              </a:rPr>
              <a:t> 92</a:t>
            </a:r>
            <a:endParaRPr lang="en-US" b="0" i="0" dirty="0">
              <a:solidFill>
                <a:srgbClr val="000000"/>
              </a:solidFill>
              <a:effectLst/>
              <a:highlight>
                <a:srgbClr val="FFFFFF"/>
              </a:highlight>
              <a:latin typeface="Roboto" panose="02000000000000000000" pitchFamily="2" charset="0"/>
            </a:endParaRPr>
          </a:p>
          <a:p>
            <a:pPr algn="l">
              <a:buFont typeface="Arial" panose="020B0604020202020204" pitchFamily="34" charset="0"/>
              <a:buChar char="•"/>
            </a:pPr>
            <a:r>
              <a:rPr lang="en-US" b="1" i="0" dirty="0" err="1">
                <a:solidFill>
                  <a:srgbClr val="000000"/>
                </a:solidFill>
                <a:effectLst/>
                <a:highlight>
                  <a:srgbClr val="FFFFFF"/>
                </a:highlight>
                <a:latin typeface="Roboto" panose="02000000000000000000" pitchFamily="2" charset="0"/>
              </a:rPr>
              <a:t>Kõrvalmaantee</a:t>
            </a:r>
            <a:r>
              <a:rPr lang="en-US" b="0" i="0" dirty="0">
                <a:solidFill>
                  <a:srgbClr val="000000"/>
                </a:solidFill>
                <a:effectLst/>
                <a:highlight>
                  <a:srgbClr val="FFFFFF"/>
                </a:highlight>
                <a:latin typeface="Roboto" panose="02000000000000000000" pitchFamily="2" charset="0"/>
              </a:rPr>
              <a:t> - </a:t>
            </a:r>
            <a:r>
              <a:rPr lang="en-US" b="0" i="0" dirty="0" err="1">
                <a:solidFill>
                  <a:srgbClr val="000000"/>
                </a:solidFill>
                <a:effectLst/>
                <a:highlight>
                  <a:srgbClr val="FFFFFF"/>
                </a:highlight>
                <a:latin typeface="Roboto" panose="02000000000000000000" pitchFamily="2" charset="0"/>
              </a:rPr>
              <a:t>ühendab</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linnu</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alevite</a:t>
            </a:r>
            <a:r>
              <a:rPr lang="en-US" b="0" i="0" dirty="0">
                <a:solidFill>
                  <a:srgbClr val="000000"/>
                </a:solidFill>
                <a:effectLst/>
                <a:highlight>
                  <a:srgbClr val="FFFFFF"/>
                </a:highlight>
                <a:latin typeface="Roboto" panose="02000000000000000000" pitchFamily="2" charset="0"/>
              </a:rPr>
              <a:t> ja </a:t>
            </a:r>
            <a:r>
              <a:rPr lang="en-US" b="0" i="0" dirty="0" err="1">
                <a:solidFill>
                  <a:srgbClr val="000000"/>
                </a:solidFill>
                <a:effectLst/>
                <a:highlight>
                  <a:srgbClr val="FFFFFF"/>
                </a:highlight>
                <a:latin typeface="Roboto" panose="02000000000000000000" pitchFamily="2" charset="0"/>
              </a:rPr>
              <a:t>alevikega</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aleveid</a:t>
            </a:r>
            <a:r>
              <a:rPr lang="en-US" b="0" i="0" dirty="0">
                <a:solidFill>
                  <a:srgbClr val="000000"/>
                </a:solidFill>
                <a:effectLst/>
                <a:highlight>
                  <a:srgbClr val="FFFFFF"/>
                </a:highlight>
                <a:latin typeface="Roboto" panose="02000000000000000000" pitchFamily="2" charset="0"/>
              </a:rPr>
              <a:t> ja </a:t>
            </a:r>
            <a:r>
              <a:rPr lang="en-US" b="0" i="0" dirty="0" err="1">
                <a:solidFill>
                  <a:srgbClr val="000000"/>
                </a:solidFill>
                <a:effectLst/>
                <a:highlight>
                  <a:srgbClr val="FFFFFF"/>
                </a:highlight>
                <a:latin typeface="Roboto" panose="02000000000000000000" pitchFamily="2" charset="0"/>
              </a:rPr>
              <a:t>alevikke</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omavahel</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või</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küladega</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ning</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neid</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kõiki</a:t>
            </a:r>
            <a:r>
              <a:rPr lang="en-US" b="0" i="0" dirty="0">
                <a:solidFill>
                  <a:srgbClr val="000000"/>
                </a:solidFill>
                <a:effectLst/>
                <a:highlight>
                  <a:srgbClr val="FFFFFF"/>
                </a:highlight>
                <a:latin typeface="Roboto" panose="02000000000000000000" pitchFamily="2" charset="0"/>
              </a:rPr>
              <a:t> </a:t>
            </a:r>
            <a:r>
              <a:rPr lang="en-US" b="0" i="0" dirty="0" err="1">
                <a:solidFill>
                  <a:srgbClr val="000000"/>
                </a:solidFill>
                <a:effectLst/>
                <a:highlight>
                  <a:srgbClr val="FFFFFF"/>
                </a:highlight>
                <a:latin typeface="Roboto" panose="02000000000000000000" pitchFamily="2" charset="0"/>
              </a:rPr>
              <a:t>põhi</a:t>
            </a:r>
            <a:r>
              <a:rPr lang="en-US" b="0" i="0" dirty="0">
                <a:solidFill>
                  <a:srgbClr val="000000"/>
                </a:solidFill>
                <a:effectLst/>
                <a:highlight>
                  <a:srgbClr val="FFFFFF"/>
                </a:highlight>
                <a:latin typeface="Roboto" panose="02000000000000000000" pitchFamily="2" charset="0"/>
              </a:rPr>
              <a:t>- ja </a:t>
            </a:r>
            <a:r>
              <a:rPr lang="en-US" b="0" i="0" dirty="0" err="1">
                <a:solidFill>
                  <a:srgbClr val="000000"/>
                </a:solidFill>
                <a:effectLst/>
                <a:highlight>
                  <a:srgbClr val="FFFFFF"/>
                </a:highlight>
                <a:latin typeface="Roboto" panose="02000000000000000000" pitchFamily="2" charset="0"/>
              </a:rPr>
              <a:t>tugimaanteedega</a:t>
            </a:r>
            <a:r>
              <a:rPr lang="en-US" b="0" i="0" dirty="0">
                <a:solidFill>
                  <a:srgbClr val="000000"/>
                </a:solidFill>
                <a:effectLst/>
                <a:highlight>
                  <a:srgbClr val="FFFFFF"/>
                </a:highlight>
                <a:latin typeface="Roboto" panose="02000000000000000000" pitchFamily="2" charset="0"/>
              </a:rPr>
              <a:t>.</a:t>
            </a:r>
          </a:p>
          <a:p>
            <a:pPr lvl="1"/>
            <a:r>
              <a:rPr lang="en-US" dirty="0">
                <a:solidFill>
                  <a:srgbClr val="000000"/>
                </a:solidFill>
                <a:highlight>
                  <a:srgbClr val="FFFFFF"/>
                </a:highlight>
                <a:latin typeface="Roboto" panose="02000000000000000000" pitchFamily="2" charset="0"/>
              </a:rPr>
              <a:t>Nr 11001…25999, </a:t>
            </a:r>
            <a:r>
              <a:rPr lang="en-US" dirty="0" err="1">
                <a:solidFill>
                  <a:srgbClr val="000000"/>
                </a:solidFill>
                <a:highlight>
                  <a:srgbClr val="FFFFFF"/>
                </a:highlight>
                <a:latin typeface="Roboto" panose="02000000000000000000" pitchFamily="2" charset="0"/>
              </a:rPr>
              <a:t>kus</a:t>
            </a:r>
            <a:r>
              <a:rPr lang="en-US" dirty="0">
                <a:solidFill>
                  <a:srgbClr val="000000"/>
                </a:solidFill>
                <a:highlight>
                  <a:srgbClr val="FFFFFF"/>
                </a:highlight>
                <a:latin typeface="Roboto" panose="02000000000000000000" pitchFamily="2" charset="0"/>
              </a:rPr>
              <a:t> </a:t>
            </a:r>
            <a:r>
              <a:rPr lang="en-US" dirty="0" err="1">
                <a:solidFill>
                  <a:srgbClr val="000000"/>
                </a:solidFill>
                <a:highlight>
                  <a:srgbClr val="FFFFFF"/>
                </a:highlight>
                <a:latin typeface="Roboto" panose="02000000000000000000" pitchFamily="2" charset="0"/>
              </a:rPr>
              <a:t>esimesed</a:t>
            </a:r>
            <a:r>
              <a:rPr lang="en-US" dirty="0">
                <a:solidFill>
                  <a:srgbClr val="000000"/>
                </a:solidFill>
                <a:highlight>
                  <a:srgbClr val="FFFFFF"/>
                </a:highlight>
                <a:latin typeface="Roboto" panose="02000000000000000000" pitchFamily="2" charset="0"/>
              </a:rPr>
              <a:t> </a:t>
            </a:r>
            <a:r>
              <a:rPr lang="en-US" dirty="0" err="1">
                <a:solidFill>
                  <a:srgbClr val="000000"/>
                </a:solidFill>
                <a:highlight>
                  <a:srgbClr val="FFFFFF"/>
                </a:highlight>
                <a:latin typeface="Roboto" panose="02000000000000000000" pitchFamily="2" charset="0"/>
              </a:rPr>
              <a:t>kaks</a:t>
            </a:r>
            <a:r>
              <a:rPr lang="en-US" dirty="0">
                <a:solidFill>
                  <a:srgbClr val="000000"/>
                </a:solidFill>
                <a:highlight>
                  <a:srgbClr val="FFFFFF"/>
                </a:highlight>
                <a:latin typeface="Roboto" panose="02000000000000000000" pitchFamily="2" charset="0"/>
              </a:rPr>
              <a:t> </a:t>
            </a:r>
            <a:r>
              <a:rPr lang="en-US" dirty="0" err="1">
                <a:solidFill>
                  <a:srgbClr val="000000"/>
                </a:solidFill>
                <a:highlight>
                  <a:srgbClr val="FFFFFF"/>
                </a:highlight>
                <a:latin typeface="Roboto" panose="02000000000000000000" pitchFamily="2" charset="0"/>
              </a:rPr>
              <a:t>positsiooni</a:t>
            </a:r>
            <a:r>
              <a:rPr lang="en-US" dirty="0">
                <a:solidFill>
                  <a:srgbClr val="000000"/>
                </a:solidFill>
                <a:highlight>
                  <a:srgbClr val="FFFFFF"/>
                </a:highlight>
                <a:latin typeface="Roboto" panose="02000000000000000000" pitchFamily="2" charset="0"/>
              </a:rPr>
              <a:t> = </a:t>
            </a:r>
            <a:r>
              <a:rPr lang="en-US" dirty="0" err="1">
                <a:solidFill>
                  <a:srgbClr val="000000"/>
                </a:solidFill>
                <a:highlight>
                  <a:srgbClr val="FFFFFF"/>
                </a:highlight>
                <a:latin typeface="Roboto" panose="02000000000000000000" pitchFamily="2" charset="0"/>
              </a:rPr>
              <a:t>maakonna</a:t>
            </a:r>
            <a:r>
              <a:rPr lang="en-US" dirty="0">
                <a:solidFill>
                  <a:srgbClr val="000000"/>
                </a:solidFill>
                <a:highlight>
                  <a:srgbClr val="FFFFFF"/>
                </a:highlight>
                <a:latin typeface="Roboto" panose="02000000000000000000" pitchFamily="2" charset="0"/>
              </a:rPr>
              <a:t> </a:t>
            </a:r>
            <a:r>
              <a:rPr lang="en-US" dirty="0" err="1">
                <a:solidFill>
                  <a:srgbClr val="000000"/>
                </a:solidFill>
                <a:highlight>
                  <a:srgbClr val="FFFFFF"/>
                </a:highlight>
                <a:latin typeface="Roboto" panose="02000000000000000000" pitchFamily="2" charset="0"/>
              </a:rPr>
              <a:t>järjenumber</a:t>
            </a:r>
            <a:endParaRPr lang="en-US" b="0" i="0" dirty="0">
              <a:solidFill>
                <a:srgbClr val="000000"/>
              </a:solidFill>
              <a:effectLst/>
              <a:highlight>
                <a:srgbClr val="FFFFFF"/>
              </a:highlight>
              <a:latin typeface="Roboto" panose="02000000000000000000" pitchFamily="2" charset="0"/>
            </a:endParaRPr>
          </a:p>
        </p:txBody>
      </p:sp>
      <p:sp>
        <p:nvSpPr>
          <p:cNvPr id="4" name="Slide Number Placeholder 3">
            <a:extLst>
              <a:ext uri="{FF2B5EF4-FFF2-40B4-BE49-F238E27FC236}">
                <a16:creationId xmlns:a16="http://schemas.microsoft.com/office/drawing/2014/main" id="{75E548C3-B60E-FEDA-08FD-CCC489BFC398}"/>
              </a:ext>
            </a:extLst>
          </p:cNvPr>
          <p:cNvSpPr>
            <a:spLocks noGrp="1"/>
          </p:cNvSpPr>
          <p:nvPr>
            <p:ph type="sldNum" sz="quarter" idx="12"/>
          </p:nvPr>
        </p:nvSpPr>
        <p:spPr/>
        <p:txBody>
          <a:bodyPr/>
          <a:lstStyle/>
          <a:p>
            <a:fld id="{A89FF1E2-3BA7-475C-A9AD-AEEAF9FE4269}" type="slidenum">
              <a:rPr lang="en-US" smtClean="0"/>
              <a:t>40</a:t>
            </a:fld>
            <a:endParaRPr lang="en-US"/>
          </a:p>
        </p:txBody>
      </p:sp>
    </p:spTree>
    <p:extLst>
      <p:ext uri="{BB962C8B-B14F-4D97-AF65-F5344CB8AC3E}">
        <p14:creationId xmlns:p14="http://schemas.microsoft.com/office/powerpoint/2010/main" val="2252983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BFF8-BD43-5ABE-3244-745505A842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7DFB2A-8C38-FAFB-71D3-27A2751D4CE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1DD2D824-C83B-BEB5-A2F7-090095E71E42}"/>
              </a:ext>
            </a:extLst>
          </p:cNvPr>
          <p:cNvSpPr>
            <a:spLocks noGrp="1"/>
          </p:cNvSpPr>
          <p:nvPr>
            <p:ph type="dt" sz="half" idx="10"/>
          </p:nvPr>
        </p:nvSpPr>
        <p:spPr/>
        <p:txBody>
          <a:bodyPr/>
          <a:lstStyle/>
          <a:p>
            <a:fld id="{11A10D78-2DF0-44B4-A094-A3157120FBC4}" type="datetime1">
              <a:rPr lang="en-US" smtClean="0"/>
              <a:t>10/7/2025</a:t>
            </a:fld>
            <a:endParaRPr lang="en-US" dirty="0"/>
          </a:p>
        </p:txBody>
      </p:sp>
      <p:pic>
        <p:nvPicPr>
          <p:cNvPr id="10" name="Picture 9">
            <a:extLst>
              <a:ext uri="{FF2B5EF4-FFF2-40B4-BE49-F238E27FC236}">
                <a16:creationId xmlns:a16="http://schemas.microsoft.com/office/drawing/2014/main" id="{1ED78A89-0E58-301C-9D98-DAB314A946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9212" y="-298"/>
            <a:ext cx="9588360" cy="6858000"/>
          </a:xfrm>
          <a:prstGeom prst="rect">
            <a:avLst/>
          </a:prstGeom>
        </p:spPr>
      </p:pic>
      <p:pic>
        <p:nvPicPr>
          <p:cNvPr id="8" name="Picture 7">
            <a:extLst>
              <a:ext uri="{FF2B5EF4-FFF2-40B4-BE49-F238E27FC236}">
                <a16:creationId xmlns:a16="http://schemas.microsoft.com/office/drawing/2014/main" id="{B2AB05A0-4186-695C-DF61-B8566D2C005B}"/>
              </a:ext>
            </a:extLst>
          </p:cNvPr>
          <p:cNvPicPr>
            <a:picLocks noChangeAspect="1"/>
          </p:cNvPicPr>
          <p:nvPr/>
        </p:nvPicPr>
        <p:blipFill>
          <a:blip r:embed="rId3"/>
          <a:stretch>
            <a:fillRect/>
          </a:stretch>
        </p:blipFill>
        <p:spPr>
          <a:xfrm>
            <a:off x="1257300" y="-298"/>
            <a:ext cx="2276793" cy="2133898"/>
          </a:xfrm>
          <a:prstGeom prst="rect">
            <a:avLst/>
          </a:prstGeom>
        </p:spPr>
      </p:pic>
    </p:spTree>
    <p:extLst>
      <p:ext uri="{BB962C8B-B14F-4D97-AF65-F5344CB8AC3E}">
        <p14:creationId xmlns:p14="http://schemas.microsoft.com/office/powerpoint/2010/main" val="2763995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2DBA-05F7-B40F-5C56-4CA8E75980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74CAA6-D525-4641-DF42-A570427146E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DE80E4CA-CDE0-6F6E-3DC1-3BDE3215A0F3}"/>
              </a:ext>
            </a:extLst>
          </p:cNvPr>
          <p:cNvSpPr>
            <a:spLocks noGrp="1"/>
          </p:cNvSpPr>
          <p:nvPr>
            <p:ph type="dt" sz="half" idx="10"/>
          </p:nvPr>
        </p:nvSpPr>
        <p:spPr/>
        <p:txBody>
          <a:bodyPr/>
          <a:lstStyle/>
          <a:p>
            <a:fld id="{3D36CC07-DD35-4BCD-B4B3-3C4E4144393B}" type="datetime1">
              <a:rPr lang="en-US" smtClean="0"/>
              <a:t>10/7/2025</a:t>
            </a:fld>
            <a:endParaRPr lang="en-US" dirty="0"/>
          </a:p>
        </p:txBody>
      </p:sp>
      <p:pic>
        <p:nvPicPr>
          <p:cNvPr id="6" name="Picture 5">
            <a:extLst>
              <a:ext uri="{FF2B5EF4-FFF2-40B4-BE49-F238E27FC236}">
                <a16:creationId xmlns:a16="http://schemas.microsoft.com/office/drawing/2014/main" id="{922151DE-0449-808A-E7AE-29C23716C4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1192" y="0"/>
            <a:ext cx="9510808" cy="6858000"/>
          </a:xfrm>
          <a:prstGeom prst="rect">
            <a:avLst/>
          </a:prstGeom>
        </p:spPr>
      </p:pic>
    </p:spTree>
    <p:extLst>
      <p:ext uri="{BB962C8B-B14F-4D97-AF65-F5344CB8AC3E}">
        <p14:creationId xmlns:p14="http://schemas.microsoft.com/office/powerpoint/2010/main" val="885123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716C-60D9-4FBA-887B-3749B29744E2}"/>
              </a:ext>
            </a:extLst>
          </p:cNvPr>
          <p:cNvSpPr>
            <a:spLocks noGrp="1"/>
          </p:cNvSpPr>
          <p:nvPr>
            <p:ph type="title"/>
          </p:nvPr>
        </p:nvSpPr>
        <p:spPr>
          <a:xfrm>
            <a:off x="2495559" y="137277"/>
            <a:ext cx="8911687" cy="1280890"/>
          </a:xfrm>
        </p:spPr>
        <p:txBody>
          <a:bodyPr/>
          <a:lstStyle/>
          <a:p>
            <a:r>
              <a:rPr lang="en-US" dirty="0"/>
              <a:t>Koos </a:t>
            </a:r>
            <a:r>
              <a:rPr lang="en-US" dirty="0" err="1"/>
              <a:t>kohalike</a:t>
            </a:r>
            <a:r>
              <a:rPr lang="en-US" dirty="0"/>
              <a:t> (KOV) </a:t>
            </a:r>
            <a:r>
              <a:rPr lang="en-US" dirty="0" err="1"/>
              <a:t>teedega</a:t>
            </a:r>
            <a:endParaRPr lang="en-US" dirty="0"/>
          </a:p>
        </p:txBody>
      </p:sp>
      <p:sp>
        <p:nvSpPr>
          <p:cNvPr id="3" name="Content Placeholder 2">
            <a:extLst>
              <a:ext uri="{FF2B5EF4-FFF2-40B4-BE49-F238E27FC236}">
                <a16:creationId xmlns:a16="http://schemas.microsoft.com/office/drawing/2014/main" id="{925BEB05-9EEA-C220-8C1F-B986F0F5754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7F311FF9-4F09-D072-7CDD-636C3E97E1F5}"/>
              </a:ext>
            </a:extLst>
          </p:cNvPr>
          <p:cNvSpPr>
            <a:spLocks noGrp="1"/>
          </p:cNvSpPr>
          <p:nvPr>
            <p:ph type="dt" sz="half" idx="10"/>
          </p:nvPr>
        </p:nvSpPr>
        <p:spPr/>
        <p:txBody>
          <a:bodyPr/>
          <a:lstStyle/>
          <a:p>
            <a:fld id="{2C790B4A-BFDC-4D36-A277-B068CF36DEEA}" type="datetime1">
              <a:rPr lang="en-US" smtClean="0"/>
              <a:t>10/7/2025</a:t>
            </a:fld>
            <a:endParaRPr lang="en-US" dirty="0"/>
          </a:p>
        </p:txBody>
      </p:sp>
      <p:pic>
        <p:nvPicPr>
          <p:cNvPr id="6" name="Picture 5">
            <a:extLst>
              <a:ext uri="{FF2B5EF4-FFF2-40B4-BE49-F238E27FC236}">
                <a16:creationId xmlns:a16="http://schemas.microsoft.com/office/drawing/2014/main" id="{FFE9C4B2-A8F7-BDCF-6046-E3137FB88C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76325"/>
            <a:ext cx="12192000" cy="5981675"/>
          </a:xfrm>
          <a:prstGeom prst="rect">
            <a:avLst/>
          </a:prstGeom>
        </p:spPr>
      </p:pic>
    </p:spTree>
    <p:extLst>
      <p:ext uri="{BB962C8B-B14F-4D97-AF65-F5344CB8AC3E}">
        <p14:creationId xmlns:p14="http://schemas.microsoft.com/office/powerpoint/2010/main" val="1860474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A307-9BF4-008B-3D10-A115222CB9CB}"/>
              </a:ext>
            </a:extLst>
          </p:cNvPr>
          <p:cNvSpPr>
            <a:spLocks noGrp="1"/>
          </p:cNvSpPr>
          <p:nvPr>
            <p:ph type="title"/>
          </p:nvPr>
        </p:nvSpPr>
        <p:spPr/>
        <p:txBody>
          <a:bodyPr/>
          <a:lstStyle/>
          <a:p>
            <a:r>
              <a:rPr lang="en-US" dirty="0" err="1"/>
              <a:t>Rahvusvahelised</a:t>
            </a:r>
            <a:r>
              <a:rPr lang="en-US" dirty="0"/>
              <a:t> </a:t>
            </a:r>
            <a:r>
              <a:rPr lang="en-US" dirty="0" err="1"/>
              <a:t>riigiteed</a:t>
            </a:r>
            <a:endParaRPr lang="en-US" dirty="0"/>
          </a:p>
        </p:txBody>
      </p:sp>
      <p:sp>
        <p:nvSpPr>
          <p:cNvPr id="4" name="Date Placeholder 3">
            <a:extLst>
              <a:ext uri="{FF2B5EF4-FFF2-40B4-BE49-F238E27FC236}">
                <a16:creationId xmlns:a16="http://schemas.microsoft.com/office/drawing/2014/main" id="{AED349C8-0E3F-576D-BE74-A8FA3CD3AA34}"/>
              </a:ext>
            </a:extLst>
          </p:cNvPr>
          <p:cNvSpPr>
            <a:spLocks noGrp="1"/>
          </p:cNvSpPr>
          <p:nvPr>
            <p:ph type="dt" sz="half" idx="10"/>
          </p:nvPr>
        </p:nvSpPr>
        <p:spPr/>
        <p:txBody>
          <a:bodyPr/>
          <a:lstStyle/>
          <a:p>
            <a:fld id="{9CD63033-CB34-4BFC-BAD6-9ACC64D35184}" type="datetime1">
              <a:rPr lang="en-US" smtClean="0"/>
              <a:t>10/7/2025</a:t>
            </a:fld>
            <a:endParaRPr lang="en-US" dirty="0"/>
          </a:p>
        </p:txBody>
      </p:sp>
      <p:sp>
        <p:nvSpPr>
          <p:cNvPr id="8" name="Content Placeholder 7">
            <a:extLst>
              <a:ext uri="{FF2B5EF4-FFF2-40B4-BE49-F238E27FC236}">
                <a16:creationId xmlns:a16="http://schemas.microsoft.com/office/drawing/2014/main" id="{99E3AC1E-AAED-D0DA-CC99-025B8D655DE3}"/>
              </a:ext>
            </a:extLst>
          </p:cNvPr>
          <p:cNvSpPr>
            <a:spLocks noGrp="1"/>
          </p:cNvSpPr>
          <p:nvPr>
            <p:ph idx="1"/>
          </p:nvPr>
        </p:nvSpPr>
        <p:spPr>
          <a:xfrm>
            <a:off x="1539345" y="2036233"/>
            <a:ext cx="3439055" cy="3777622"/>
          </a:xfrm>
        </p:spPr>
        <p:txBody>
          <a:bodyPr/>
          <a:lstStyle/>
          <a:p>
            <a:r>
              <a:rPr lang="en-US" dirty="0"/>
              <a:t>E-teed</a:t>
            </a:r>
          </a:p>
          <a:p>
            <a:pPr lvl="1"/>
            <a:r>
              <a:rPr lang="en-US" dirty="0"/>
              <a:t>UNECE</a:t>
            </a:r>
          </a:p>
          <a:p>
            <a:r>
              <a:rPr lang="en-US" dirty="0"/>
              <a:t>TEN-T teed</a:t>
            </a:r>
          </a:p>
          <a:p>
            <a:pPr lvl="1"/>
            <a:r>
              <a:rPr lang="en-US" sz="800" dirty="0" err="1">
                <a:hlinkClick r:id="rId2"/>
              </a:rPr>
              <a:t>TENtec</a:t>
            </a:r>
            <a:r>
              <a:rPr lang="en-US" sz="800" dirty="0">
                <a:hlinkClick r:id="rId2"/>
              </a:rPr>
              <a:t> Map Viewers - Explore the TEN-T Network | European Transport Infrastructure</a:t>
            </a:r>
            <a:endParaRPr lang="en-US" sz="800" dirty="0"/>
          </a:p>
        </p:txBody>
      </p:sp>
      <p:pic>
        <p:nvPicPr>
          <p:cNvPr id="10" name="Picture 9">
            <a:extLst>
              <a:ext uri="{FF2B5EF4-FFF2-40B4-BE49-F238E27FC236}">
                <a16:creationId xmlns:a16="http://schemas.microsoft.com/office/drawing/2014/main" id="{1C79B634-1E90-D515-93D0-02A6B7874773}"/>
              </a:ext>
            </a:extLst>
          </p:cNvPr>
          <p:cNvPicPr>
            <a:picLocks noChangeAspect="1"/>
          </p:cNvPicPr>
          <p:nvPr/>
        </p:nvPicPr>
        <p:blipFill>
          <a:blip r:embed="rId3"/>
          <a:stretch>
            <a:fillRect/>
          </a:stretch>
        </p:blipFill>
        <p:spPr>
          <a:xfrm>
            <a:off x="5801034" y="1845734"/>
            <a:ext cx="6108676" cy="4614332"/>
          </a:xfrm>
          <a:prstGeom prst="rect">
            <a:avLst/>
          </a:prstGeom>
        </p:spPr>
      </p:pic>
    </p:spTree>
    <p:extLst>
      <p:ext uri="{BB962C8B-B14F-4D97-AF65-F5344CB8AC3E}">
        <p14:creationId xmlns:p14="http://schemas.microsoft.com/office/powerpoint/2010/main" val="1551150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19F9A-FE06-45CB-FFE0-6BB546FA6BBA}"/>
              </a:ext>
            </a:extLst>
          </p:cNvPr>
          <p:cNvSpPr>
            <a:spLocks noGrp="1"/>
          </p:cNvSpPr>
          <p:nvPr>
            <p:ph type="title"/>
          </p:nvPr>
        </p:nvSpPr>
        <p:spPr/>
        <p:txBody>
          <a:bodyPr/>
          <a:lstStyle/>
          <a:p>
            <a:r>
              <a:rPr lang="en-US" sz="4000" dirty="0" err="1"/>
              <a:t>Hierarhiline</a:t>
            </a:r>
            <a:r>
              <a:rPr lang="en-US" sz="4000" dirty="0"/>
              <a:t> </a:t>
            </a:r>
            <a:r>
              <a:rPr lang="en-US" sz="4000" dirty="0" err="1"/>
              <a:t>teedevõrk</a:t>
            </a:r>
            <a:r>
              <a:rPr lang="en-US" sz="4000" dirty="0"/>
              <a:t> – E-teed</a:t>
            </a:r>
          </a:p>
        </p:txBody>
      </p:sp>
      <p:sp>
        <p:nvSpPr>
          <p:cNvPr id="3" name="Content Placeholder 2">
            <a:extLst>
              <a:ext uri="{FF2B5EF4-FFF2-40B4-BE49-F238E27FC236}">
                <a16:creationId xmlns:a16="http://schemas.microsoft.com/office/drawing/2014/main" id="{290212D3-D79F-7F31-20C5-8263F951DD36}"/>
              </a:ext>
            </a:extLst>
          </p:cNvPr>
          <p:cNvSpPr>
            <a:spLocks noGrp="1"/>
          </p:cNvSpPr>
          <p:nvPr>
            <p:ph idx="1"/>
          </p:nvPr>
        </p:nvSpPr>
        <p:spPr>
          <a:xfrm>
            <a:off x="71042" y="1487296"/>
            <a:ext cx="11414710" cy="4579529"/>
          </a:xfrm>
        </p:spPr>
        <p:txBody>
          <a:bodyPr>
            <a:normAutofit fontScale="92500" lnSpcReduction="10000"/>
          </a:bodyPr>
          <a:lstStyle/>
          <a:p>
            <a:r>
              <a:rPr lang="en-US" dirty="0"/>
              <a:t>ÜRO </a:t>
            </a:r>
            <a:r>
              <a:rPr lang="en-US" dirty="0" err="1"/>
              <a:t>Majanduskomisjon</a:t>
            </a:r>
            <a:r>
              <a:rPr lang="en-US" dirty="0"/>
              <a:t> (UNECE) </a:t>
            </a:r>
            <a:r>
              <a:rPr lang="en-US" dirty="0" err="1"/>
              <a:t>Euroopa</a:t>
            </a:r>
            <a:r>
              <a:rPr lang="en-US" dirty="0"/>
              <a:t> teed</a:t>
            </a:r>
          </a:p>
          <a:p>
            <a:pPr lvl="1"/>
            <a:r>
              <a:rPr lang="en-US" dirty="0"/>
              <a:t>A-</a:t>
            </a:r>
            <a:r>
              <a:rPr lang="en-US" dirty="0" err="1"/>
              <a:t>klassi</a:t>
            </a:r>
            <a:r>
              <a:rPr lang="en-US" dirty="0"/>
              <a:t> teed, </a:t>
            </a:r>
            <a:r>
              <a:rPr lang="en-US" dirty="0" err="1"/>
              <a:t>numbrid</a:t>
            </a:r>
            <a:r>
              <a:rPr lang="en-US" dirty="0"/>
              <a:t> 1…129;</a:t>
            </a:r>
          </a:p>
          <a:p>
            <a:pPr lvl="1"/>
            <a:r>
              <a:rPr lang="en-US" dirty="0"/>
              <a:t>B-</a:t>
            </a:r>
            <a:r>
              <a:rPr lang="en-US" dirty="0" err="1"/>
              <a:t>klassi</a:t>
            </a:r>
            <a:r>
              <a:rPr lang="en-US" dirty="0"/>
              <a:t> teed, 130+</a:t>
            </a:r>
          </a:p>
          <a:p>
            <a:pPr lvl="1"/>
            <a:r>
              <a:rPr lang="en-US" dirty="0" err="1"/>
              <a:t>Nõuded</a:t>
            </a:r>
            <a:r>
              <a:rPr lang="en-US" dirty="0"/>
              <a:t> (</a:t>
            </a:r>
            <a:r>
              <a:rPr lang="en-US" dirty="0" err="1"/>
              <a:t>uutele</a:t>
            </a:r>
            <a:r>
              <a:rPr lang="en-US" dirty="0"/>
              <a:t> </a:t>
            </a:r>
            <a:r>
              <a:rPr lang="en-US" dirty="0" err="1"/>
              <a:t>teedele</a:t>
            </a:r>
            <a:r>
              <a:rPr lang="en-US" dirty="0"/>
              <a:t>):</a:t>
            </a:r>
          </a:p>
          <a:p>
            <a:pPr lvl="2"/>
            <a:r>
              <a:rPr lang="en-US" sz="1900" dirty="0" err="1"/>
              <a:t>tiheasustusest</a:t>
            </a:r>
            <a:r>
              <a:rPr lang="en-US" sz="1900" dirty="0"/>
              <a:t> </a:t>
            </a:r>
            <a:r>
              <a:rPr lang="en-US" sz="1900" dirty="0" err="1"/>
              <a:t>möödasõit</a:t>
            </a:r>
            <a:r>
              <a:rPr lang="en-US" sz="1900" dirty="0"/>
              <a:t>; </a:t>
            </a:r>
          </a:p>
          <a:p>
            <a:pPr lvl="2"/>
            <a:r>
              <a:rPr lang="en-US" sz="1900" dirty="0" err="1"/>
              <a:t>eelistatud</a:t>
            </a:r>
            <a:r>
              <a:rPr lang="en-US" sz="1900" dirty="0"/>
              <a:t> “motorway, expressway”; </a:t>
            </a:r>
          </a:p>
          <a:p>
            <a:pPr lvl="2"/>
            <a:r>
              <a:rPr lang="en-US" sz="1900" dirty="0" err="1"/>
              <a:t>vähemalt</a:t>
            </a:r>
            <a:r>
              <a:rPr lang="en-US" sz="1900" dirty="0"/>
              <a:t> 80 km/h (“motorway – 100+”)</a:t>
            </a:r>
          </a:p>
          <a:p>
            <a:pPr lvl="2"/>
            <a:r>
              <a:rPr lang="en-US" sz="1900" dirty="0" err="1"/>
              <a:t>pikikalle</a:t>
            </a:r>
            <a:r>
              <a:rPr lang="en-US" sz="1900" dirty="0"/>
              <a:t> </a:t>
            </a:r>
            <a:r>
              <a:rPr lang="en-US" sz="1900" dirty="0" err="1"/>
              <a:t>kuni</a:t>
            </a:r>
            <a:r>
              <a:rPr lang="en-US" sz="1900" dirty="0"/>
              <a:t> 8% (v80) </a:t>
            </a:r>
            <a:r>
              <a:rPr lang="en-US" sz="1900" dirty="0" err="1"/>
              <a:t>ehk</a:t>
            </a:r>
            <a:r>
              <a:rPr lang="en-US" sz="1900" dirty="0"/>
              <a:t> 4% (v120); </a:t>
            </a:r>
          </a:p>
          <a:p>
            <a:pPr lvl="2"/>
            <a:r>
              <a:rPr lang="en-US" sz="1900" dirty="0" err="1"/>
              <a:t>kõvera</a:t>
            </a:r>
            <a:r>
              <a:rPr lang="en-US" sz="1900" dirty="0"/>
              <a:t> min R 120 (v60)…1000 (v140);</a:t>
            </a:r>
          </a:p>
          <a:p>
            <a:pPr lvl="2"/>
            <a:r>
              <a:rPr lang="en-US" sz="1900" dirty="0" err="1"/>
              <a:t>peatumisteekond</a:t>
            </a:r>
            <a:r>
              <a:rPr lang="en-US" sz="1900" dirty="0"/>
              <a:t> 70 (v60) …300 (v140); </a:t>
            </a:r>
          </a:p>
          <a:p>
            <a:pPr lvl="2"/>
            <a:r>
              <a:rPr lang="en-US" sz="1900" dirty="0"/>
              <a:t>raja </a:t>
            </a:r>
            <a:r>
              <a:rPr lang="en-US" sz="1900" dirty="0" err="1"/>
              <a:t>laius</a:t>
            </a:r>
            <a:r>
              <a:rPr lang="en-US" sz="1900" dirty="0"/>
              <a:t> </a:t>
            </a:r>
            <a:r>
              <a:rPr lang="en-US" sz="1900" dirty="0" err="1"/>
              <a:t>sirgel</a:t>
            </a:r>
            <a:r>
              <a:rPr lang="en-US" sz="1900" dirty="0"/>
              <a:t> 3,5; </a:t>
            </a:r>
          </a:p>
          <a:p>
            <a:pPr lvl="2"/>
            <a:r>
              <a:rPr lang="en-US" sz="1900" dirty="0" err="1"/>
              <a:t>peenar</a:t>
            </a:r>
            <a:r>
              <a:rPr lang="en-US" sz="1900" dirty="0"/>
              <a:t> 2,5 </a:t>
            </a:r>
            <a:r>
              <a:rPr lang="en-US" sz="1900" dirty="0" err="1"/>
              <a:t>tavateedel</a:t>
            </a:r>
            <a:r>
              <a:rPr lang="en-US" sz="1900" dirty="0"/>
              <a:t>, 3,25  </a:t>
            </a:r>
            <a:r>
              <a:rPr lang="en-US" sz="1900" dirty="0" err="1"/>
              <a:t>kiirteel</a:t>
            </a:r>
            <a:r>
              <a:rPr lang="en-US" sz="1900" dirty="0"/>
              <a:t>; </a:t>
            </a:r>
          </a:p>
          <a:p>
            <a:pPr lvl="2"/>
            <a:r>
              <a:rPr lang="en-US" sz="1900" dirty="0" err="1"/>
              <a:t>keskeraldusriba</a:t>
            </a:r>
            <a:r>
              <a:rPr lang="en-US" sz="1900" dirty="0"/>
              <a:t> 3 </a:t>
            </a:r>
            <a:r>
              <a:rPr lang="en-US" sz="1900" dirty="0" err="1"/>
              <a:t>või</a:t>
            </a:r>
            <a:r>
              <a:rPr lang="en-US" sz="1900" dirty="0"/>
              <a:t> </a:t>
            </a:r>
            <a:r>
              <a:rPr lang="en-US" sz="1900" dirty="0" err="1"/>
              <a:t>piire</a:t>
            </a:r>
            <a:r>
              <a:rPr lang="en-US" sz="1900" dirty="0"/>
              <a:t> </a:t>
            </a:r>
            <a:r>
              <a:rPr lang="en-US" sz="1900" dirty="0" err="1"/>
              <a:t>niitide</a:t>
            </a:r>
            <a:r>
              <a:rPr lang="en-US" sz="1900" dirty="0"/>
              <a:t> </a:t>
            </a:r>
            <a:r>
              <a:rPr lang="en-US" sz="1900" dirty="0" err="1"/>
              <a:t>vahel</a:t>
            </a:r>
            <a:r>
              <a:rPr lang="en-US" sz="1900" dirty="0"/>
              <a:t>; </a:t>
            </a:r>
          </a:p>
          <a:p>
            <a:pPr lvl="2"/>
            <a:r>
              <a:rPr lang="en-US" sz="1900" dirty="0" err="1"/>
              <a:t>kõrgus</a:t>
            </a:r>
            <a:r>
              <a:rPr lang="en-US" sz="1900" dirty="0"/>
              <a:t> </a:t>
            </a:r>
            <a:r>
              <a:rPr lang="en-US" sz="1900" dirty="0" err="1"/>
              <a:t>vähemalt</a:t>
            </a:r>
            <a:r>
              <a:rPr lang="en-US" sz="1900" dirty="0"/>
              <a:t> 4,5; </a:t>
            </a:r>
            <a:r>
              <a:rPr lang="en-US" sz="1900" dirty="0" err="1"/>
              <a:t>raudtee</a:t>
            </a:r>
            <a:r>
              <a:rPr lang="en-US" sz="1900" dirty="0"/>
              <a:t> </a:t>
            </a:r>
            <a:r>
              <a:rPr lang="en-US" sz="1900" dirty="0" err="1"/>
              <a:t>eritasand</a:t>
            </a:r>
            <a:endParaRPr lang="en-US" sz="1900" dirty="0"/>
          </a:p>
          <a:p>
            <a:pPr lvl="1"/>
            <a:endParaRPr lang="en-US" dirty="0"/>
          </a:p>
        </p:txBody>
      </p:sp>
      <p:pic>
        <p:nvPicPr>
          <p:cNvPr id="1026" name="Picture 2" descr="undefined">
            <a:extLst>
              <a:ext uri="{FF2B5EF4-FFF2-40B4-BE49-F238E27FC236}">
                <a16:creationId xmlns:a16="http://schemas.microsoft.com/office/drawing/2014/main" id="{B0CD6ECC-35F8-5586-2B1E-AA01E14F5E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4815" y="2523744"/>
            <a:ext cx="6137185" cy="433425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0CCBEAB-7575-5776-2B6E-7ABB336452C2}"/>
              </a:ext>
            </a:extLst>
          </p:cNvPr>
          <p:cNvSpPr>
            <a:spLocks noGrp="1"/>
          </p:cNvSpPr>
          <p:nvPr>
            <p:ph type="sldNum" sz="quarter" idx="12"/>
          </p:nvPr>
        </p:nvSpPr>
        <p:spPr/>
        <p:txBody>
          <a:bodyPr/>
          <a:lstStyle/>
          <a:p>
            <a:fld id="{A89FF1E2-3BA7-475C-A9AD-AEEAF9FE4269}" type="slidenum">
              <a:rPr lang="en-US" smtClean="0"/>
              <a:t>45</a:t>
            </a:fld>
            <a:endParaRPr lang="en-US"/>
          </a:p>
        </p:txBody>
      </p:sp>
    </p:spTree>
    <p:extLst>
      <p:ext uri="{BB962C8B-B14F-4D97-AF65-F5344CB8AC3E}">
        <p14:creationId xmlns:p14="http://schemas.microsoft.com/office/powerpoint/2010/main" val="3505327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0F1248-44A6-4224-34D7-CF25BED39D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8249" y="0"/>
            <a:ext cx="10913751" cy="6858000"/>
          </a:xfrm>
          <a:prstGeom prst="rect">
            <a:avLst/>
          </a:prstGeom>
        </p:spPr>
      </p:pic>
      <p:sp>
        <p:nvSpPr>
          <p:cNvPr id="2" name="Title 1">
            <a:extLst>
              <a:ext uri="{FF2B5EF4-FFF2-40B4-BE49-F238E27FC236}">
                <a16:creationId xmlns:a16="http://schemas.microsoft.com/office/drawing/2014/main" id="{2DA3B5D2-3A69-29ED-D404-D029202C3960}"/>
              </a:ext>
            </a:extLst>
          </p:cNvPr>
          <p:cNvSpPr>
            <a:spLocks noGrp="1"/>
          </p:cNvSpPr>
          <p:nvPr>
            <p:ph type="title"/>
          </p:nvPr>
        </p:nvSpPr>
        <p:spPr/>
        <p:txBody>
          <a:bodyPr/>
          <a:lstStyle/>
          <a:p>
            <a:r>
              <a:rPr lang="en-US" dirty="0"/>
              <a:t>TEN-T</a:t>
            </a:r>
          </a:p>
        </p:txBody>
      </p:sp>
      <p:sp>
        <p:nvSpPr>
          <p:cNvPr id="4" name="Date Placeholder 3">
            <a:extLst>
              <a:ext uri="{FF2B5EF4-FFF2-40B4-BE49-F238E27FC236}">
                <a16:creationId xmlns:a16="http://schemas.microsoft.com/office/drawing/2014/main" id="{24F0B723-9F32-B9C8-AD0F-B45DAE5AE265}"/>
              </a:ext>
            </a:extLst>
          </p:cNvPr>
          <p:cNvSpPr>
            <a:spLocks noGrp="1"/>
          </p:cNvSpPr>
          <p:nvPr>
            <p:ph type="dt" sz="half" idx="10"/>
          </p:nvPr>
        </p:nvSpPr>
        <p:spPr/>
        <p:txBody>
          <a:bodyPr/>
          <a:lstStyle/>
          <a:p>
            <a:fld id="{9217F5CA-0462-4095-90E0-0801F4D0D352}" type="datetime1">
              <a:rPr lang="en-US" smtClean="0"/>
              <a:t>10/7/2025</a:t>
            </a:fld>
            <a:endParaRPr lang="en-US" dirty="0"/>
          </a:p>
        </p:txBody>
      </p:sp>
      <p:sp>
        <p:nvSpPr>
          <p:cNvPr id="7" name="TextBox 6">
            <a:extLst>
              <a:ext uri="{FF2B5EF4-FFF2-40B4-BE49-F238E27FC236}">
                <a16:creationId xmlns:a16="http://schemas.microsoft.com/office/drawing/2014/main" id="{32C66D01-19A3-98C4-64C9-EE49DC1E81BE}"/>
              </a:ext>
            </a:extLst>
          </p:cNvPr>
          <p:cNvSpPr txBox="1"/>
          <p:nvPr/>
        </p:nvSpPr>
        <p:spPr>
          <a:xfrm>
            <a:off x="1647614" y="4601633"/>
            <a:ext cx="3902286" cy="1200329"/>
          </a:xfrm>
          <a:prstGeom prst="rect">
            <a:avLst/>
          </a:prstGeom>
          <a:noFill/>
        </p:spPr>
        <p:txBody>
          <a:bodyPr wrap="square" rtlCol="0">
            <a:spAutoFit/>
          </a:bodyPr>
          <a:lstStyle/>
          <a:p>
            <a:r>
              <a:rPr lang="en-US" dirty="0" err="1"/>
              <a:t>Põhivõrk</a:t>
            </a:r>
            <a:r>
              <a:rPr lang="en-US" dirty="0"/>
              <a:t> – </a:t>
            </a:r>
            <a:r>
              <a:rPr lang="en-US" dirty="0" err="1"/>
              <a:t>jämedad</a:t>
            </a:r>
            <a:r>
              <a:rPr lang="en-US" dirty="0"/>
              <a:t> </a:t>
            </a:r>
            <a:r>
              <a:rPr lang="en-US" dirty="0" err="1"/>
              <a:t>jooned</a:t>
            </a:r>
            <a:r>
              <a:rPr lang="en-US" dirty="0"/>
              <a:t>, 2030</a:t>
            </a:r>
          </a:p>
          <a:p>
            <a:r>
              <a:rPr lang="en-US" dirty="0" err="1"/>
              <a:t>Üldvõrk</a:t>
            </a:r>
            <a:r>
              <a:rPr lang="en-US" dirty="0"/>
              <a:t> – </a:t>
            </a:r>
            <a:r>
              <a:rPr lang="en-US" dirty="0" err="1"/>
              <a:t>peenemad</a:t>
            </a:r>
            <a:r>
              <a:rPr lang="en-US" dirty="0"/>
              <a:t> </a:t>
            </a:r>
            <a:r>
              <a:rPr lang="en-US" dirty="0" err="1"/>
              <a:t>jooned</a:t>
            </a:r>
            <a:r>
              <a:rPr lang="en-US" dirty="0"/>
              <a:t>, 2050</a:t>
            </a:r>
          </a:p>
          <a:p>
            <a:r>
              <a:rPr lang="en-US" dirty="0" err="1"/>
              <a:t>Mõlemal</a:t>
            </a:r>
            <a:r>
              <a:rPr lang="en-US" dirty="0"/>
              <a:t> </a:t>
            </a:r>
            <a:r>
              <a:rPr lang="en-US" dirty="0" err="1"/>
              <a:t>juhul</a:t>
            </a:r>
            <a:r>
              <a:rPr lang="en-US" dirty="0"/>
              <a:t> </a:t>
            </a:r>
            <a:r>
              <a:rPr lang="en-US" dirty="0" err="1"/>
              <a:t>võimalik</a:t>
            </a:r>
            <a:r>
              <a:rPr lang="en-US" dirty="0"/>
              <a:t> </a:t>
            </a:r>
            <a:r>
              <a:rPr lang="en-US" dirty="0" err="1"/>
              <a:t>taotleda</a:t>
            </a:r>
            <a:r>
              <a:rPr lang="en-US" dirty="0"/>
              <a:t> </a:t>
            </a:r>
            <a:r>
              <a:rPr lang="en-US" dirty="0" err="1"/>
              <a:t>ajapikendust</a:t>
            </a:r>
            <a:r>
              <a:rPr lang="en-US" dirty="0"/>
              <a:t>, </a:t>
            </a:r>
            <a:r>
              <a:rPr lang="en-US" dirty="0" err="1"/>
              <a:t>kui</a:t>
            </a:r>
            <a:r>
              <a:rPr lang="en-US" dirty="0"/>
              <a:t> </a:t>
            </a:r>
            <a:r>
              <a:rPr lang="en-US" dirty="0" err="1"/>
              <a:t>liiklus</a:t>
            </a:r>
            <a:r>
              <a:rPr lang="en-US" dirty="0"/>
              <a:t> &lt;10,000 AKÖL</a:t>
            </a:r>
          </a:p>
        </p:txBody>
      </p:sp>
    </p:spTree>
    <p:extLst>
      <p:ext uri="{BB962C8B-B14F-4D97-AF65-F5344CB8AC3E}">
        <p14:creationId xmlns:p14="http://schemas.microsoft.com/office/powerpoint/2010/main" val="2671636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A043-79A5-02F5-DFB6-F27CEEB3BE1D}"/>
              </a:ext>
            </a:extLst>
          </p:cNvPr>
          <p:cNvSpPr>
            <a:spLocks noGrp="1"/>
          </p:cNvSpPr>
          <p:nvPr>
            <p:ph type="title"/>
          </p:nvPr>
        </p:nvSpPr>
        <p:spPr>
          <a:xfrm>
            <a:off x="1621368" y="624110"/>
            <a:ext cx="9523412" cy="1280890"/>
          </a:xfrm>
        </p:spPr>
        <p:txBody>
          <a:bodyPr/>
          <a:lstStyle/>
          <a:p>
            <a:r>
              <a:rPr lang="en-US" dirty="0"/>
              <a:t>60 </a:t>
            </a:r>
            <a:r>
              <a:rPr lang="en-US" dirty="0" err="1"/>
              <a:t>tonni</a:t>
            </a:r>
            <a:r>
              <a:rPr lang="en-US" dirty="0"/>
              <a:t> </a:t>
            </a:r>
            <a:r>
              <a:rPr lang="en-US" dirty="0" err="1"/>
              <a:t>riigiteedel</a:t>
            </a:r>
            <a:endParaRPr lang="en-US" dirty="0"/>
          </a:p>
        </p:txBody>
      </p:sp>
      <p:sp>
        <p:nvSpPr>
          <p:cNvPr id="3" name="Content Placeholder 2">
            <a:extLst>
              <a:ext uri="{FF2B5EF4-FFF2-40B4-BE49-F238E27FC236}">
                <a16:creationId xmlns:a16="http://schemas.microsoft.com/office/drawing/2014/main" id="{D3C412B0-F629-87FA-34AB-CC275D2597B5}"/>
              </a:ext>
            </a:extLst>
          </p:cNvPr>
          <p:cNvSpPr>
            <a:spLocks noGrp="1"/>
          </p:cNvSpPr>
          <p:nvPr>
            <p:ph idx="1"/>
          </p:nvPr>
        </p:nvSpPr>
        <p:spPr>
          <a:xfrm>
            <a:off x="952500" y="3099982"/>
            <a:ext cx="10934700" cy="2811240"/>
          </a:xfrm>
        </p:spPr>
        <p:txBody>
          <a:bodyPr/>
          <a:lstStyle/>
          <a:p>
            <a:r>
              <a:rPr lang="en-US" dirty="0"/>
              <a:t>EMS – </a:t>
            </a:r>
            <a:r>
              <a:rPr lang="en-US" dirty="0" err="1"/>
              <a:t>eeldatavalt</a:t>
            </a:r>
            <a:r>
              <a:rPr lang="en-US" dirty="0"/>
              <a:t> </a:t>
            </a:r>
            <a:r>
              <a:rPr lang="en-US" dirty="0" err="1"/>
              <a:t>lubatud</a:t>
            </a:r>
            <a:r>
              <a:rPr lang="en-US" dirty="0"/>
              <a:t> </a:t>
            </a:r>
            <a:r>
              <a:rPr lang="en-US" dirty="0" err="1"/>
              <a:t>trassid</a:t>
            </a:r>
            <a:r>
              <a:rPr lang="en-US" dirty="0"/>
              <a:t> 2026 </a:t>
            </a:r>
          </a:p>
          <a:p>
            <a:pPr lvl="1"/>
            <a:r>
              <a:rPr lang="en-US" dirty="0"/>
              <a:t>60 </a:t>
            </a:r>
            <a:r>
              <a:rPr lang="en-US" dirty="0" err="1"/>
              <a:t>tonni</a:t>
            </a:r>
            <a:r>
              <a:rPr lang="en-US" dirty="0"/>
              <a:t> </a:t>
            </a:r>
            <a:r>
              <a:rPr lang="en-US" dirty="0" err="1"/>
              <a:t>vähemalt</a:t>
            </a:r>
            <a:r>
              <a:rPr lang="en-US" dirty="0"/>
              <a:t> 8-teljelistel </a:t>
            </a:r>
            <a:r>
              <a:rPr lang="en-US" dirty="0" err="1"/>
              <a:t>kuni</a:t>
            </a:r>
            <a:r>
              <a:rPr lang="en-US" dirty="0"/>
              <a:t> 25,25 m </a:t>
            </a:r>
            <a:r>
              <a:rPr lang="en-US" dirty="0" err="1"/>
              <a:t>pikkuses</a:t>
            </a:r>
            <a:endParaRPr lang="en-US" dirty="0"/>
          </a:p>
          <a:p>
            <a:r>
              <a:rPr lang="en-US" dirty="0" err="1"/>
              <a:t>Perspektiiv</a:t>
            </a:r>
            <a:r>
              <a:rPr lang="en-US" dirty="0"/>
              <a:t> – </a:t>
            </a:r>
            <a:r>
              <a:rPr lang="en-US" sz="2400" dirty="0" err="1"/>
              <a:t>laiendada</a:t>
            </a:r>
            <a:r>
              <a:rPr lang="en-US" sz="2400" dirty="0"/>
              <a:t> </a:t>
            </a:r>
            <a:r>
              <a:rPr lang="en-US" sz="2400" dirty="0" err="1"/>
              <a:t>seda</a:t>
            </a:r>
            <a:r>
              <a:rPr lang="en-US" sz="2400" dirty="0"/>
              <a:t> </a:t>
            </a:r>
            <a:r>
              <a:rPr lang="en-US" sz="2400" dirty="0" err="1"/>
              <a:t>kõigile</a:t>
            </a:r>
            <a:r>
              <a:rPr lang="en-US" sz="2400" dirty="0"/>
              <a:t> </a:t>
            </a:r>
            <a:r>
              <a:rPr lang="en-US" sz="2400" dirty="0" err="1"/>
              <a:t>põhi</a:t>
            </a:r>
            <a:r>
              <a:rPr lang="en-US" sz="2400" dirty="0"/>
              <a:t>- ja </a:t>
            </a:r>
            <a:r>
              <a:rPr lang="en-US" sz="2400" dirty="0" err="1"/>
              <a:t>tugimaanteedele</a:t>
            </a:r>
            <a:endParaRPr lang="en-US" sz="2400" dirty="0"/>
          </a:p>
          <a:p>
            <a:pPr lvl="1"/>
            <a:r>
              <a:rPr lang="en-US" dirty="0" err="1"/>
              <a:t>Võimalik</a:t>
            </a:r>
            <a:r>
              <a:rPr lang="en-US" dirty="0"/>
              <a:t> </a:t>
            </a:r>
            <a:r>
              <a:rPr lang="en-US" dirty="0" err="1"/>
              <a:t>järgmine</a:t>
            </a:r>
            <a:r>
              <a:rPr lang="en-US" dirty="0"/>
              <a:t> </a:t>
            </a:r>
            <a:r>
              <a:rPr lang="en-US" dirty="0" err="1"/>
              <a:t>samm</a:t>
            </a:r>
            <a:r>
              <a:rPr lang="en-US" dirty="0"/>
              <a:t> </a:t>
            </a:r>
            <a:r>
              <a:rPr lang="en-US" dirty="0" err="1"/>
              <a:t>kuni</a:t>
            </a:r>
            <a:r>
              <a:rPr lang="en-US" dirty="0"/>
              <a:t> 34,5 </a:t>
            </a:r>
            <a:r>
              <a:rPr lang="en-US" dirty="0" err="1"/>
              <a:t>meetrit</a:t>
            </a:r>
            <a:r>
              <a:rPr lang="en-US" dirty="0"/>
              <a:t> ja </a:t>
            </a:r>
            <a:r>
              <a:rPr lang="en-US" dirty="0" err="1"/>
              <a:t>kuni</a:t>
            </a:r>
            <a:r>
              <a:rPr lang="en-US" dirty="0"/>
              <a:t> 74 </a:t>
            </a:r>
            <a:r>
              <a:rPr lang="en-US" dirty="0" err="1"/>
              <a:t>tonni</a:t>
            </a:r>
            <a:r>
              <a:rPr lang="en-US" dirty="0"/>
              <a:t>, </a:t>
            </a:r>
            <a:r>
              <a:rPr lang="en-US" dirty="0" err="1"/>
              <a:t>kuid</a:t>
            </a:r>
            <a:r>
              <a:rPr lang="en-US" dirty="0"/>
              <a:t> </a:t>
            </a:r>
            <a:r>
              <a:rPr lang="en-US" dirty="0" err="1"/>
              <a:t>sellega</a:t>
            </a:r>
            <a:r>
              <a:rPr lang="en-US" dirty="0"/>
              <a:t> peaks </a:t>
            </a:r>
            <a:r>
              <a:rPr lang="en-US" dirty="0" err="1"/>
              <a:t>kaasnema</a:t>
            </a:r>
            <a:r>
              <a:rPr lang="en-US" dirty="0"/>
              <a:t> </a:t>
            </a:r>
            <a:r>
              <a:rPr lang="en-US" dirty="0" err="1"/>
              <a:t>paarisrataste</a:t>
            </a:r>
            <a:r>
              <a:rPr lang="en-US" dirty="0"/>
              <a:t> </a:t>
            </a:r>
            <a:r>
              <a:rPr lang="en-US" dirty="0" err="1"/>
              <a:t>kohustus</a:t>
            </a:r>
            <a:r>
              <a:rPr lang="en-US" dirty="0"/>
              <a:t>, </a:t>
            </a:r>
            <a:r>
              <a:rPr lang="en-US" dirty="0" err="1"/>
              <a:t>sest</a:t>
            </a:r>
            <a:r>
              <a:rPr lang="en-US" dirty="0"/>
              <a:t> EMS2≠EMS</a:t>
            </a:r>
          </a:p>
          <a:p>
            <a:r>
              <a:rPr lang="en-US" dirty="0" err="1"/>
              <a:t>Metsavedu</a:t>
            </a:r>
            <a:r>
              <a:rPr lang="en-US" dirty="0"/>
              <a:t> </a:t>
            </a:r>
            <a:r>
              <a:rPr lang="en-US" dirty="0" err="1"/>
              <a:t>jms</a:t>
            </a:r>
            <a:r>
              <a:rPr lang="en-US" dirty="0"/>
              <a:t> </a:t>
            </a:r>
            <a:r>
              <a:rPr lang="en-US" dirty="0" err="1"/>
              <a:t>lokaalne</a:t>
            </a:r>
            <a:r>
              <a:rPr lang="en-US" dirty="0"/>
              <a:t> </a:t>
            </a:r>
            <a:r>
              <a:rPr lang="en-US" dirty="0" err="1"/>
              <a:t>skeem</a:t>
            </a:r>
            <a:endParaRPr lang="en-US" dirty="0"/>
          </a:p>
          <a:p>
            <a:pPr lvl="1"/>
            <a:r>
              <a:rPr lang="en-US" dirty="0" err="1"/>
              <a:t>vastavalt</a:t>
            </a:r>
            <a:r>
              <a:rPr lang="en-US" dirty="0"/>
              <a:t> tarktee.ee </a:t>
            </a:r>
            <a:r>
              <a:rPr lang="en-US" dirty="0" err="1"/>
              <a:t>keskkonnas</a:t>
            </a:r>
            <a:r>
              <a:rPr lang="en-US" dirty="0"/>
              <a:t> </a:t>
            </a:r>
            <a:r>
              <a:rPr lang="en-US" dirty="0" err="1"/>
              <a:t>markeeritud</a:t>
            </a:r>
            <a:r>
              <a:rPr lang="en-US" dirty="0"/>
              <a:t> </a:t>
            </a:r>
            <a:r>
              <a:rPr lang="en-US" dirty="0" err="1"/>
              <a:t>teedele</a:t>
            </a:r>
            <a:r>
              <a:rPr lang="en-US" dirty="0"/>
              <a:t>, </a:t>
            </a:r>
            <a:r>
              <a:rPr lang="en-US" dirty="0" err="1"/>
              <a:t>kuni</a:t>
            </a:r>
            <a:r>
              <a:rPr lang="en-US" dirty="0"/>
              <a:t> 60 </a:t>
            </a:r>
            <a:r>
              <a:rPr lang="en-US" dirty="0" err="1"/>
              <a:t>tonni</a:t>
            </a:r>
            <a:r>
              <a:rPr lang="en-US" dirty="0"/>
              <a:t> </a:t>
            </a:r>
            <a:r>
              <a:rPr lang="en-US" dirty="0" err="1"/>
              <a:t>vähemalt</a:t>
            </a:r>
            <a:r>
              <a:rPr lang="en-US" dirty="0"/>
              <a:t> 8-teljelistel, </a:t>
            </a:r>
            <a:r>
              <a:rPr lang="en-US" dirty="0" err="1"/>
              <a:t>kus</a:t>
            </a:r>
            <a:r>
              <a:rPr lang="en-US" dirty="0"/>
              <a:t> </a:t>
            </a:r>
            <a:r>
              <a:rPr lang="en-US" dirty="0" err="1"/>
              <a:t>mittepööravad</a:t>
            </a:r>
            <a:r>
              <a:rPr lang="en-US" dirty="0"/>
              <a:t> </a:t>
            </a:r>
            <a:r>
              <a:rPr lang="en-US" dirty="0" err="1"/>
              <a:t>teljed</a:t>
            </a:r>
            <a:r>
              <a:rPr lang="en-US" dirty="0"/>
              <a:t> on </a:t>
            </a:r>
            <a:r>
              <a:rPr lang="en-US" dirty="0" err="1"/>
              <a:t>paarisratastega</a:t>
            </a:r>
            <a:r>
              <a:rPr lang="en-US" dirty="0"/>
              <a:t> ja </a:t>
            </a:r>
            <a:r>
              <a:rPr lang="en-US" dirty="0" err="1"/>
              <a:t>kogupikkus</a:t>
            </a:r>
            <a:r>
              <a:rPr lang="en-US" dirty="0"/>
              <a:t> </a:t>
            </a:r>
            <a:r>
              <a:rPr lang="en-US" dirty="0" err="1"/>
              <a:t>kuni</a:t>
            </a:r>
            <a:r>
              <a:rPr lang="en-US" dirty="0"/>
              <a:t> 20,75 m</a:t>
            </a:r>
          </a:p>
        </p:txBody>
      </p:sp>
      <p:sp>
        <p:nvSpPr>
          <p:cNvPr id="4" name="Date Placeholder 3">
            <a:extLst>
              <a:ext uri="{FF2B5EF4-FFF2-40B4-BE49-F238E27FC236}">
                <a16:creationId xmlns:a16="http://schemas.microsoft.com/office/drawing/2014/main" id="{A106F36F-AEEB-8842-FA2A-DCB5AA0828AA}"/>
              </a:ext>
            </a:extLst>
          </p:cNvPr>
          <p:cNvSpPr>
            <a:spLocks noGrp="1"/>
          </p:cNvSpPr>
          <p:nvPr>
            <p:ph type="dt" sz="half" idx="10"/>
          </p:nvPr>
        </p:nvSpPr>
        <p:spPr/>
        <p:txBody>
          <a:bodyPr/>
          <a:lstStyle/>
          <a:p>
            <a:fld id="{9ABF0A85-72D3-4D94-B6BF-599723AA3846}" type="datetime1">
              <a:rPr lang="en-US" smtClean="0"/>
              <a:t>10/7/2025</a:t>
            </a:fld>
            <a:endParaRPr lang="en-US" dirty="0"/>
          </a:p>
        </p:txBody>
      </p:sp>
      <p:pic>
        <p:nvPicPr>
          <p:cNvPr id="5" name="Picture 2" descr="Pilt, millel on kujutatud kaart, tekst, Atlas&#10;&#10;Tehisintellekti genereeritud sisu võib olla ebatõene.">
            <a:extLst>
              <a:ext uri="{FF2B5EF4-FFF2-40B4-BE49-F238E27FC236}">
                <a16:creationId xmlns:a16="http://schemas.microsoft.com/office/drawing/2014/main" id="{90DD6BF5-6E64-09B4-66B8-650ED37055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00135" y="0"/>
            <a:ext cx="4691865" cy="309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403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B6ADB-68B6-9773-60D0-BC6C06F7C0B3}"/>
              </a:ext>
            </a:extLst>
          </p:cNvPr>
          <p:cNvSpPr>
            <a:spLocks noGrp="1"/>
          </p:cNvSpPr>
          <p:nvPr>
            <p:ph type="title"/>
          </p:nvPr>
        </p:nvSpPr>
        <p:spPr>
          <a:xfrm>
            <a:off x="1461052" y="624110"/>
            <a:ext cx="10730948" cy="1280890"/>
          </a:xfrm>
        </p:spPr>
        <p:txBody>
          <a:bodyPr/>
          <a:lstStyle/>
          <a:p>
            <a:r>
              <a:rPr lang="en-US" sz="3600" dirty="0"/>
              <a:t>TEN-T = Trans-European Transport Network</a:t>
            </a:r>
          </a:p>
        </p:txBody>
      </p:sp>
      <p:sp>
        <p:nvSpPr>
          <p:cNvPr id="3" name="Content Placeholder 2">
            <a:extLst>
              <a:ext uri="{FF2B5EF4-FFF2-40B4-BE49-F238E27FC236}">
                <a16:creationId xmlns:a16="http://schemas.microsoft.com/office/drawing/2014/main" id="{1D128024-CED7-DEB7-EE38-DD4CDF4C41A0}"/>
              </a:ext>
            </a:extLst>
          </p:cNvPr>
          <p:cNvSpPr>
            <a:spLocks noGrp="1"/>
          </p:cNvSpPr>
          <p:nvPr>
            <p:ph idx="1"/>
          </p:nvPr>
        </p:nvSpPr>
        <p:spPr>
          <a:xfrm>
            <a:off x="168965" y="1825625"/>
            <a:ext cx="11448269" cy="4351338"/>
          </a:xfrm>
        </p:spPr>
        <p:txBody>
          <a:bodyPr/>
          <a:lstStyle/>
          <a:p>
            <a:r>
              <a:rPr lang="en-US" sz="2400" dirty="0" err="1"/>
              <a:t>Regulatsioon</a:t>
            </a:r>
            <a:r>
              <a:rPr lang="en-US" sz="2400" dirty="0"/>
              <a:t> (EU) 2024/1679 (13.06.2024)</a:t>
            </a:r>
          </a:p>
          <a:p>
            <a:pPr lvl="1"/>
            <a:r>
              <a:rPr lang="en-US" sz="2000" dirty="0" err="1"/>
              <a:t>Põhivõrk</a:t>
            </a:r>
            <a:r>
              <a:rPr lang="en-US" sz="2000" dirty="0"/>
              <a:t> 2030 - </a:t>
            </a:r>
            <a:r>
              <a:rPr lang="en-US" sz="2000" dirty="0" err="1"/>
              <a:t>laiendatud</a:t>
            </a:r>
            <a:r>
              <a:rPr lang="en-US" sz="2000" dirty="0"/>
              <a:t> </a:t>
            </a:r>
            <a:r>
              <a:rPr lang="en-US" sz="2000" dirty="0" err="1"/>
              <a:t>põhivõrk</a:t>
            </a:r>
            <a:r>
              <a:rPr lang="en-US" sz="2000" dirty="0"/>
              <a:t> 2040 - </a:t>
            </a:r>
            <a:r>
              <a:rPr lang="en-US" sz="2000" dirty="0" err="1"/>
              <a:t>üldvõrk</a:t>
            </a:r>
            <a:r>
              <a:rPr lang="en-US" sz="2000" dirty="0"/>
              <a:t> 2050</a:t>
            </a:r>
          </a:p>
          <a:p>
            <a:pPr lvl="2"/>
            <a:r>
              <a:rPr lang="en-US" sz="1800" dirty="0" err="1"/>
              <a:t>Põhivõrgu</a:t>
            </a:r>
            <a:r>
              <a:rPr lang="en-US" sz="1800" dirty="0"/>
              <a:t> </a:t>
            </a:r>
            <a:r>
              <a:rPr lang="en-US" sz="1800" dirty="0" err="1"/>
              <a:t>idanaabri-piiri</a:t>
            </a:r>
            <a:r>
              <a:rPr lang="en-US" sz="1800" dirty="0"/>
              <a:t> </a:t>
            </a:r>
            <a:r>
              <a:rPr lang="en-US" sz="1800" dirty="0" err="1"/>
              <a:t>viimased</a:t>
            </a:r>
            <a:r>
              <a:rPr lang="en-US" sz="1800" dirty="0"/>
              <a:t> </a:t>
            </a:r>
            <a:r>
              <a:rPr lang="en-US" sz="1800" dirty="0" err="1"/>
              <a:t>kilomeetrid</a:t>
            </a:r>
            <a:r>
              <a:rPr lang="en-US" sz="1800" dirty="0"/>
              <a:t> </a:t>
            </a:r>
            <a:r>
              <a:rPr lang="en-US" sz="1800" dirty="0" err="1"/>
              <a:t>viia</a:t>
            </a:r>
            <a:r>
              <a:rPr lang="en-US" sz="1800" dirty="0"/>
              <a:t> </a:t>
            </a:r>
            <a:r>
              <a:rPr lang="en-US" sz="1800" dirty="0" err="1"/>
              <a:t>üle</a:t>
            </a:r>
            <a:r>
              <a:rPr lang="en-US" sz="1800" dirty="0"/>
              <a:t> </a:t>
            </a:r>
            <a:r>
              <a:rPr lang="en-US" sz="1800" dirty="0" err="1"/>
              <a:t>üldvõrku</a:t>
            </a:r>
            <a:endParaRPr lang="en-US" sz="1800" dirty="0"/>
          </a:p>
          <a:p>
            <a:pPr lvl="1"/>
            <a:r>
              <a:rPr lang="en-US" sz="2000" dirty="0"/>
              <a:t>2040 </a:t>
            </a:r>
            <a:r>
              <a:rPr lang="en-US" sz="2000" dirty="0" err="1"/>
              <a:t>peab</a:t>
            </a:r>
            <a:r>
              <a:rPr lang="en-US" sz="2000" dirty="0"/>
              <a:t> </a:t>
            </a:r>
            <a:r>
              <a:rPr lang="en-US" sz="2000" dirty="0" err="1"/>
              <a:t>võrgu</a:t>
            </a:r>
            <a:r>
              <a:rPr lang="en-US" sz="2000" dirty="0"/>
              <a:t> </a:t>
            </a:r>
            <a:r>
              <a:rPr lang="en-US" sz="2000" dirty="0" err="1"/>
              <a:t>kvaliteet</a:t>
            </a:r>
            <a:r>
              <a:rPr lang="en-US" sz="2000" dirty="0"/>
              <a:t> </a:t>
            </a:r>
            <a:r>
              <a:rPr lang="en-US" sz="2000" dirty="0" err="1"/>
              <a:t>vastama</a:t>
            </a:r>
            <a:r>
              <a:rPr lang="en-US" sz="2000" dirty="0"/>
              <a:t> </a:t>
            </a:r>
            <a:r>
              <a:rPr lang="en-US" sz="2000" dirty="0" err="1"/>
              <a:t>määrusele</a:t>
            </a:r>
            <a:r>
              <a:rPr lang="en-US" sz="2000" dirty="0"/>
              <a:t> 1315/2013</a:t>
            </a:r>
          </a:p>
          <a:p>
            <a:pPr lvl="1"/>
            <a:r>
              <a:rPr lang="en-US" sz="2000" dirty="0" err="1"/>
              <a:t>Linnasõlmed</a:t>
            </a:r>
            <a:r>
              <a:rPr lang="en-US" sz="2000" dirty="0"/>
              <a:t> Tallinn + Tartu (</a:t>
            </a:r>
            <a:r>
              <a:rPr lang="en-US" sz="2000" dirty="0" err="1"/>
              <a:t>kriteerium</a:t>
            </a:r>
            <a:r>
              <a:rPr lang="en-US" sz="2000" dirty="0"/>
              <a:t> 100,000 </a:t>
            </a:r>
            <a:r>
              <a:rPr lang="en-US" sz="2000" dirty="0" err="1"/>
              <a:t>el</a:t>
            </a:r>
            <a:r>
              <a:rPr lang="en-US" sz="2000" dirty="0"/>
              <a:t>)</a:t>
            </a:r>
          </a:p>
          <a:p>
            <a:pPr lvl="1"/>
            <a:r>
              <a:rPr lang="en-US" sz="2000" dirty="0" err="1"/>
              <a:t>Lennujaamad</a:t>
            </a:r>
            <a:r>
              <a:rPr lang="en-US" sz="2000" dirty="0"/>
              <a:t> – Tallinn </a:t>
            </a:r>
            <a:r>
              <a:rPr lang="en-US" sz="2000" dirty="0" err="1"/>
              <a:t>põhivõrgus</a:t>
            </a:r>
            <a:r>
              <a:rPr lang="en-US" sz="2000" dirty="0"/>
              <a:t>,</a:t>
            </a:r>
          </a:p>
          <a:p>
            <a:pPr lvl="2"/>
            <a:r>
              <a:rPr lang="en-US" sz="1800" dirty="0" err="1"/>
              <a:t>üldvõrgus</a:t>
            </a:r>
            <a:r>
              <a:rPr lang="en-US" sz="1800" dirty="0"/>
              <a:t> </a:t>
            </a:r>
            <a:r>
              <a:rPr lang="en-US" sz="1800" dirty="0" err="1"/>
              <a:t>Kärdla</a:t>
            </a:r>
            <a:r>
              <a:rPr lang="en-US" sz="1800" dirty="0"/>
              <a:t> </a:t>
            </a:r>
            <a:r>
              <a:rPr lang="en-US" sz="1800" dirty="0" err="1"/>
              <a:t>Kuressaare</a:t>
            </a:r>
            <a:r>
              <a:rPr lang="en-US" sz="1800" dirty="0"/>
              <a:t> </a:t>
            </a:r>
            <a:r>
              <a:rPr lang="en-US" sz="1800" dirty="0" err="1"/>
              <a:t>Pärnu</a:t>
            </a:r>
            <a:r>
              <a:rPr lang="en-US" sz="1800" dirty="0"/>
              <a:t> Tartu</a:t>
            </a:r>
          </a:p>
          <a:p>
            <a:pPr lvl="1"/>
            <a:r>
              <a:rPr lang="en-US" sz="2000" dirty="0" err="1"/>
              <a:t>Sadamad</a:t>
            </a:r>
            <a:r>
              <a:rPr lang="en-US" sz="2000" dirty="0"/>
              <a:t> – </a:t>
            </a:r>
            <a:r>
              <a:rPr lang="en-US" sz="2000" dirty="0" err="1"/>
              <a:t>põhivõrgus</a:t>
            </a:r>
            <a:r>
              <a:rPr lang="en-US" sz="2000" dirty="0"/>
              <a:t> </a:t>
            </a:r>
            <a:r>
              <a:rPr lang="en-US" sz="2000" dirty="0" err="1"/>
              <a:t>Vanasadam</a:t>
            </a:r>
            <a:r>
              <a:rPr lang="en-US" sz="2000" dirty="0"/>
              <a:t> ja </a:t>
            </a:r>
            <a:r>
              <a:rPr lang="en-US" sz="2000" dirty="0" err="1"/>
              <a:t>Muuga</a:t>
            </a:r>
            <a:r>
              <a:rPr lang="en-US" sz="2000" dirty="0"/>
              <a:t>,</a:t>
            </a:r>
          </a:p>
          <a:p>
            <a:pPr lvl="2"/>
            <a:r>
              <a:rPr lang="en-US" sz="1400" dirty="0" err="1"/>
              <a:t>üldvõrgus</a:t>
            </a:r>
            <a:r>
              <a:rPr lang="en-US" sz="1800" dirty="0"/>
              <a:t> </a:t>
            </a:r>
            <a:r>
              <a:rPr lang="en-US" sz="1400" dirty="0" err="1"/>
              <a:t>Heltermaa</a:t>
            </a:r>
            <a:r>
              <a:rPr lang="en-US" sz="1400" dirty="0"/>
              <a:t>, </a:t>
            </a:r>
            <a:r>
              <a:rPr lang="en-US" sz="1400" dirty="0" err="1"/>
              <a:t>Kuivastu</a:t>
            </a:r>
            <a:r>
              <a:rPr lang="en-US" sz="1400" dirty="0"/>
              <a:t>, </a:t>
            </a:r>
            <a:r>
              <a:rPr lang="en-US" sz="1400" dirty="0" err="1"/>
              <a:t>Pärnu</a:t>
            </a:r>
            <a:r>
              <a:rPr lang="en-US" sz="1400" dirty="0"/>
              <a:t>, </a:t>
            </a:r>
            <a:r>
              <a:rPr lang="en-US" sz="1400" dirty="0" err="1"/>
              <a:t>Paldiski</a:t>
            </a:r>
            <a:r>
              <a:rPr lang="en-US" sz="1400" dirty="0"/>
              <a:t> </a:t>
            </a:r>
            <a:r>
              <a:rPr lang="en-US" sz="1400" dirty="0" err="1"/>
              <a:t>Lõunasadam</a:t>
            </a:r>
            <a:r>
              <a:rPr lang="en-US" sz="1400" dirty="0"/>
              <a:t>,</a:t>
            </a:r>
          </a:p>
          <a:p>
            <a:pPr lvl="2"/>
            <a:r>
              <a:rPr lang="en-US" sz="1400" dirty="0" err="1"/>
              <a:t>Rohuküla</a:t>
            </a:r>
            <a:r>
              <a:rPr lang="en-US" sz="1400" dirty="0"/>
              <a:t>, Sillamäe, </a:t>
            </a:r>
            <a:r>
              <a:rPr lang="en-US" sz="1400" dirty="0" err="1"/>
              <a:t>Virtsu</a:t>
            </a:r>
            <a:endParaRPr lang="en-US" sz="1800" dirty="0"/>
          </a:p>
          <a:p>
            <a:pPr lvl="1"/>
            <a:r>
              <a:rPr lang="en-US" sz="2000" dirty="0"/>
              <a:t>Terminal – </a:t>
            </a:r>
            <a:r>
              <a:rPr lang="en-US" sz="2000" dirty="0" err="1"/>
              <a:t>Koidula</a:t>
            </a:r>
            <a:r>
              <a:rPr lang="en-US" sz="2000" dirty="0"/>
              <a:t> (</a:t>
            </a:r>
            <a:r>
              <a:rPr lang="en-US" sz="2000" dirty="0" err="1"/>
              <a:t>üldvõrgus</a:t>
            </a:r>
            <a:r>
              <a:rPr lang="en-US" sz="2000" dirty="0"/>
              <a:t>)</a:t>
            </a:r>
          </a:p>
          <a:p>
            <a:pPr lvl="1"/>
            <a:endParaRPr lang="en-US" dirty="0"/>
          </a:p>
          <a:p>
            <a:pPr lvl="1"/>
            <a:endParaRPr lang="en-US" dirty="0"/>
          </a:p>
        </p:txBody>
      </p:sp>
      <p:pic>
        <p:nvPicPr>
          <p:cNvPr id="5" name="Picture 4">
            <a:extLst>
              <a:ext uri="{FF2B5EF4-FFF2-40B4-BE49-F238E27FC236}">
                <a16:creationId xmlns:a16="http://schemas.microsoft.com/office/drawing/2014/main" id="{7A725363-535E-A95C-4DBB-AACE2E88F948}"/>
              </a:ext>
            </a:extLst>
          </p:cNvPr>
          <p:cNvPicPr>
            <a:picLocks noChangeAspect="1"/>
          </p:cNvPicPr>
          <p:nvPr/>
        </p:nvPicPr>
        <p:blipFill>
          <a:blip r:embed="rId2"/>
          <a:stretch>
            <a:fillRect/>
          </a:stretch>
        </p:blipFill>
        <p:spPr>
          <a:xfrm>
            <a:off x="7961243" y="3308055"/>
            <a:ext cx="4230757" cy="3549945"/>
          </a:xfrm>
          <a:prstGeom prst="rect">
            <a:avLst/>
          </a:prstGeom>
        </p:spPr>
      </p:pic>
      <p:sp>
        <p:nvSpPr>
          <p:cNvPr id="4" name="Slide Number Placeholder 3">
            <a:extLst>
              <a:ext uri="{FF2B5EF4-FFF2-40B4-BE49-F238E27FC236}">
                <a16:creationId xmlns:a16="http://schemas.microsoft.com/office/drawing/2014/main" id="{7CC9A253-4C52-B4CC-B309-4E3966FDDA03}"/>
              </a:ext>
            </a:extLst>
          </p:cNvPr>
          <p:cNvSpPr>
            <a:spLocks noGrp="1"/>
          </p:cNvSpPr>
          <p:nvPr>
            <p:ph type="sldNum" sz="quarter" idx="12"/>
          </p:nvPr>
        </p:nvSpPr>
        <p:spPr/>
        <p:txBody>
          <a:bodyPr/>
          <a:lstStyle/>
          <a:p>
            <a:fld id="{A89FF1E2-3BA7-475C-A9AD-AEEAF9FE4269}" type="slidenum">
              <a:rPr lang="en-US" smtClean="0"/>
              <a:t>48</a:t>
            </a:fld>
            <a:endParaRPr lang="en-US"/>
          </a:p>
        </p:txBody>
      </p:sp>
    </p:spTree>
    <p:extLst>
      <p:ext uri="{BB962C8B-B14F-4D97-AF65-F5344CB8AC3E}">
        <p14:creationId xmlns:p14="http://schemas.microsoft.com/office/powerpoint/2010/main" val="1672250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8205-4A86-680C-5E98-BA04FF93CA04}"/>
              </a:ext>
            </a:extLst>
          </p:cNvPr>
          <p:cNvSpPr>
            <a:spLocks noGrp="1"/>
          </p:cNvSpPr>
          <p:nvPr>
            <p:ph type="title"/>
          </p:nvPr>
        </p:nvSpPr>
        <p:spPr/>
        <p:txBody>
          <a:bodyPr/>
          <a:lstStyle/>
          <a:p>
            <a:r>
              <a:rPr lang="en-US" dirty="0"/>
              <a:t>TEN-T - </a:t>
            </a:r>
            <a:r>
              <a:rPr lang="en-US" b="0" i="0" dirty="0">
                <a:solidFill>
                  <a:srgbClr val="333333"/>
                </a:solidFill>
                <a:effectLst/>
                <a:highlight>
                  <a:srgbClr val="FFFFFF"/>
                </a:highlight>
                <a:latin typeface="Roboto" panose="02000000000000000000" pitchFamily="2" charset="0"/>
              </a:rPr>
              <a:t>32024R1679</a:t>
            </a:r>
            <a:endParaRPr lang="en-US" dirty="0"/>
          </a:p>
        </p:txBody>
      </p:sp>
      <p:sp>
        <p:nvSpPr>
          <p:cNvPr id="3" name="Content Placeholder 2">
            <a:extLst>
              <a:ext uri="{FF2B5EF4-FFF2-40B4-BE49-F238E27FC236}">
                <a16:creationId xmlns:a16="http://schemas.microsoft.com/office/drawing/2014/main" id="{D7F93879-D9E0-F517-FD77-7AC1FCAAFD68}"/>
              </a:ext>
            </a:extLst>
          </p:cNvPr>
          <p:cNvSpPr>
            <a:spLocks noGrp="1"/>
          </p:cNvSpPr>
          <p:nvPr>
            <p:ph idx="1"/>
          </p:nvPr>
        </p:nvSpPr>
        <p:spPr>
          <a:xfrm>
            <a:off x="616225" y="1321904"/>
            <a:ext cx="11191461" cy="4760844"/>
          </a:xfrm>
        </p:spPr>
        <p:txBody>
          <a:bodyPr>
            <a:normAutofit fontScale="85000" lnSpcReduction="20000"/>
          </a:bodyPr>
          <a:lstStyle/>
          <a:p>
            <a:r>
              <a:rPr lang="en-US" dirty="0" err="1"/>
              <a:t>Kvaliteetsed</a:t>
            </a:r>
            <a:r>
              <a:rPr lang="en-US" dirty="0"/>
              <a:t> teed – </a:t>
            </a:r>
            <a:r>
              <a:rPr lang="en-US" dirty="0" err="1"/>
              <a:t>sh</a:t>
            </a:r>
            <a:r>
              <a:rPr lang="en-US" dirty="0"/>
              <a:t>:</a:t>
            </a:r>
          </a:p>
          <a:p>
            <a:pPr lvl="1"/>
            <a:r>
              <a:rPr lang="en-US" b="1" dirty="0" err="1"/>
              <a:t>Sillad</a:t>
            </a:r>
            <a:r>
              <a:rPr lang="en-US" b="1" dirty="0"/>
              <a:t>; </a:t>
            </a:r>
            <a:r>
              <a:rPr lang="en-US" b="1" dirty="0" err="1"/>
              <a:t>tunnelid</a:t>
            </a:r>
            <a:r>
              <a:rPr lang="en-US" b="1" dirty="0"/>
              <a:t>; </a:t>
            </a:r>
            <a:r>
              <a:rPr lang="en-US" b="1" dirty="0" err="1"/>
              <a:t>ristmikud</a:t>
            </a:r>
            <a:r>
              <a:rPr lang="en-US" b="1" dirty="0"/>
              <a:t>; </a:t>
            </a:r>
            <a:r>
              <a:rPr lang="en-US" b="1" dirty="0" err="1"/>
              <a:t>ülesõidud</a:t>
            </a:r>
            <a:r>
              <a:rPr lang="en-US" b="1" dirty="0"/>
              <a:t>; </a:t>
            </a:r>
            <a:r>
              <a:rPr lang="en-US" b="1" dirty="0" err="1"/>
              <a:t>mitmetasandilised</a:t>
            </a:r>
            <a:r>
              <a:rPr lang="en-US" b="1" dirty="0"/>
              <a:t> </a:t>
            </a:r>
            <a:r>
              <a:rPr lang="en-US" b="1" dirty="0" err="1"/>
              <a:t>ristmikud</a:t>
            </a:r>
            <a:r>
              <a:rPr lang="en-US" b="1" dirty="0"/>
              <a:t>; </a:t>
            </a:r>
            <a:r>
              <a:rPr lang="en-US" b="1" dirty="0" err="1"/>
              <a:t>kindlustatud</a:t>
            </a:r>
            <a:r>
              <a:rPr lang="en-US" b="1" dirty="0"/>
              <a:t> </a:t>
            </a:r>
            <a:r>
              <a:rPr lang="en-US" b="1" dirty="0" err="1"/>
              <a:t>teepeenrad</a:t>
            </a:r>
            <a:r>
              <a:rPr lang="en-US" b="1" dirty="0"/>
              <a:t>; </a:t>
            </a:r>
            <a:r>
              <a:rPr lang="en-US" b="1" dirty="0" err="1"/>
              <a:t>keskkonnamõju</a:t>
            </a:r>
            <a:r>
              <a:rPr lang="en-US" b="1" dirty="0"/>
              <a:t> </a:t>
            </a:r>
            <a:r>
              <a:rPr lang="en-US" b="1" dirty="0" err="1"/>
              <a:t>leevendavad</a:t>
            </a:r>
            <a:r>
              <a:rPr lang="en-US" b="1" dirty="0"/>
              <a:t> </a:t>
            </a:r>
            <a:r>
              <a:rPr lang="en-US" b="1" dirty="0" err="1"/>
              <a:t>rajatised</a:t>
            </a:r>
            <a:endParaRPr lang="en-US" b="1" dirty="0"/>
          </a:p>
          <a:p>
            <a:pPr lvl="1"/>
            <a:r>
              <a:rPr lang="en-US" dirty="0" err="1"/>
              <a:t>parkimis</a:t>
            </a:r>
            <a:r>
              <a:rPr lang="en-US" dirty="0"/>
              <a:t>- ja </a:t>
            </a:r>
            <a:r>
              <a:rPr lang="en-US" dirty="0" err="1"/>
              <a:t>puhkealad</a:t>
            </a:r>
            <a:r>
              <a:rPr lang="en-US" dirty="0"/>
              <a:t>; </a:t>
            </a:r>
            <a:r>
              <a:rPr lang="en-US" dirty="0" err="1"/>
              <a:t>seotud</a:t>
            </a:r>
            <a:r>
              <a:rPr lang="en-US" dirty="0"/>
              <a:t> </a:t>
            </a:r>
            <a:r>
              <a:rPr lang="en-US" dirty="0" err="1"/>
              <a:t>seadmed</a:t>
            </a:r>
            <a:r>
              <a:rPr lang="en-US" dirty="0"/>
              <a:t>; ITS; </a:t>
            </a:r>
            <a:r>
              <a:rPr lang="en-US" dirty="0" err="1"/>
              <a:t>bussijaamad</a:t>
            </a:r>
            <a:r>
              <a:rPr lang="en-US" dirty="0"/>
              <a:t>; </a:t>
            </a:r>
            <a:r>
              <a:rPr lang="en-US" dirty="0" err="1"/>
              <a:t>kaubaterminalid</a:t>
            </a:r>
            <a:r>
              <a:rPr lang="en-US" dirty="0"/>
              <a:t> ja </a:t>
            </a:r>
            <a:r>
              <a:rPr lang="en-US" dirty="0" err="1"/>
              <a:t>logistikaplatvormid</a:t>
            </a:r>
            <a:r>
              <a:rPr lang="en-US" dirty="0"/>
              <a:t> ja </a:t>
            </a:r>
            <a:r>
              <a:rPr lang="en-US" dirty="0" err="1"/>
              <a:t>nende</a:t>
            </a:r>
            <a:r>
              <a:rPr lang="en-US" dirty="0"/>
              <a:t> </a:t>
            </a:r>
            <a:r>
              <a:rPr lang="en-US" dirty="0" err="1"/>
              <a:t>ühendused</a:t>
            </a:r>
            <a:r>
              <a:rPr lang="en-US" dirty="0"/>
              <a:t> </a:t>
            </a:r>
            <a:r>
              <a:rPr lang="en-US" dirty="0" err="1"/>
              <a:t>teiste</a:t>
            </a:r>
            <a:r>
              <a:rPr lang="en-US" dirty="0"/>
              <a:t> </a:t>
            </a:r>
            <a:r>
              <a:rPr lang="en-US" dirty="0" err="1"/>
              <a:t>transpordiliikidega</a:t>
            </a:r>
            <a:endParaRPr lang="en-US" dirty="0"/>
          </a:p>
          <a:p>
            <a:pPr lvl="2"/>
            <a:r>
              <a:rPr lang="en-US" dirty="0" err="1"/>
              <a:t>Puhkealad</a:t>
            </a:r>
            <a:r>
              <a:rPr lang="en-US" dirty="0"/>
              <a:t> </a:t>
            </a:r>
            <a:r>
              <a:rPr lang="en-US" dirty="0" err="1"/>
              <a:t>mitte</a:t>
            </a:r>
            <a:r>
              <a:rPr lang="en-US" dirty="0"/>
              <a:t> </a:t>
            </a:r>
            <a:r>
              <a:rPr lang="en-US" dirty="0" err="1"/>
              <a:t>üle</a:t>
            </a:r>
            <a:r>
              <a:rPr lang="en-US" dirty="0"/>
              <a:t> 100 km (</a:t>
            </a:r>
            <a:r>
              <a:rPr lang="en-US" dirty="0" err="1"/>
              <a:t>põhivõrgus</a:t>
            </a:r>
            <a:r>
              <a:rPr lang="en-US" dirty="0"/>
              <a:t> 60 km) </a:t>
            </a:r>
            <a:r>
              <a:rPr lang="en-US" dirty="0" err="1"/>
              <a:t>vahega</a:t>
            </a:r>
            <a:r>
              <a:rPr lang="en-US" dirty="0"/>
              <a:t>, WIM </a:t>
            </a:r>
            <a:r>
              <a:rPr lang="en-US" dirty="0" err="1"/>
              <a:t>vähemalt</a:t>
            </a:r>
            <a:r>
              <a:rPr lang="en-US" dirty="0"/>
              <a:t> 300 km </a:t>
            </a:r>
            <a:r>
              <a:rPr lang="en-US" dirty="0" err="1"/>
              <a:t>vahega</a:t>
            </a:r>
            <a:r>
              <a:rPr lang="en-US" dirty="0"/>
              <a:t>; </a:t>
            </a:r>
            <a:r>
              <a:rPr lang="en-US" dirty="0" err="1"/>
              <a:t>rekkaparkla</a:t>
            </a:r>
            <a:r>
              <a:rPr lang="en-US" dirty="0"/>
              <a:t> </a:t>
            </a:r>
            <a:r>
              <a:rPr lang="en-US" dirty="0" err="1"/>
              <a:t>kuni</a:t>
            </a:r>
            <a:r>
              <a:rPr lang="en-US" dirty="0"/>
              <a:t> 3 km </a:t>
            </a:r>
            <a:r>
              <a:rPr lang="en-US" dirty="0" err="1"/>
              <a:t>mahasõidust</a:t>
            </a:r>
            <a:r>
              <a:rPr lang="en-US" dirty="0"/>
              <a:t> ja </a:t>
            </a:r>
            <a:r>
              <a:rPr lang="en-US" dirty="0" err="1"/>
              <a:t>mitte</a:t>
            </a:r>
            <a:r>
              <a:rPr lang="en-US" dirty="0"/>
              <a:t> </a:t>
            </a:r>
            <a:r>
              <a:rPr lang="en-US" dirty="0" err="1"/>
              <a:t>üle</a:t>
            </a:r>
            <a:r>
              <a:rPr lang="en-US" dirty="0"/>
              <a:t> 150 km </a:t>
            </a:r>
            <a:r>
              <a:rPr lang="en-US" dirty="0" err="1"/>
              <a:t>vahega</a:t>
            </a:r>
            <a:endParaRPr lang="en-US" dirty="0"/>
          </a:p>
          <a:p>
            <a:pPr lvl="2"/>
            <a:r>
              <a:rPr lang="en-US" dirty="0" err="1"/>
              <a:t>Põhjendatud</a:t>
            </a:r>
            <a:r>
              <a:rPr lang="en-US" dirty="0"/>
              <a:t> </a:t>
            </a:r>
            <a:r>
              <a:rPr lang="en-US" dirty="0" err="1"/>
              <a:t>erandid</a:t>
            </a:r>
            <a:r>
              <a:rPr lang="en-US" dirty="0"/>
              <a:t> </a:t>
            </a:r>
            <a:r>
              <a:rPr lang="en-US" dirty="0" err="1"/>
              <a:t>võimalikud</a:t>
            </a:r>
            <a:r>
              <a:rPr lang="en-US" dirty="0"/>
              <a:t> </a:t>
            </a:r>
            <a:r>
              <a:rPr lang="en-US" dirty="0" err="1"/>
              <a:t>teelõikudel</a:t>
            </a:r>
            <a:r>
              <a:rPr lang="en-US" dirty="0"/>
              <a:t>, </a:t>
            </a:r>
            <a:r>
              <a:rPr lang="en-US" dirty="0" err="1"/>
              <a:t>kus</a:t>
            </a:r>
            <a:r>
              <a:rPr lang="en-US" dirty="0"/>
              <a:t> </a:t>
            </a:r>
            <a:r>
              <a:rPr lang="en-US" dirty="0" err="1"/>
              <a:t>liiklus</a:t>
            </a:r>
            <a:r>
              <a:rPr lang="en-US" dirty="0"/>
              <a:t> on </a:t>
            </a:r>
            <a:r>
              <a:rPr lang="en-US" dirty="0" err="1"/>
              <a:t>alla</a:t>
            </a:r>
            <a:r>
              <a:rPr lang="en-US" dirty="0"/>
              <a:t> 10,000 AKÖL</a:t>
            </a:r>
          </a:p>
          <a:p>
            <a:pPr lvl="1"/>
            <a:r>
              <a:rPr lang="en-US" b="1" dirty="0" err="1"/>
              <a:t>Kiirtee</a:t>
            </a:r>
            <a:r>
              <a:rPr lang="en-US" dirty="0"/>
              <a:t> – </a:t>
            </a:r>
            <a:r>
              <a:rPr lang="en-US" dirty="0" err="1"/>
              <a:t>spetsiaalselt</a:t>
            </a:r>
            <a:r>
              <a:rPr lang="en-US" dirty="0"/>
              <a:t> </a:t>
            </a:r>
            <a:r>
              <a:rPr lang="en-US" dirty="0" err="1"/>
              <a:t>mootorsõidukite</a:t>
            </a:r>
            <a:r>
              <a:rPr lang="en-US" dirty="0"/>
              <a:t> </a:t>
            </a:r>
            <a:r>
              <a:rPr lang="en-US" dirty="0" err="1"/>
              <a:t>liikluseks</a:t>
            </a:r>
            <a:r>
              <a:rPr lang="en-US" dirty="0"/>
              <a:t> </a:t>
            </a:r>
            <a:r>
              <a:rPr lang="en-US" dirty="0" err="1"/>
              <a:t>kavandatud</a:t>
            </a:r>
            <a:r>
              <a:rPr lang="en-US" dirty="0"/>
              <a:t> ja </a:t>
            </a:r>
            <a:r>
              <a:rPr lang="en-US" dirty="0" err="1"/>
              <a:t>ehitatud</a:t>
            </a:r>
            <a:r>
              <a:rPr lang="en-US" dirty="0"/>
              <a:t> tee, mis </a:t>
            </a:r>
            <a:r>
              <a:rPr lang="en-US" dirty="0" err="1"/>
              <a:t>ei</a:t>
            </a:r>
            <a:r>
              <a:rPr lang="en-US" dirty="0"/>
              <a:t> </a:t>
            </a:r>
            <a:r>
              <a:rPr lang="en-US" dirty="0" err="1"/>
              <a:t>teeninda</a:t>
            </a:r>
            <a:r>
              <a:rPr lang="en-US" dirty="0"/>
              <a:t> </a:t>
            </a:r>
            <a:r>
              <a:rPr lang="en-US" dirty="0" err="1"/>
              <a:t>külgnevaid</a:t>
            </a:r>
            <a:r>
              <a:rPr lang="en-US" dirty="0"/>
              <a:t> </a:t>
            </a:r>
            <a:r>
              <a:rPr lang="en-US" dirty="0" err="1"/>
              <a:t>kinnistuid</a:t>
            </a:r>
            <a:r>
              <a:rPr lang="en-US" dirty="0"/>
              <a:t> </a:t>
            </a:r>
            <a:r>
              <a:rPr lang="en-US" dirty="0" err="1"/>
              <a:t>ning</a:t>
            </a:r>
            <a:r>
              <a:rPr lang="en-US" dirty="0"/>
              <a:t> </a:t>
            </a:r>
            <a:r>
              <a:rPr lang="en-US" dirty="0" err="1"/>
              <a:t>kus</a:t>
            </a:r>
            <a:r>
              <a:rPr lang="en-US" dirty="0"/>
              <a:t> on (</a:t>
            </a:r>
            <a:r>
              <a:rPr lang="en-US" dirty="0" err="1"/>
              <a:t>v.a.</a:t>
            </a:r>
            <a:r>
              <a:rPr lang="en-US" dirty="0"/>
              <a:t> </a:t>
            </a:r>
            <a:r>
              <a:rPr lang="en-US" dirty="0" err="1"/>
              <a:t>spetsiaalsetes</a:t>
            </a:r>
            <a:r>
              <a:rPr lang="en-US" dirty="0"/>
              <a:t> </a:t>
            </a:r>
            <a:r>
              <a:rPr lang="en-US" dirty="0" err="1"/>
              <a:t>kohtades</a:t>
            </a:r>
            <a:r>
              <a:rPr lang="en-US" dirty="0"/>
              <a:t> </a:t>
            </a:r>
            <a:r>
              <a:rPr lang="en-US" dirty="0" err="1"/>
              <a:t>või</a:t>
            </a:r>
            <a:r>
              <a:rPr lang="en-US" dirty="0"/>
              <a:t> </a:t>
            </a:r>
            <a:r>
              <a:rPr lang="en-US" dirty="0" err="1"/>
              <a:t>ajutiselt</a:t>
            </a:r>
            <a:r>
              <a:rPr lang="en-US" dirty="0"/>
              <a:t>) </a:t>
            </a:r>
            <a:r>
              <a:rPr lang="en-US" dirty="0" err="1"/>
              <a:t>kummagi</a:t>
            </a:r>
            <a:r>
              <a:rPr lang="en-US" dirty="0"/>
              <a:t> </a:t>
            </a:r>
            <a:r>
              <a:rPr lang="en-US" dirty="0" err="1"/>
              <a:t>sõidusuuna</a:t>
            </a:r>
            <a:r>
              <a:rPr lang="en-US" dirty="0"/>
              <a:t> </a:t>
            </a:r>
            <a:r>
              <a:rPr lang="en-US" dirty="0" err="1"/>
              <a:t>jaoks</a:t>
            </a:r>
            <a:r>
              <a:rPr lang="en-US" dirty="0"/>
              <a:t> </a:t>
            </a:r>
            <a:r>
              <a:rPr lang="en-US" dirty="0" err="1"/>
              <a:t>eraldi</a:t>
            </a:r>
            <a:r>
              <a:rPr lang="en-US" dirty="0"/>
              <a:t> </a:t>
            </a:r>
            <a:r>
              <a:rPr lang="en-US" dirty="0" err="1"/>
              <a:t>sõiduteed</a:t>
            </a:r>
            <a:r>
              <a:rPr lang="en-US" dirty="0"/>
              <a:t> mis on </a:t>
            </a:r>
            <a:r>
              <a:rPr lang="en-US" dirty="0" err="1"/>
              <a:t>teineteisest</a:t>
            </a:r>
            <a:r>
              <a:rPr lang="en-US" dirty="0"/>
              <a:t> </a:t>
            </a:r>
            <a:r>
              <a:rPr lang="en-US" dirty="0" err="1"/>
              <a:t>eraldatud</a:t>
            </a:r>
            <a:r>
              <a:rPr lang="en-US" dirty="0"/>
              <a:t> </a:t>
            </a:r>
            <a:r>
              <a:rPr lang="en-US" dirty="0" err="1"/>
              <a:t>eraldusribaga</a:t>
            </a:r>
            <a:r>
              <a:rPr lang="en-US" dirty="0"/>
              <a:t> (mis </a:t>
            </a:r>
            <a:r>
              <a:rPr lang="en-US" dirty="0" err="1"/>
              <a:t>ei</a:t>
            </a:r>
            <a:r>
              <a:rPr lang="en-US" dirty="0"/>
              <a:t> ole </a:t>
            </a:r>
            <a:r>
              <a:rPr lang="en-US" dirty="0" err="1"/>
              <a:t>ette</a:t>
            </a:r>
            <a:r>
              <a:rPr lang="en-US" dirty="0"/>
              <a:t> </a:t>
            </a:r>
            <a:r>
              <a:rPr lang="en-US" dirty="0" err="1"/>
              <a:t>nähtud</a:t>
            </a:r>
            <a:r>
              <a:rPr lang="en-US" dirty="0"/>
              <a:t> </a:t>
            </a:r>
            <a:r>
              <a:rPr lang="en-US" dirty="0" err="1"/>
              <a:t>liikluseks</a:t>
            </a:r>
            <a:r>
              <a:rPr lang="en-US" dirty="0"/>
              <a:t>, </a:t>
            </a:r>
            <a:r>
              <a:rPr lang="en-US" dirty="0" err="1"/>
              <a:t>või</a:t>
            </a:r>
            <a:r>
              <a:rPr lang="en-US" dirty="0"/>
              <a:t> </a:t>
            </a:r>
            <a:r>
              <a:rPr lang="en-US" dirty="0" err="1"/>
              <a:t>muude</a:t>
            </a:r>
            <a:r>
              <a:rPr lang="en-US" dirty="0"/>
              <a:t> </a:t>
            </a:r>
            <a:r>
              <a:rPr lang="en-US" dirty="0" err="1"/>
              <a:t>vahenditega</a:t>
            </a:r>
            <a:r>
              <a:rPr lang="en-US" dirty="0"/>
              <a:t>), mis </a:t>
            </a:r>
            <a:r>
              <a:rPr lang="en-US" dirty="0" err="1"/>
              <a:t>samal</a:t>
            </a:r>
            <a:r>
              <a:rPr lang="en-US" dirty="0"/>
              <a:t> </a:t>
            </a:r>
            <a:r>
              <a:rPr lang="en-US" dirty="0" err="1"/>
              <a:t>tasandil</a:t>
            </a:r>
            <a:r>
              <a:rPr lang="en-US" dirty="0"/>
              <a:t> </a:t>
            </a:r>
            <a:r>
              <a:rPr lang="en-US" dirty="0" err="1"/>
              <a:t>ei</a:t>
            </a:r>
            <a:r>
              <a:rPr lang="en-US" dirty="0"/>
              <a:t> </a:t>
            </a:r>
            <a:r>
              <a:rPr lang="en-US" dirty="0" err="1"/>
              <a:t>ristu</a:t>
            </a:r>
            <a:r>
              <a:rPr lang="en-US" dirty="0"/>
              <a:t> </a:t>
            </a:r>
            <a:r>
              <a:rPr lang="en-US" dirty="0" err="1"/>
              <a:t>ühegi</a:t>
            </a:r>
            <a:r>
              <a:rPr lang="en-US" dirty="0"/>
              <a:t> tee, </a:t>
            </a:r>
            <a:r>
              <a:rPr lang="en-US" dirty="0" err="1"/>
              <a:t>raudtee</a:t>
            </a:r>
            <a:r>
              <a:rPr lang="en-US" dirty="0"/>
              <a:t>, </a:t>
            </a:r>
            <a:r>
              <a:rPr lang="en-US" dirty="0" err="1"/>
              <a:t>trammitee</a:t>
            </a:r>
            <a:r>
              <a:rPr lang="en-US" dirty="0"/>
              <a:t> </a:t>
            </a:r>
            <a:r>
              <a:rPr lang="en-US" dirty="0" err="1"/>
              <a:t>ega</a:t>
            </a:r>
            <a:r>
              <a:rPr lang="en-US" dirty="0"/>
              <a:t> </a:t>
            </a:r>
            <a:r>
              <a:rPr lang="en-US" dirty="0" err="1"/>
              <a:t>jalgrattateega</a:t>
            </a:r>
            <a:r>
              <a:rPr lang="en-US" dirty="0"/>
              <a:t>, </a:t>
            </a:r>
            <a:r>
              <a:rPr lang="en-US" dirty="0" err="1"/>
              <a:t>ning</a:t>
            </a:r>
            <a:r>
              <a:rPr lang="en-US" dirty="0"/>
              <a:t> on </a:t>
            </a:r>
            <a:r>
              <a:rPr lang="en-US" dirty="0" err="1"/>
              <a:t>tähistatud</a:t>
            </a:r>
            <a:r>
              <a:rPr lang="en-US" dirty="0"/>
              <a:t> </a:t>
            </a:r>
            <a:r>
              <a:rPr lang="en-US" dirty="0" err="1"/>
              <a:t>kiirteemärkidega</a:t>
            </a:r>
            <a:endParaRPr lang="en-US" dirty="0"/>
          </a:p>
          <a:p>
            <a:pPr lvl="1"/>
            <a:r>
              <a:rPr lang="en-US" b="1" dirty="0" err="1"/>
              <a:t>Kiirmagistraal</a:t>
            </a:r>
            <a:r>
              <a:rPr lang="en-US" dirty="0"/>
              <a:t> – </a:t>
            </a:r>
            <a:r>
              <a:rPr lang="en-US" dirty="0" err="1"/>
              <a:t>mootorsõidukite</a:t>
            </a:r>
            <a:r>
              <a:rPr lang="en-US" dirty="0"/>
              <a:t> </a:t>
            </a:r>
            <a:r>
              <a:rPr lang="en-US" dirty="0" err="1"/>
              <a:t>liikluseks</a:t>
            </a:r>
            <a:r>
              <a:rPr lang="en-US" dirty="0"/>
              <a:t> </a:t>
            </a:r>
            <a:r>
              <a:rPr lang="en-US" dirty="0" err="1"/>
              <a:t>kavandatud</a:t>
            </a:r>
            <a:r>
              <a:rPr lang="en-US" dirty="0"/>
              <a:t> tee, </a:t>
            </a:r>
            <a:r>
              <a:rPr lang="en-US" dirty="0" err="1"/>
              <a:t>millele</a:t>
            </a:r>
            <a:r>
              <a:rPr lang="en-US" dirty="0"/>
              <a:t> </a:t>
            </a:r>
            <a:r>
              <a:rPr lang="en-US" dirty="0" err="1"/>
              <a:t>pääseb</a:t>
            </a:r>
            <a:r>
              <a:rPr lang="en-US" dirty="0"/>
              <a:t> </a:t>
            </a:r>
            <a:r>
              <a:rPr lang="en-US" dirty="0" err="1"/>
              <a:t>peamiselt</a:t>
            </a:r>
            <a:r>
              <a:rPr lang="en-US" dirty="0"/>
              <a:t> </a:t>
            </a:r>
            <a:r>
              <a:rPr lang="en-US" dirty="0" err="1"/>
              <a:t>eritasandiliste</a:t>
            </a:r>
            <a:r>
              <a:rPr lang="en-US" dirty="0"/>
              <a:t> </a:t>
            </a:r>
            <a:r>
              <a:rPr lang="en-US" dirty="0" err="1"/>
              <a:t>või</a:t>
            </a:r>
            <a:r>
              <a:rPr lang="en-US" dirty="0"/>
              <a:t> </a:t>
            </a:r>
            <a:r>
              <a:rPr lang="en-US" dirty="0" err="1"/>
              <a:t>reguleeritud</a:t>
            </a:r>
            <a:r>
              <a:rPr lang="en-US" dirty="0"/>
              <a:t> </a:t>
            </a:r>
            <a:r>
              <a:rPr lang="en-US" dirty="0" err="1"/>
              <a:t>ristmike</a:t>
            </a:r>
            <a:r>
              <a:rPr lang="en-US" dirty="0"/>
              <a:t> </a:t>
            </a:r>
            <a:r>
              <a:rPr lang="en-US" dirty="0" err="1"/>
              <a:t>kaudu</a:t>
            </a:r>
            <a:r>
              <a:rPr lang="en-US" dirty="0"/>
              <a:t> </a:t>
            </a:r>
            <a:r>
              <a:rPr lang="en-US" dirty="0" err="1"/>
              <a:t>ning</a:t>
            </a:r>
            <a:r>
              <a:rPr lang="en-US" dirty="0"/>
              <a:t> </a:t>
            </a:r>
            <a:r>
              <a:rPr lang="en-US" dirty="0" err="1"/>
              <a:t>mille</a:t>
            </a:r>
            <a:r>
              <a:rPr lang="en-US" dirty="0"/>
              <a:t> </a:t>
            </a:r>
            <a:r>
              <a:rPr lang="en-US" dirty="0" err="1"/>
              <a:t>sõiduteel</a:t>
            </a:r>
            <a:r>
              <a:rPr lang="en-US" dirty="0"/>
              <a:t> on </a:t>
            </a:r>
            <a:r>
              <a:rPr lang="en-US" dirty="0" err="1"/>
              <a:t>keelatud</a:t>
            </a:r>
            <a:r>
              <a:rPr lang="en-US" dirty="0"/>
              <a:t> </a:t>
            </a:r>
            <a:r>
              <a:rPr lang="en-US" dirty="0" err="1"/>
              <a:t>peatumine</a:t>
            </a:r>
            <a:r>
              <a:rPr lang="en-US" dirty="0"/>
              <a:t> ja </a:t>
            </a:r>
            <a:r>
              <a:rPr lang="en-US" dirty="0" err="1"/>
              <a:t>parkimine</a:t>
            </a:r>
            <a:r>
              <a:rPr lang="en-US" dirty="0"/>
              <a:t> ja mis </a:t>
            </a:r>
            <a:r>
              <a:rPr lang="en-US" dirty="0" err="1"/>
              <a:t>samal</a:t>
            </a:r>
            <a:r>
              <a:rPr lang="en-US" dirty="0"/>
              <a:t> </a:t>
            </a:r>
            <a:r>
              <a:rPr lang="en-US" dirty="0" err="1"/>
              <a:t>tasandil</a:t>
            </a:r>
            <a:r>
              <a:rPr lang="en-US" dirty="0"/>
              <a:t> </a:t>
            </a:r>
            <a:r>
              <a:rPr lang="en-US" dirty="0" err="1"/>
              <a:t>ei</a:t>
            </a:r>
            <a:r>
              <a:rPr lang="en-US" dirty="0"/>
              <a:t> </a:t>
            </a:r>
            <a:r>
              <a:rPr lang="en-US" dirty="0" err="1"/>
              <a:t>ristu</a:t>
            </a:r>
            <a:r>
              <a:rPr lang="en-US" dirty="0"/>
              <a:t> </a:t>
            </a:r>
            <a:r>
              <a:rPr lang="en-US" dirty="0" err="1"/>
              <a:t>ühegi</a:t>
            </a:r>
            <a:r>
              <a:rPr lang="en-US" dirty="0"/>
              <a:t> </a:t>
            </a:r>
            <a:r>
              <a:rPr lang="en-US" dirty="0" err="1"/>
              <a:t>raudtee</a:t>
            </a:r>
            <a:r>
              <a:rPr lang="en-US" dirty="0"/>
              <a:t> ja </a:t>
            </a:r>
            <a:r>
              <a:rPr lang="en-US" dirty="0" err="1"/>
              <a:t>trammiteega</a:t>
            </a:r>
            <a:endParaRPr lang="en-US" dirty="0"/>
          </a:p>
          <a:p>
            <a:pPr lvl="1"/>
            <a:r>
              <a:rPr lang="en-US" b="1" dirty="0" err="1"/>
              <a:t>Strateegiline</a:t>
            </a:r>
            <a:r>
              <a:rPr lang="en-US" b="1" dirty="0"/>
              <a:t> </a:t>
            </a:r>
            <a:r>
              <a:rPr lang="en-US" b="1" dirty="0" err="1"/>
              <a:t>tavatee</a:t>
            </a:r>
            <a:r>
              <a:rPr lang="en-US" dirty="0"/>
              <a:t> – mis </a:t>
            </a:r>
            <a:r>
              <a:rPr lang="en-US" dirty="0" err="1"/>
              <a:t>ei</a:t>
            </a:r>
            <a:r>
              <a:rPr lang="en-US" dirty="0"/>
              <a:t> ole </a:t>
            </a:r>
            <a:r>
              <a:rPr lang="en-US" dirty="0" err="1"/>
              <a:t>kiirtee</a:t>
            </a:r>
            <a:r>
              <a:rPr lang="en-US" dirty="0"/>
              <a:t> </a:t>
            </a:r>
            <a:r>
              <a:rPr lang="en-US" dirty="0" err="1"/>
              <a:t>ega</a:t>
            </a:r>
            <a:r>
              <a:rPr lang="en-US" dirty="0"/>
              <a:t> </a:t>
            </a:r>
            <a:r>
              <a:rPr lang="en-US" dirty="0" err="1"/>
              <a:t>kiirmagistraal</a:t>
            </a:r>
            <a:r>
              <a:rPr lang="en-US" dirty="0"/>
              <a:t>, </a:t>
            </a:r>
            <a:r>
              <a:rPr lang="en-US" dirty="0" err="1"/>
              <a:t>kuid</a:t>
            </a:r>
            <a:r>
              <a:rPr lang="en-US" dirty="0"/>
              <a:t> mis on </a:t>
            </a:r>
            <a:r>
              <a:rPr lang="en-US" dirty="0" err="1"/>
              <a:t>siiski</a:t>
            </a:r>
            <a:r>
              <a:rPr lang="en-US" dirty="0"/>
              <a:t> </a:t>
            </a:r>
            <a:r>
              <a:rPr lang="en-US" dirty="0" err="1"/>
              <a:t>kvaliteetne</a:t>
            </a:r>
            <a:r>
              <a:rPr lang="en-US" dirty="0"/>
              <a:t> tee</a:t>
            </a:r>
          </a:p>
        </p:txBody>
      </p:sp>
      <p:sp>
        <p:nvSpPr>
          <p:cNvPr id="4" name="Slide Number Placeholder 3">
            <a:extLst>
              <a:ext uri="{FF2B5EF4-FFF2-40B4-BE49-F238E27FC236}">
                <a16:creationId xmlns:a16="http://schemas.microsoft.com/office/drawing/2014/main" id="{936DF315-96E9-0E6D-472C-A9C88A6273B4}"/>
              </a:ext>
            </a:extLst>
          </p:cNvPr>
          <p:cNvSpPr>
            <a:spLocks noGrp="1"/>
          </p:cNvSpPr>
          <p:nvPr>
            <p:ph type="sldNum" sz="quarter" idx="12"/>
          </p:nvPr>
        </p:nvSpPr>
        <p:spPr/>
        <p:txBody>
          <a:bodyPr/>
          <a:lstStyle/>
          <a:p>
            <a:fld id="{A89FF1E2-3BA7-475C-A9AD-AEEAF9FE4269}" type="slidenum">
              <a:rPr lang="en-US" smtClean="0"/>
              <a:t>49</a:t>
            </a:fld>
            <a:endParaRPr lang="en-US"/>
          </a:p>
        </p:txBody>
      </p:sp>
    </p:spTree>
    <p:extLst>
      <p:ext uri="{BB962C8B-B14F-4D97-AF65-F5344CB8AC3E}">
        <p14:creationId xmlns:p14="http://schemas.microsoft.com/office/powerpoint/2010/main" val="319058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EB9F05-9C95-9C3F-783C-82811A2870E9}"/>
              </a:ext>
            </a:extLst>
          </p:cNvPr>
          <p:cNvSpPr>
            <a:spLocks noGrp="1"/>
          </p:cNvSpPr>
          <p:nvPr>
            <p:ph type="body" sz="quarter" idx="13"/>
          </p:nvPr>
        </p:nvSpPr>
        <p:spPr/>
        <p:txBody>
          <a:bodyPr/>
          <a:lstStyle/>
          <a:p>
            <a:r>
              <a:rPr lang="en-US" dirty="0" err="1"/>
              <a:t>Kursuse</a:t>
            </a:r>
            <a:r>
              <a:rPr lang="en-US" dirty="0"/>
              <a:t> </a:t>
            </a:r>
            <a:r>
              <a:rPr lang="en-US" dirty="0" err="1"/>
              <a:t>jaoks</a:t>
            </a:r>
            <a:r>
              <a:rPr lang="en-US" dirty="0"/>
              <a:t> </a:t>
            </a:r>
            <a:r>
              <a:rPr lang="en-US" dirty="0" err="1"/>
              <a:t>põhilised</a:t>
            </a:r>
            <a:r>
              <a:rPr lang="en-US" dirty="0"/>
              <a:t> </a:t>
            </a:r>
            <a:r>
              <a:rPr lang="en-US" dirty="0" err="1"/>
              <a:t>allikad</a:t>
            </a:r>
            <a:endParaRPr lang="en-US" dirty="0"/>
          </a:p>
        </p:txBody>
      </p:sp>
      <p:sp>
        <p:nvSpPr>
          <p:cNvPr id="3" name="Text Placeholder 2">
            <a:extLst>
              <a:ext uri="{FF2B5EF4-FFF2-40B4-BE49-F238E27FC236}">
                <a16:creationId xmlns:a16="http://schemas.microsoft.com/office/drawing/2014/main" id="{95FF1DD4-52E3-3BF8-609A-135F2ABADBB7}"/>
              </a:ext>
            </a:extLst>
          </p:cNvPr>
          <p:cNvSpPr>
            <a:spLocks noGrp="1"/>
          </p:cNvSpPr>
          <p:nvPr>
            <p:ph type="body" sz="quarter" idx="14"/>
          </p:nvPr>
        </p:nvSpPr>
        <p:spPr>
          <a:xfrm>
            <a:off x="550333" y="1104900"/>
            <a:ext cx="10423609" cy="4664076"/>
          </a:xfrm>
        </p:spPr>
        <p:txBody>
          <a:bodyPr/>
          <a:lstStyle/>
          <a:p>
            <a:r>
              <a:rPr lang="en-US" dirty="0" err="1"/>
              <a:t>Ehitusseadustik</a:t>
            </a:r>
            <a:r>
              <a:rPr lang="en-US" dirty="0"/>
              <a:t>, </a:t>
            </a:r>
            <a:r>
              <a:rPr lang="en-US" dirty="0" err="1"/>
              <a:t>liiklusseadus</a:t>
            </a:r>
            <a:endParaRPr lang="en-US" dirty="0"/>
          </a:p>
          <a:p>
            <a:r>
              <a:rPr lang="en-US" dirty="0" err="1"/>
              <a:t>Kliimaministri</a:t>
            </a:r>
            <a:r>
              <a:rPr lang="en-US" dirty="0"/>
              <a:t> </a:t>
            </a:r>
            <a:r>
              <a:rPr lang="en-US" dirty="0" err="1"/>
              <a:t>määrus</a:t>
            </a:r>
            <a:r>
              <a:rPr lang="en-US" dirty="0"/>
              <a:t> 71 – Tee </a:t>
            </a:r>
            <a:r>
              <a:rPr lang="en-US" dirty="0" err="1"/>
              <a:t>projekteerimisnorm</a:t>
            </a:r>
            <a:r>
              <a:rPr lang="en-US" dirty="0"/>
              <a:t> (2023)</a:t>
            </a:r>
          </a:p>
          <a:p>
            <a:r>
              <a:rPr lang="en-US" dirty="0"/>
              <a:t>EVS 843:2016 </a:t>
            </a:r>
            <a:r>
              <a:rPr lang="en-US" dirty="0" err="1"/>
              <a:t>Linnatänavad</a:t>
            </a:r>
            <a:r>
              <a:rPr lang="en-US" dirty="0"/>
              <a:t> </a:t>
            </a:r>
          </a:p>
          <a:p>
            <a:r>
              <a:rPr lang="en-US" dirty="0"/>
              <a:t>MTM </a:t>
            </a:r>
            <a:r>
              <a:rPr lang="en-US" dirty="0" err="1"/>
              <a:t>määrus</a:t>
            </a:r>
            <a:r>
              <a:rPr lang="en-US" dirty="0"/>
              <a:t> 2 (2020) Tee </a:t>
            </a:r>
            <a:r>
              <a:rPr lang="en-US" dirty="0" err="1"/>
              <a:t>ehitusprojektile</a:t>
            </a:r>
            <a:r>
              <a:rPr lang="en-US" dirty="0"/>
              <a:t> </a:t>
            </a:r>
            <a:r>
              <a:rPr lang="en-US" dirty="0" err="1"/>
              <a:t>esitatavad</a:t>
            </a:r>
            <a:r>
              <a:rPr lang="en-US" dirty="0"/>
              <a:t> </a:t>
            </a:r>
            <a:r>
              <a:rPr lang="en-US" dirty="0" err="1"/>
              <a:t>nõuded</a:t>
            </a:r>
            <a:endParaRPr lang="en-US" dirty="0"/>
          </a:p>
          <a:p>
            <a:r>
              <a:rPr lang="en-US" dirty="0"/>
              <a:t>MTM </a:t>
            </a:r>
            <a:r>
              <a:rPr lang="en-US" dirty="0" err="1"/>
              <a:t>määrus</a:t>
            </a:r>
            <a:r>
              <a:rPr lang="en-US" dirty="0"/>
              <a:t> 101 (2015/2024) </a:t>
            </a:r>
            <a:r>
              <a:rPr lang="en-US" dirty="0" err="1"/>
              <a:t>Kvaliteedinõuded</a:t>
            </a:r>
            <a:endParaRPr lang="en-US" dirty="0"/>
          </a:p>
          <a:p>
            <a:r>
              <a:rPr lang="en-US" dirty="0" err="1"/>
              <a:t>Slaidid</a:t>
            </a:r>
            <a:r>
              <a:rPr lang="en-US" dirty="0"/>
              <a:t>: </a:t>
            </a:r>
            <a:r>
              <a:rPr lang="en-US" dirty="0">
                <a:hlinkClick r:id="rId2"/>
              </a:rPr>
              <a:t>http://gece.ttu.ee/~ain/TP/</a:t>
            </a:r>
            <a:r>
              <a:rPr lang="en-US" dirty="0"/>
              <a:t> ja </a:t>
            </a:r>
            <a:r>
              <a:rPr lang="en-US" dirty="0" err="1"/>
              <a:t>mitmesugused</a:t>
            </a:r>
            <a:r>
              <a:rPr lang="en-US" dirty="0"/>
              <a:t> </a:t>
            </a:r>
            <a:r>
              <a:rPr lang="en-US" dirty="0" err="1"/>
              <a:t>abimaterjalid</a:t>
            </a:r>
            <a:endParaRPr lang="en-US" dirty="0"/>
          </a:p>
          <a:p>
            <a:r>
              <a:rPr lang="en-US" dirty="0" err="1"/>
              <a:t>Transpordiameti</a:t>
            </a:r>
            <a:r>
              <a:rPr lang="en-US" dirty="0"/>
              <a:t> </a:t>
            </a:r>
            <a:r>
              <a:rPr lang="en-US" dirty="0" err="1"/>
              <a:t>juhendid</a:t>
            </a:r>
            <a:r>
              <a:rPr lang="en-US" dirty="0"/>
              <a:t> (</a:t>
            </a:r>
            <a:r>
              <a:rPr lang="en-US" dirty="0" err="1"/>
              <a:t>riigiteedele</a:t>
            </a:r>
            <a:r>
              <a:rPr lang="en-US" dirty="0"/>
              <a:t>)</a:t>
            </a:r>
          </a:p>
          <a:p>
            <a:r>
              <a:rPr lang="en-US" dirty="0" err="1"/>
              <a:t>Tallinna</a:t>
            </a:r>
            <a:r>
              <a:rPr lang="en-US" dirty="0"/>
              <a:t> </a:t>
            </a:r>
            <a:r>
              <a:rPr lang="en-US" dirty="0" err="1"/>
              <a:t>Keskkonna</a:t>
            </a:r>
            <a:r>
              <a:rPr lang="en-US" dirty="0"/>
              <a:t>- ja </a:t>
            </a:r>
            <a:r>
              <a:rPr lang="en-US" dirty="0" err="1"/>
              <a:t>Kommunaalameti</a:t>
            </a:r>
            <a:r>
              <a:rPr lang="en-US" dirty="0"/>
              <a:t> </a:t>
            </a:r>
            <a:r>
              <a:rPr lang="en-US" dirty="0" err="1"/>
              <a:t>juhised</a:t>
            </a:r>
            <a:r>
              <a:rPr lang="en-US" dirty="0"/>
              <a:t> (</a:t>
            </a:r>
            <a:r>
              <a:rPr lang="en-US" dirty="0" err="1"/>
              <a:t>Tallinna</a:t>
            </a:r>
            <a:r>
              <a:rPr lang="en-US" dirty="0"/>
              <a:t> </a:t>
            </a:r>
            <a:r>
              <a:rPr lang="en-US" dirty="0" err="1"/>
              <a:t>tänavatele</a:t>
            </a:r>
            <a:r>
              <a:rPr lang="en-US" dirty="0"/>
              <a:t>)</a:t>
            </a:r>
          </a:p>
          <a:p>
            <a:r>
              <a:rPr lang="en-US" dirty="0"/>
              <a:t>Lisaks:</a:t>
            </a:r>
            <a:endParaRPr lang="en-US" dirty="0">
              <a:hlinkClick r:id="rId3"/>
            </a:endParaRPr>
          </a:p>
          <a:p>
            <a:pPr lvl="1"/>
            <a:r>
              <a:rPr lang="en-US" dirty="0">
                <a:hlinkClick r:id="rId3"/>
              </a:rPr>
              <a:t>www.t-konsult.ee</a:t>
            </a:r>
            <a:r>
              <a:rPr lang="en-US" dirty="0"/>
              <a:t> – </a:t>
            </a:r>
            <a:r>
              <a:rPr lang="en-US" dirty="0" err="1"/>
              <a:t>artiklid</a:t>
            </a:r>
            <a:r>
              <a:rPr lang="en-US" dirty="0"/>
              <a:t> ja KRP </a:t>
            </a:r>
          </a:p>
          <a:p>
            <a:pPr lvl="1"/>
            <a:r>
              <a:rPr lang="en-US" dirty="0"/>
              <a:t>FB TTÜ </a:t>
            </a:r>
            <a:r>
              <a:rPr lang="en-US" dirty="0" err="1"/>
              <a:t>teedeehitajate</a:t>
            </a:r>
            <a:r>
              <a:rPr lang="en-US" dirty="0"/>
              <a:t> </a:t>
            </a:r>
            <a:r>
              <a:rPr lang="en-US" dirty="0" err="1"/>
              <a:t>kommuun</a:t>
            </a:r>
            <a:endParaRPr lang="en-US" dirty="0"/>
          </a:p>
          <a:p>
            <a:pPr lvl="1"/>
            <a:r>
              <a:rPr lang="en-US" dirty="0"/>
              <a:t>FB </a:t>
            </a:r>
            <a:r>
              <a:rPr lang="en-US" dirty="0" err="1"/>
              <a:t>Liikluskorralduse</a:t>
            </a:r>
            <a:r>
              <a:rPr lang="en-US" dirty="0"/>
              <a:t> ja </a:t>
            </a:r>
            <a:r>
              <a:rPr lang="en-US" dirty="0" err="1"/>
              <a:t>teedeehituse</a:t>
            </a:r>
            <a:r>
              <a:rPr lang="en-US" dirty="0"/>
              <a:t> “</a:t>
            </a:r>
            <a:r>
              <a:rPr lang="en-US" dirty="0" err="1"/>
              <a:t>pärlid</a:t>
            </a:r>
            <a:r>
              <a:rPr lang="en-US" dirty="0"/>
              <a:t>”</a:t>
            </a:r>
          </a:p>
          <a:p>
            <a:pPr lvl="1"/>
            <a:r>
              <a:rPr lang="en-US" dirty="0"/>
              <a:t>FB </a:t>
            </a:r>
            <a:r>
              <a:rPr lang="en-US" dirty="0" err="1"/>
              <a:t>Soovitaks</a:t>
            </a:r>
            <a:r>
              <a:rPr lang="en-US" dirty="0"/>
              <a:t> </a:t>
            </a:r>
            <a:r>
              <a:rPr lang="en-US" dirty="0" err="1"/>
              <a:t>õppegrupil</a:t>
            </a:r>
            <a:r>
              <a:rPr lang="en-US" dirty="0"/>
              <a:t> </a:t>
            </a:r>
            <a:r>
              <a:rPr lang="en-US" dirty="0" err="1"/>
              <a:t>oma</a:t>
            </a:r>
            <a:r>
              <a:rPr lang="en-US" dirty="0"/>
              <a:t> </a:t>
            </a:r>
            <a:r>
              <a:rPr lang="en-US" dirty="0" err="1"/>
              <a:t>grupp</a:t>
            </a:r>
            <a:r>
              <a:rPr lang="en-US" dirty="0"/>
              <a:t> </a:t>
            </a:r>
            <a:r>
              <a:rPr lang="en-US" dirty="0" err="1"/>
              <a:t>tekitada</a:t>
            </a:r>
            <a:r>
              <a:rPr lang="en-US" dirty="0"/>
              <a:t> – </a:t>
            </a:r>
            <a:r>
              <a:rPr lang="en-US" dirty="0" err="1"/>
              <a:t>kiirem</a:t>
            </a:r>
            <a:r>
              <a:rPr lang="en-US" dirty="0"/>
              <a:t> ja </a:t>
            </a:r>
            <a:r>
              <a:rPr lang="en-US" dirty="0" err="1"/>
              <a:t>puhtam</a:t>
            </a:r>
            <a:r>
              <a:rPr lang="en-US" dirty="0"/>
              <a:t> </a:t>
            </a:r>
            <a:r>
              <a:rPr lang="en-US" dirty="0" err="1"/>
              <a:t>suhtluskanal</a:t>
            </a:r>
            <a:endParaRPr lang="en-US" dirty="0"/>
          </a:p>
          <a:p>
            <a:pPr lvl="1"/>
            <a:r>
              <a:rPr lang="en-US" dirty="0">
                <a:hlinkClick r:id="rId4"/>
              </a:rPr>
              <a:t>wipsise.blogspot.com</a:t>
            </a:r>
            <a:r>
              <a:rPr lang="en-US" dirty="0"/>
              <a:t>;</a:t>
            </a:r>
            <a:r>
              <a:rPr lang="en-US" dirty="0">
                <a:hlinkClick r:id="rId5"/>
              </a:rPr>
              <a:t> liiklusohutusaudit.ee</a:t>
            </a:r>
            <a:endParaRPr lang="en-US" dirty="0"/>
          </a:p>
          <a:p>
            <a:endParaRPr lang="en-US" dirty="0"/>
          </a:p>
        </p:txBody>
      </p:sp>
    </p:spTree>
    <p:extLst>
      <p:ext uri="{BB962C8B-B14F-4D97-AF65-F5344CB8AC3E}">
        <p14:creationId xmlns:p14="http://schemas.microsoft.com/office/powerpoint/2010/main" val="219922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1FEA-41E1-CC26-9F62-335CA03AB629}"/>
              </a:ext>
            </a:extLst>
          </p:cNvPr>
          <p:cNvSpPr>
            <a:spLocks noGrp="1"/>
          </p:cNvSpPr>
          <p:nvPr>
            <p:ph type="title"/>
          </p:nvPr>
        </p:nvSpPr>
        <p:spPr/>
        <p:txBody>
          <a:bodyPr/>
          <a:lstStyle/>
          <a:p>
            <a:r>
              <a:rPr lang="en-US" dirty="0" err="1"/>
              <a:t>TENtec</a:t>
            </a:r>
            <a:r>
              <a:rPr lang="en-US" dirty="0"/>
              <a:t> – </a:t>
            </a:r>
            <a:r>
              <a:rPr lang="en-US" dirty="0" err="1"/>
              <a:t>kaardiliides</a:t>
            </a:r>
            <a:r>
              <a:rPr lang="en-US" dirty="0"/>
              <a:t> </a:t>
            </a:r>
            <a:r>
              <a:rPr lang="en-US" dirty="0" err="1">
                <a:hlinkClick r:id="rId3"/>
              </a:rPr>
              <a:t>TENtec</a:t>
            </a:r>
            <a:r>
              <a:rPr lang="en-US" dirty="0">
                <a:hlinkClick r:id="rId3"/>
              </a:rPr>
              <a:t> (europa.eu)</a:t>
            </a:r>
            <a:endParaRPr lang="en-US" dirty="0"/>
          </a:p>
        </p:txBody>
      </p:sp>
      <p:sp>
        <p:nvSpPr>
          <p:cNvPr id="3" name="Content Placeholder 2">
            <a:extLst>
              <a:ext uri="{FF2B5EF4-FFF2-40B4-BE49-F238E27FC236}">
                <a16:creationId xmlns:a16="http://schemas.microsoft.com/office/drawing/2014/main" id="{D5B92707-5D7B-024A-2937-8AAC15079C9F}"/>
              </a:ext>
            </a:extLst>
          </p:cNvPr>
          <p:cNvSpPr>
            <a:spLocks noGrp="1"/>
          </p:cNvSpPr>
          <p:nvPr>
            <p:ph sz="half" idx="1"/>
          </p:nvPr>
        </p:nvSpPr>
        <p:spPr>
          <a:xfrm>
            <a:off x="838200" y="1252330"/>
            <a:ext cx="5181600" cy="4924633"/>
          </a:xfrm>
        </p:spPr>
        <p:txBody>
          <a:bodyPr/>
          <a:lstStyle/>
          <a:p>
            <a:r>
              <a:rPr lang="en-US" dirty="0"/>
              <a:t>Core/Comprehensive</a:t>
            </a:r>
          </a:p>
        </p:txBody>
      </p:sp>
      <p:sp>
        <p:nvSpPr>
          <p:cNvPr id="8" name="Content Placeholder 7">
            <a:extLst>
              <a:ext uri="{FF2B5EF4-FFF2-40B4-BE49-F238E27FC236}">
                <a16:creationId xmlns:a16="http://schemas.microsoft.com/office/drawing/2014/main" id="{958A97A0-00A0-CD86-2FEF-0D3468668782}"/>
              </a:ext>
            </a:extLst>
          </p:cNvPr>
          <p:cNvSpPr>
            <a:spLocks noGrp="1"/>
          </p:cNvSpPr>
          <p:nvPr>
            <p:ph sz="half" idx="2"/>
          </p:nvPr>
        </p:nvSpPr>
        <p:spPr>
          <a:xfrm>
            <a:off x="5769429" y="1252330"/>
            <a:ext cx="6365966" cy="4924633"/>
          </a:xfrm>
        </p:spPr>
        <p:txBody>
          <a:bodyPr/>
          <a:lstStyle/>
          <a:p>
            <a:r>
              <a:rPr lang="en-US" dirty="0"/>
              <a:t>Core = </a:t>
            </a:r>
            <a:r>
              <a:rPr lang="en-US" sz="2400" dirty="0"/>
              <a:t>Tallinn-</a:t>
            </a:r>
            <a:r>
              <a:rPr lang="en-US" sz="2400" dirty="0" err="1"/>
              <a:t>Ikla</a:t>
            </a:r>
            <a:r>
              <a:rPr lang="en-US" sz="2400" dirty="0"/>
              <a:t> = RB ja </a:t>
            </a:r>
            <a:r>
              <a:rPr lang="en-US" sz="2400" dirty="0" err="1"/>
              <a:t>ViaBaltica</a:t>
            </a:r>
            <a:endParaRPr lang="en-US" dirty="0"/>
          </a:p>
          <a:p>
            <a:r>
              <a:rPr lang="en-US" dirty="0"/>
              <a:t>Core = </a:t>
            </a:r>
            <a:r>
              <a:rPr lang="en-US" sz="2000" dirty="0"/>
              <a:t>Tallinn-Tartu </a:t>
            </a:r>
            <a:r>
              <a:rPr lang="en-US" sz="2000" dirty="0" err="1"/>
              <a:t>raudtee</a:t>
            </a:r>
            <a:r>
              <a:rPr lang="en-US" sz="2000" dirty="0"/>
              <a:t> &amp; </a:t>
            </a:r>
            <a:r>
              <a:rPr lang="en-US" sz="2000" dirty="0" err="1"/>
              <a:t>maantee</a:t>
            </a:r>
            <a:endParaRPr lang="en-US" dirty="0"/>
          </a:p>
        </p:txBody>
      </p:sp>
      <p:pic>
        <p:nvPicPr>
          <p:cNvPr id="5" name="Picture 4">
            <a:extLst>
              <a:ext uri="{FF2B5EF4-FFF2-40B4-BE49-F238E27FC236}">
                <a16:creationId xmlns:a16="http://schemas.microsoft.com/office/drawing/2014/main" id="{9CB26B5E-47E2-AE1D-BAB9-F67684BCAD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969496"/>
            <a:ext cx="5207726" cy="3888503"/>
          </a:xfrm>
          <a:prstGeom prst="rect">
            <a:avLst/>
          </a:prstGeom>
        </p:spPr>
      </p:pic>
      <p:pic>
        <p:nvPicPr>
          <p:cNvPr id="7" name="Picture 6">
            <a:extLst>
              <a:ext uri="{FF2B5EF4-FFF2-40B4-BE49-F238E27FC236}">
                <a16:creationId xmlns:a16="http://schemas.microsoft.com/office/drawing/2014/main" id="{7006C461-5236-6467-BA15-52C23D63E4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6515" y="2950982"/>
            <a:ext cx="6335486" cy="3876538"/>
          </a:xfrm>
          <a:prstGeom prst="rect">
            <a:avLst/>
          </a:prstGeom>
        </p:spPr>
      </p:pic>
      <p:sp>
        <p:nvSpPr>
          <p:cNvPr id="4" name="Slide Number Placeholder 3">
            <a:extLst>
              <a:ext uri="{FF2B5EF4-FFF2-40B4-BE49-F238E27FC236}">
                <a16:creationId xmlns:a16="http://schemas.microsoft.com/office/drawing/2014/main" id="{FF967489-456C-4295-8B2D-ECAD061B3478}"/>
              </a:ext>
            </a:extLst>
          </p:cNvPr>
          <p:cNvSpPr>
            <a:spLocks noGrp="1"/>
          </p:cNvSpPr>
          <p:nvPr>
            <p:ph type="sldNum" sz="quarter" idx="12"/>
          </p:nvPr>
        </p:nvSpPr>
        <p:spPr/>
        <p:txBody>
          <a:bodyPr/>
          <a:lstStyle/>
          <a:p>
            <a:fld id="{A89FF1E2-3BA7-475C-A9AD-AEEAF9FE4269}" type="slidenum">
              <a:rPr lang="en-US" smtClean="0"/>
              <a:t>50</a:t>
            </a:fld>
            <a:endParaRPr lang="en-US"/>
          </a:p>
        </p:txBody>
      </p:sp>
    </p:spTree>
    <p:extLst>
      <p:ext uri="{BB962C8B-B14F-4D97-AF65-F5344CB8AC3E}">
        <p14:creationId xmlns:p14="http://schemas.microsoft.com/office/powerpoint/2010/main" val="4262880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83F62-FE4C-6A51-99BE-880A71A6F0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1144" y="30922"/>
            <a:ext cx="10710856" cy="6858000"/>
          </a:xfrm>
          <a:prstGeom prst="rect">
            <a:avLst/>
          </a:prstGeom>
        </p:spPr>
      </p:pic>
      <p:sp>
        <p:nvSpPr>
          <p:cNvPr id="2" name="Title 1">
            <a:extLst>
              <a:ext uri="{FF2B5EF4-FFF2-40B4-BE49-F238E27FC236}">
                <a16:creationId xmlns:a16="http://schemas.microsoft.com/office/drawing/2014/main" id="{F6D1CF9A-0EB7-13E2-9CD5-4FAC0CF6C622}"/>
              </a:ext>
            </a:extLst>
          </p:cNvPr>
          <p:cNvSpPr>
            <a:spLocks noGrp="1"/>
          </p:cNvSpPr>
          <p:nvPr>
            <p:ph type="title"/>
          </p:nvPr>
        </p:nvSpPr>
        <p:spPr>
          <a:xfrm>
            <a:off x="338667" y="41199"/>
            <a:ext cx="11730566" cy="1280890"/>
          </a:xfrm>
        </p:spPr>
        <p:txBody>
          <a:bodyPr>
            <a:normAutofit fontScale="90000"/>
          </a:bodyPr>
          <a:lstStyle/>
          <a:p>
            <a:r>
              <a:rPr lang="en-US" dirty="0"/>
              <a:t>Tallinn ja </a:t>
            </a:r>
            <a:r>
              <a:rPr lang="en-US" dirty="0" err="1"/>
              <a:t>lähiala</a:t>
            </a:r>
            <a:r>
              <a:rPr lang="en-US" dirty="0"/>
              <a:t> </a:t>
            </a:r>
            <a:r>
              <a:rPr lang="en-US" dirty="0" err="1"/>
              <a:t>ametlikus</a:t>
            </a:r>
            <a:r>
              <a:rPr lang="en-US" dirty="0"/>
              <a:t> TEN-T </a:t>
            </a:r>
            <a:r>
              <a:rPr lang="en-US" dirty="0" err="1"/>
              <a:t>rakenduses</a:t>
            </a:r>
            <a:br>
              <a:rPr lang="en-US" dirty="0"/>
            </a:br>
            <a:r>
              <a:rPr lang="en-US" dirty="0"/>
              <a:t>       </a:t>
            </a:r>
            <a:r>
              <a:rPr lang="en-US" sz="2000" dirty="0" err="1">
                <a:hlinkClick r:id="rId3"/>
              </a:rPr>
              <a:t>TENtec</a:t>
            </a:r>
            <a:r>
              <a:rPr lang="en-US" sz="2000" dirty="0">
                <a:hlinkClick r:id="rId3"/>
              </a:rPr>
              <a:t> Map Viewers - Explore the TEN-T Network | European Transport Infrastructure</a:t>
            </a:r>
            <a:endParaRPr lang="en-US" sz="4000" dirty="0"/>
          </a:p>
        </p:txBody>
      </p:sp>
    </p:spTree>
    <p:extLst>
      <p:ext uri="{BB962C8B-B14F-4D97-AF65-F5344CB8AC3E}">
        <p14:creationId xmlns:p14="http://schemas.microsoft.com/office/powerpoint/2010/main" val="2964223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89974-D118-FD53-44DE-D6F2B70CC34C}"/>
              </a:ext>
            </a:extLst>
          </p:cNvPr>
          <p:cNvSpPr>
            <a:spLocks noGrp="1"/>
          </p:cNvSpPr>
          <p:nvPr>
            <p:ph type="title"/>
          </p:nvPr>
        </p:nvSpPr>
        <p:spPr/>
        <p:txBody>
          <a:bodyPr>
            <a:normAutofit fontScale="90000"/>
          </a:bodyPr>
          <a:lstStyle/>
          <a:p>
            <a:r>
              <a:rPr lang="en-US" dirty="0" err="1"/>
              <a:t>Tallinna</a:t>
            </a:r>
            <a:r>
              <a:rPr lang="en-US" dirty="0"/>
              <a:t> </a:t>
            </a:r>
            <a:r>
              <a:rPr lang="en-US" dirty="0" err="1"/>
              <a:t>ettepanek</a:t>
            </a:r>
            <a:r>
              <a:rPr lang="en-US" dirty="0"/>
              <a:t> TEN-T </a:t>
            </a:r>
            <a:r>
              <a:rPr lang="en-US" dirty="0" err="1"/>
              <a:t>muutmiseks</a:t>
            </a:r>
            <a:endParaRPr lang="en-US" dirty="0"/>
          </a:p>
        </p:txBody>
      </p:sp>
      <p:pic>
        <p:nvPicPr>
          <p:cNvPr id="1026" name="Picture 2" descr="A map with red lines&#10;&#10;AI-generated content may be incorrect.">
            <a:extLst>
              <a:ext uri="{FF2B5EF4-FFF2-40B4-BE49-F238E27FC236}">
                <a16:creationId xmlns:a16="http://schemas.microsoft.com/office/drawing/2014/main" id="{DB956346-315A-ECFC-5DCA-5CD9FCEF63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523" y="1261098"/>
            <a:ext cx="10442712" cy="543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951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7782-8DCD-C20E-618D-D2DD026C5F8B}"/>
              </a:ext>
            </a:extLst>
          </p:cNvPr>
          <p:cNvSpPr>
            <a:spLocks noGrp="1"/>
          </p:cNvSpPr>
          <p:nvPr>
            <p:ph type="title"/>
          </p:nvPr>
        </p:nvSpPr>
        <p:spPr>
          <a:xfrm>
            <a:off x="1805525" y="69544"/>
            <a:ext cx="10255242" cy="1280890"/>
          </a:xfrm>
        </p:spPr>
        <p:txBody>
          <a:bodyPr/>
          <a:lstStyle/>
          <a:p>
            <a:r>
              <a:rPr lang="en-US" dirty="0" err="1"/>
              <a:t>Täpsustada</a:t>
            </a:r>
            <a:r>
              <a:rPr lang="en-US" dirty="0"/>
              <a:t> </a:t>
            </a:r>
            <a:r>
              <a:rPr lang="en-US" dirty="0" err="1"/>
              <a:t>mõlemad</a:t>
            </a:r>
            <a:r>
              <a:rPr lang="en-US" dirty="0"/>
              <a:t> </a:t>
            </a:r>
            <a:r>
              <a:rPr lang="en-US" dirty="0" err="1"/>
              <a:t>sadamaotsad</a:t>
            </a:r>
            <a:endParaRPr lang="en-US" dirty="0"/>
          </a:p>
        </p:txBody>
      </p:sp>
      <p:pic>
        <p:nvPicPr>
          <p:cNvPr id="5" name="Picture 4">
            <a:extLst>
              <a:ext uri="{FF2B5EF4-FFF2-40B4-BE49-F238E27FC236}">
                <a16:creationId xmlns:a16="http://schemas.microsoft.com/office/drawing/2014/main" id="{84B05732-CD20-91D6-2FDB-7AEC9F04F2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35139"/>
            <a:ext cx="6587435" cy="5422862"/>
          </a:xfrm>
          <a:prstGeom prst="rect">
            <a:avLst/>
          </a:prstGeom>
        </p:spPr>
      </p:pic>
      <p:pic>
        <p:nvPicPr>
          <p:cNvPr id="7" name="Picture 6">
            <a:extLst>
              <a:ext uri="{FF2B5EF4-FFF2-40B4-BE49-F238E27FC236}">
                <a16:creationId xmlns:a16="http://schemas.microsoft.com/office/drawing/2014/main" id="{0A99A43D-16FC-3678-3378-5F8527CA66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5635" y="1436715"/>
            <a:ext cx="4766365" cy="5421286"/>
          </a:xfrm>
          <a:prstGeom prst="rect">
            <a:avLst/>
          </a:prstGeom>
        </p:spPr>
      </p:pic>
    </p:spTree>
    <p:extLst>
      <p:ext uri="{BB962C8B-B14F-4D97-AF65-F5344CB8AC3E}">
        <p14:creationId xmlns:p14="http://schemas.microsoft.com/office/powerpoint/2010/main" val="31469326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2819-8B98-ABF3-DF74-989F50FD7E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2F7E70-C17F-5BAA-AF72-3EE3AF03BE7D}"/>
              </a:ext>
            </a:extLst>
          </p:cNvPr>
          <p:cNvSpPr>
            <a:spLocks noGrp="1"/>
          </p:cNvSpPr>
          <p:nvPr>
            <p:ph idx="1"/>
          </p:nvPr>
        </p:nvSpPr>
        <p:spPr>
          <a:xfrm>
            <a:off x="307444" y="2108200"/>
            <a:ext cx="3439055" cy="3777622"/>
          </a:xfrm>
        </p:spPr>
        <p:txBody>
          <a:bodyPr/>
          <a:lstStyle/>
          <a:p>
            <a:r>
              <a:rPr lang="en-US" sz="2000" dirty="0" err="1"/>
              <a:t>Ajalooline</a:t>
            </a:r>
            <a:r>
              <a:rPr lang="en-US" sz="2000" dirty="0"/>
              <a:t> </a:t>
            </a:r>
            <a:r>
              <a:rPr lang="en-US" sz="2000" dirty="0" err="1"/>
              <a:t>dokument</a:t>
            </a:r>
            <a:r>
              <a:rPr lang="en-US" sz="2000" dirty="0"/>
              <a:t> </a:t>
            </a:r>
            <a:r>
              <a:rPr lang="en-US" sz="2000" dirty="0" err="1"/>
              <a:t>aastast</a:t>
            </a:r>
            <a:r>
              <a:rPr lang="en-US" sz="2000" dirty="0"/>
              <a:t> 2001</a:t>
            </a:r>
          </a:p>
          <a:p>
            <a:r>
              <a:rPr lang="en-US" sz="2000" dirty="0" err="1"/>
              <a:t>Uut</a:t>
            </a:r>
            <a:r>
              <a:rPr lang="en-US" sz="2000" dirty="0"/>
              <a:t> </a:t>
            </a:r>
            <a:r>
              <a:rPr lang="en-US" sz="2000" dirty="0" err="1"/>
              <a:t>lubatakse</a:t>
            </a:r>
            <a:r>
              <a:rPr lang="en-US" sz="2000" dirty="0"/>
              <a:t> 2028 </a:t>
            </a:r>
            <a:r>
              <a:rPr lang="en-US" sz="2000" dirty="0" err="1"/>
              <a:t>lõpuks</a:t>
            </a:r>
            <a:endParaRPr lang="en-US" sz="2000" dirty="0"/>
          </a:p>
          <a:p>
            <a:r>
              <a:rPr lang="en-US" sz="2000" dirty="0" err="1"/>
              <a:t>Reeglina</a:t>
            </a:r>
            <a:r>
              <a:rPr lang="en-US" sz="2000" dirty="0"/>
              <a:t> ÜP peaks </a:t>
            </a:r>
            <a:r>
              <a:rPr lang="en-US" sz="2000" dirty="0" err="1"/>
              <a:t>vaatama</a:t>
            </a:r>
            <a:r>
              <a:rPr lang="en-US" sz="2000" dirty="0"/>
              <a:t> 15 </a:t>
            </a:r>
            <a:r>
              <a:rPr lang="en-US" sz="2000" dirty="0" err="1"/>
              <a:t>aastat</a:t>
            </a:r>
            <a:r>
              <a:rPr lang="en-US" sz="2000" dirty="0"/>
              <a:t> </a:t>
            </a:r>
            <a:r>
              <a:rPr lang="en-US" sz="2000" dirty="0" err="1"/>
              <a:t>tulevikku</a:t>
            </a:r>
            <a:endParaRPr lang="en-US" sz="2000" dirty="0"/>
          </a:p>
        </p:txBody>
      </p:sp>
      <p:sp>
        <p:nvSpPr>
          <p:cNvPr id="4" name="Date Placeholder 3">
            <a:extLst>
              <a:ext uri="{FF2B5EF4-FFF2-40B4-BE49-F238E27FC236}">
                <a16:creationId xmlns:a16="http://schemas.microsoft.com/office/drawing/2014/main" id="{21F882C3-60F6-A7FE-2A82-F3CA24FA6F1A}"/>
              </a:ext>
            </a:extLst>
          </p:cNvPr>
          <p:cNvSpPr>
            <a:spLocks noGrp="1"/>
          </p:cNvSpPr>
          <p:nvPr>
            <p:ph type="dt" sz="half" idx="10"/>
          </p:nvPr>
        </p:nvSpPr>
        <p:spPr/>
        <p:txBody>
          <a:bodyPr/>
          <a:lstStyle/>
          <a:p>
            <a:fld id="{EC9EB53E-8C71-4780-B0FB-C4879B5BA835}" type="datetime1">
              <a:rPr lang="en-US" smtClean="0"/>
              <a:t>10/7/2025</a:t>
            </a:fld>
            <a:endParaRPr lang="en-US" dirty="0"/>
          </a:p>
        </p:txBody>
      </p:sp>
      <p:pic>
        <p:nvPicPr>
          <p:cNvPr id="6" name="Picture 5">
            <a:extLst>
              <a:ext uri="{FF2B5EF4-FFF2-40B4-BE49-F238E27FC236}">
                <a16:creationId xmlns:a16="http://schemas.microsoft.com/office/drawing/2014/main" id="{F0B1FBDD-D7D1-2E50-1EE0-B0B7159724CC}"/>
              </a:ext>
            </a:extLst>
          </p:cNvPr>
          <p:cNvPicPr>
            <a:picLocks noChangeAspect="1"/>
          </p:cNvPicPr>
          <p:nvPr/>
        </p:nvPicPr>
        <p:blipFill>
          <a:blip r:embed="rId2"/>
          <a:stretch>
            <a:fillRect/>
          </a:stretch>
        </p:blipFill>
        <p:spPr>
          <a:xfrm>
            <a:off x="3703559" y="0"/>
            <a:ext cx="8488441" cy="6858000"/>
          </a:xfrm>
          <a:prstGeom prst="rect">
            <a:avLst/>
          </a:prstGeom>
        </p:spPr>
      </p:pic>
    </p:spTree>
    <p:extLst>
      <p:ext uri="{BB962C8B-B14F-4D97-AF65-F5344CB8AC3E}">
        <p14:creationId xmlns:p14="http://schemas.microsoft.com/office/powerpoint/2010/main" val="19749302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B18D6-68FB-3D8E-AACB-07F4A8D012F4}"/>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6E56C904-1C3A-1693-616A-39F38DE13298}"/>
              </a:ext>
            </a:extLst>
          </p:cNvPr>
          <p:cNvSpPr>
            <a:spLocks noGrp="1"/>
          </p:cNvSpPr>
          <p:nvPr>
            <p:ph type="dt" sz="half" idx="10"/>
          </p:nvPr>
        </p:nvSpPr>
        <p:spPr/>
        <p:txBody>
          <a:bodyPr/>
          <a:lstStyle/>
          <a:p>
            <a:fld id="{CE05E9DA-50CB-46D0-8B95-A89ECC4458E4}" type="datetime1">
              <a:rPr lang="en-US" smtClean="0"/>
              <a:t>10/7/2025</a:t>
            </a:fld>
            <a:endParaRPr lang="en-US" dirty="0"/>
          </a:p>
        </p:txBody>
      </p:sp>
      <p:pic>
        <p:nvPicPr>
          <p:cNvPr id="6" name="Picture 5">
            <a:extLst>
              <a:ext uri="{FF2B5EF4-FFF2-40B4-BE49-F238E27FC236}">
                <a16:creationId xmlns:a16="http://schemas.microsoft.com/office/drawing/2014/main" id="{DD03498B-A307-3EC7-A37B-FF807FC1FE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1213" y="3479800"/>
            <a:ext cx="4342524" cy="3340038"/>
          </a:xfrm>
          <a:prstGeom prst="rect">
            <a:avLst/>
          </a:prstGeom>
        </p:spPr>
      </p:pic>
      <p:pic>
        <p:nvPicPr>
          <p:cNvPr id="8" name="Picture 7">
            <a:extLst>
              <a:ext uri="{FF2B5EF4-FFF2-40B4-BE49-F238E27FC236}">
                <a16:creationId xmlns:a16="http://schemas.microsoft.com/office/drawing/2014/main" id="{3A49074F-F376-6A83-ECD7-01702A26ED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5133" y="3471800"/>
            <a:ext cx="4297837" cy="3348038"/>
          </a:xfrm>
          <a:prstGeom prst="rect">
            <a:avLst/>
          </a:prstGeom>
        </p:spPr>
      </p:pic>
      <p:sp>
        <p:nvSpPr>
          <p:cNvPr id="12" name="Content Placeholder 11">
            <a:extLst>
              <a:ext uri="{FF2B5EF4-FFF2-40B4-BE49-F238E27FC236}">
                <a16:creationId xmlns:a16="http://schemas.microsoft.com/office/drawing/2014/main" id="{62EBA6E7-6703-2A71-6212-F88D52CD04F1}"/>
              </a:ext>
            </a:extLst>
          </p:cNvPr>
          <p:cNvSpPr>
            <a:spLocks noGrp="1"/>
          </p:cNvSpPr>
          <p:nvPr>
            <p:ph idx="1"/>
          </p:nvPr>
        </p:nvSpPr>
        <p:spPr>
          <a:xfrm>
            <a:off x="100012" y="1441456"/>
            <a:ext cx="3074987" cy="3777622"/>
          </a:xfrm>
        </p:spPr>
        <p:txBody>
          <a:bodyPr/>
          <a:lstStyle/>
          <a:p>
            <a:r>
              <a:rPr lang="en-US" sz="2000" dirty="0" err="1"/>
              <a:t>Planeeringute</a:t>
            </a:r>
            <a:r>
              <a:rPr lang="en-US" sz="2000" dirty="0"/>
              <a:t> </a:t>
            </a:r>
            <a:r>
              <a:rPr lang="en-US" sz="2000" dirty="0" err="1"/>
              <a:t>hierarhia</a:t>
            </a:r>
            <a:endParaRPr lang="en-US" sz="2000" dirty="0"/>
          </a:p>
          <a:p>
            <a:pPr lvl="1"/>
            <a:r>
              <a:rPr lang="en-US" sz="1600" dirty="0"/>
              <a:t>Eesti 2030+ </a:t>
            </a:r>
            <a:r>
              <a:rPr lang="en-US" sz="1600" dirty="0" err="1"/>
              <a:t>üleriigiline</a:t>
            </a:r>
            <a:r>
              <a:rPr lang="en-US" sz="1600" dirty="0"/>
              <a:t> </a:t>
            </a:r>
            <a:r>
              <a:rPr lang="en-US" sz="1600" dirty="0" err="1"/>
              <a:t>planeering</a:t>
            </a:r>
            <a:endParaRPr lang="en-US" sz="1600" dirty="0"/>
          </a:p>
          <a:p>
            <a:pPr lvl="1"/>
            <a:r>
              <a:rPr lang="en-US" sz="1600" dirty="0" err="1"/>
              <a:t>Maakonnaplaneering</a:t>
            </a:r>
            <a:endParaRPr lang="en-US" sz="1600" dirty="0"/>
          </a:p>
          <a:p>
            <a:pPr lvl="1"/>
            <a:r>
              <a:rPr lang="en-US" sz="1600" dirty="0"/>
              <a:t>Valla/</a:t>
            </a:r>
            <a:r>
              <a:rPr lang="en-US" sz="1600" dirty="0" err="1"/>
              <a:t>linna</a:t>
            </a:r>
            <a:r>
              <a:rPr lang="en-US" sz="1600" dirty="0"/>
              <a:t> </a:t>
            </a:r>
            <a:r>
              <a:rPr lang="en-US" sz="1600" dirty="0" err="1"/>
              <a:t>üldplaneering</a:t>
            </a:r>
            <a:endParaRPr lang="en-US" sz="1600" dirty="0"/>
          </a:p>
          <a:p>
            <a:pPr lvl="1"/>
            <a:r>
              <a:rPr lang="en-US" sz="1600" dirty="0" err="1"/>
              <a:t>Detailplaneering</a:t>
            </a:r>
            <a:endParaRPr lang="en-US" sz="1600" dirty="0"/>
          </a:p>
          <a:p>
            <a:r>
              <a:rPr lang="en-US" sz="2000" dirty="0" err="1"/>
              <a:t>Võrdleme</a:t>
            </a:r>
            <a:r>
              <a:rPr lang="en-US" sz="2000" dirty="0"/>
              <a:t> </a:t>
            </a:r>
            <a:r>
              <a:rPr lang="en-US" sz="2000" dirty="0" err="1"/>
              <a:t>tänast</a:t>
            </a:r>
            <a:r>
              <a:rPr lang="en-US" sz="2000" dirty="0"/>
              <a:t> </a:t>
            </a:r>
            <a:r>
              <a:rPr lang="en-US" sz="2000" dirty="0" err="1"/>
              <a:t>olukorda</a:t>
            </a:r>
            <a:r>
              <a:rPr lang="en-US" sz="2000" dirty="0"/>
              <a:t> </a:t>
            </a:r>
            <a:r>
              <a:rPr lang="en-US" sz="2000" dirty="0" err="1"/>
              <a:t>plaanidega</a:t>
            </a:r>
            <a:endParaRPr lang="en-US" sz="2000" dirty="0"/>
          </a:p>
          <a:p>
            <a:r>
              <a:rPr lang="en-US" sz="2000" dirty="0" err="1"/>
              <a:t>Tänane</a:t>
            </a:r>
            <a:r>
              <a:rPr lang="en-US" sz="2000" dirty="0"/>
              <a:t> </a:t>
            </a:r>
            <a:r>
              <a:rPr lang="en-US" sz="2000" dirty="0" err="1"/>
              <a:t>linnaplaneerimine</a:t>
            </a:r>
            <a:r>
              <a:rPr lang="en-US" sz="2000" dirty="0"/>
              <a:t> on DP </a:t>
            </a:r>
            <a:r>
              <a:rPr lang="en-US" sz="2000" dirty="0" err="1"/>
              <a:t>menetlemine</a:t>
            </a:r>
            <a:r>
              <a:rPr lang="en-US" sz="2000" dirty="0"/>
              <a:t>, </a:t>
            </a:r>
            <a:r>
              <a:rPr lang="en-US" sz="2000" dirty="0" err="1"/>
              <a:t>mitte</a:t>
            </a:r>
            <a:r>
              <a:rPr lang="en-US" sz="2000" dirty="0"/>
              <a:t> </a:t>
            </a:r>
            <a:r>
              <a:rPr lang="en-US" sz="2000" dirty="0" err="1"/>
              <a:t>planeerimine</a:t>
            </a:r>
            <a:endParaRPr lang="en-US" sz="2000" dirty="0"/>
          </a:p>
        </p:txBody>
      </p:sp>
      <p:pic>
        <p:nvPicPr>
          <p:cNvPr id="14" name="Picture 13">
            <a:extLst>
              <a:ext uri="{FF2B5EF4-FFF2-40B4-BE49-F238E27FC236}">
                <a16:creationId xmlns:a16="http://schemas.microsoft.com/office/drawing/2014/main" id="{7D33D67C-7D5A-3AAC-5280-690DD721A4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9290" y="80440"/>
            <a:ext cx="4277860" cy="3306233"/>
          </a:xfrm>
          <a:prstGeom prst="rect">
            <a:avLst/>
          </a:prstGeom>
        </p:spPr>
      </p:pic>
      <p:pic>
        <p:nvPicPr>
          <p:cNvPr id="16" name="Picture 15">
            <a:extLst>
              <a:ext uri="{FF2B5EF4-FFF2-40B4-BE49-F238E27FC236}">
                <a16:creationId xmlns:a16="http://schemas.microsoft.com/office/drawing/2014/main" id="{62151A75-3F2D-3F93-C615-DE48D5542C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10431" y="90021"/>
            <a:ext cx="4282539" cy="3306233"/>
          </a:xfrm>
          <a:prstGeom prst="rect">
            <a:avLst/>
          </a:prstGeom>
        </p:spPr>
      </p:pic>
    </p:spTree>
    <p:extLst>
      <p:ext uri="{BB962C8B-B14F-4D97-AF65-F5344CB8AC3E}">
        <p14:creationId xmlns:p14="http://schemas.microsoft.com/office/powerpoint/2010/main" val="26235526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D6D0E-4AC9-05FC-A9F2-2ECD7BE21BCA}"/>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5BDE2AF-0755-4A87-16F7-13D965699FF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24883" y="2133600"/>
            <a:ext cx="5044059" cy="3778250"/>
          </a:xfrm>
        </p:spPr>
      </p:pic>
      <p:sp>
        <p:nvSpPr>
          <p:cNvPr id="4" name="Date Placeholder 3">
            <a:extLst>
              <a:ext uri="{FF2B5EF4-FFF2-40B4-BE49-F238E27FC236}">
                <a16:creationId xmlns:a16="http://schemas.microsoft.com/office/drawing/2014/main" id="{667D6352-BEBD-1574-7023-F0E92E5FE15A}"/>
              </a:ext>
            </a:extLst>
          </p:cNvPr>
          <p:cNvSpPr>
            <a:spLocks noGrp="1"/>
          </p:cNvSpPr>
          <p:nvPr>
            <p:ph type="dt" sz="half" idx="10"/>
          </p:nvPr>
        </p:nvSpPr>
        <p:spPr/>
        <p:txBody>
          <a:bodyPr/>
          <a:lstStyle/>
          <a:p>
            <a:fld id="{D01FE88A-BA43-4AB0-A452-11C83E7B919D}" type="datetime1">
              <a:rPr lang="en-US" smtClean="0"/>
              <a:t>10/7/2025</a:t>
            </a:fld>
            <a:endParaRPr lang="en-US" dirty="0"/>
          </a:p>
        </p:txBody>
      </p:sp>
      <p:pic>
        <p:nvPicPr>
          <p:cNvPr id="8" name="Picture 7">
            <a:extLst>
              <a:ext uri="{FF2B5EF4-FFF2-40B4-BE49-F238E27FC236}">
                <a16:creationId xmlns:a16="http://schemas.microsoft.com/office/drawing/2014/main" id="{A6748B75-186D-5054-26CF-375D481961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7297" y="0"/>
            <a:ext cx="9024703" cy="6858000"/>
          </a:xfrm>
          <a:prstGeom prst="rect">
            <a:avLst/>
          </a:prstGeom>
        </p:spPr>
      </p:pic>
      <p:pic>
        <p:nvPicPr>
          <p:cNvPr id="10" name="Picture 9">
            <a:extLst>
              <a:ext uri="{FF2B5EF4-FFF2-40B4-BE49-F238E27FC236}">
                <a16:creationId xmlns:a16="http://schemas.microsoft.com/office/drawing/2014/main" id="{41EB547B-748C-B011-8025-7EDCC5D0FC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73" y="3763433"/>
            <a:ext cx="3055756" cy="3026252"/>
          </a:xfrm>
          <a:prstGeom prst="rect">
            <a:avLst/>
          </a:prstGeom>
        </p:spPr>
      </p:pic>
      <p:sp>
        <p:nvSpPr>
          <p:cNvPr id="11" name="TextBox 10">
            <a:extLst>
              <a:ext uri="{FF2B5EF4-FFF2-40B4-BE49-F238E27FC236}">
                <a16:creationId xmlns:a16="http://schemas.microsoft.com/office/drawing/2014/main" id="{7BF8AF0D-21D9-A353-68EF-1D9120B2269C}"/>
              </a:ext>
            </a:extLst>
          </p:cNvPr>
          <p:cNvSpPr txBox="1"/>
          <p:nvPr/>
        </p:nvSpPr>
        <p:spPr>
          <a:xfrm>
            <a:off x="60373" y="1477433"/>
            <a:ext cx="3052374" cy="1754326"/>
          </a:xfrm>
          <a:prstGeom prst="rect">
            <a:avLst/>
          </a:prstGeom>
          <a:noFill/>
        </p:spPr>
        <p:txBody>
          <a:bodyPr wrap="none" rtlCol="0">
            <a:spAutoFit/>
          </a:bodyPr>
          <a:lstStyle/>
          <a:p>
            <a:r>
              <a:rPr lang="en-US" dirty="0"/>
              <a:t>Mis on </a:t>
            </a:r>
            <a:r>
              <a:rPr lang="en-US" dirty="0" err="1"/>
              <a:t>sellise</a:t>
            </a:r>
            <a:r>
              <a:rPr lang="en-US" dirty="0"/>
              <a:t> </a:t>
            </a:r>
            <a:r>
              <a:rPr lang="en-US" dirty="0" err="1"/>
              <a:t>skeemi</a:t>
            </a:r>
            <a:r>
              <a:rPr lang="en-US" dirty="0"/>
              <a:t> </a:t>
            </a:r>
            <a:r>
              <a:rPr lang="en-US" dirty="0" err="1"/>
              <a:t>statuut</a:t>
            </a:r>
            <a:endParaRPr lang="en-US" dirty="0"/>
          </a:p>
          <a:p>
            <a:r>
              <a:rPr lang="en-US" dirty="0"/>
              <a:t>See </a:t>
            </a:r>
            <a:r>
              <a:rPr lang="en-US" dirty="0" err="1"/>
              <a:t>ju</a:t>
            </a:r>
            <a:r>
              <a:rPr lang="en-US" dirty="0"/>
              <a:t> </a:t>
            </a:r>
            <a:r>
              <a:rPr lang="en-US" dirty="0" err="1"/>
              <a:t>ei</a:t>
            </a:r>
            <a:r>
              <a:rPr lang="en-US" dirty="0"/>
              <a:t> ole ÜP </a:t>
            </a:r>
            <a:r>
              <a:rPr lang="en-US" dirty="0" err="1"/>
              <a:t>ega</a:t>
            </a:r>
            <a:r>
              <a:rPr lang="en-US" dirty="0"/>
              <a:t> TP</a:t>
            </a:r>
          </a:p>
          <a:p>
            <a:endParaRPr lang="en-US" dirty="0"/>
          </a:p>
          <a:p>
            <a:r>
              <a:rPr lang="en-US" dirty="0" err="1"/>
              <a:t>Magistraalid</a:t>
            </a:r>
            <a:r>
              <a:rPr lang="en-US" dirty="0"/>
              <a:t> </a:t>
            </a:r>
            <a:r>
              <a:rPr lang="en-US" dirty="0" err="1"/>
              <a:t>võiks</a:t>
            </a:r>
            <a:r>
              <a:rPr lang="en-US" dirty="0"/>
              <a:t> olla </a:t>
            </a:r>
            <a:r>
              <a:rPr lang="en-US" dirty="0" err="1"/>
              <a:t>pidevad</a:t>
            </a:r>
            <a:endParaRPr lang="en-US" dirty="0"/>
          </a:p>
          <a:p>
            <a:r>
              <a:rPr lang="en-US" dirty="0" err="1"/>
              <a:t>Siin</a:t>
            </a:r>
            <a:r>
              <a:rPr lang="en-US" dirty="0"/>
              <a:t> on </a:t>
            </a:r>
            <a:r>
              <a:rPr lang="en-US" dirty="0" err="1"/>
              <a:t>jupitatud</a:t>
            </a:r>
            <a:r>
              <a:rPr lang="en-US" dirty="0"/>
              <a:t>, </a:t>
            </a:r>
            <a:r>
              <a:rPr lang="en-US" dirty="0" err="1"/>
              <a:t>puudub</a:t>
            </a:r>
            <a:endParaRPr lang="en-US" dirty="0"/>
          </a:p>
          <a:p>
            <a:r>
              <a:rPr lang="en-US" dirty="0" err="1"/>
              <a:t>läbiv</a:t>
            </a:r>
            <a:r>
              <a:rPr lang="en-US" dirty="0"/>
              <a:t> </a:t>
            </a:r>
            <a:r>
              <a:rPr lang="en-US" dirty="0" err="1"/>
              <a:t>liin</a:t>
            </a:r>
            <a:endParaRPr lang="en-US" dirty="0"/>
          </a:p>
        </p:txBody>
      </p:sp>
    </p:spTree>
    <p:extLst>
      <p:ext uri="{BB962C8B-B14F-4D97-AF65-F5344CB8AC3E}">
        <p14:creationId xmlns:p14="http://schemas.microsoft.com/office/powerpoint/2010/main" val="564847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C8818-C27D-2276-D7BF-3A16483394E5}"/>
              </a:ext>
            </a:extLst>
          </p:cNvPr>
          <p:cNvSpPr>
            <a:spLocks noGrp="1"/>
          </p:cNvSpPr>
          <p:nvPr>
            <p:ph type="title"/>
          </p:nvPr>
        </p:nvSpPr>
        <p:spPr/>
        <p:txBody>
          <a:bodyPr/>
          <a:lstStyle/>
          <a:p>
            <a:r>
              <a:rPr lang="en-US" dirty="0" err="1"/>
              <a:t>Liiklus</a:t>
            </a:r>
            <a:r>
              <a:rPr lang="en-US" dirty="0"/>
              <a:t> vs </a:t>
            </a:r>
            <a:r>
              <a:rPr lang="en-US" dirty="0" err="1"/>
              <a:t>ülelinnalised</a:t>
            </a:r>
            <a:endParaRPr lang="en-US" dirty="0"/>
          </a:p>
        </p:txBody>
      </p:sp>
      <p:sp>
        <p:nvSpPr>
          <p:cNvPr id="3" name="Content Placeholder 2">
            <a:extLst>
              <a:ext uri="{FF2B5EF4-FFF2-40B4-BE49-F238E27FC236}">
                <a16:creationId xmlns:a16="http://schemas.microsoft.com/office/drawing/2014/main" id="{1C3E6328-C125-DA64-6259-640BF7650CD0}"/>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A63CBCE-8755-A162-8DBF-5C2BCF8B8DC6}"/>
              </a:ext>
            </a:extLst>
          </p:cNvPr>
          <p:cNvSpPr>
            <a:spLocks noGrp="1"/>
          </p:cNvSpPr>
          <p:nvPr>
            <p:ph type="dt" sz="half" idx="10"/>
          </p:nvPr>
        </p:nvSpPr>
        <p:spPr/>
        <p:txBody>
          <a:bodyPr/>
          <a:lstStyle/>
          <a:p>
            <a:fld id="{17524C3C-8CEE-4095-8415-4136D6EA22F4}" type="datetime1">
              <a:rPr lang="en-US" smtClean="0"/>
              <a:t>10/7/2025</a:t>
            </a:fld>
            <a:endParaRPr lang="en-US" dirty="0"/>
          </a:p>
        </p:txBody>
      </p:sp>
      <p:pic>
        <p:nvPicPr>
          <p:cNvPr id="6" name="Picture 5">
            <a:extLst>
              <a:ext uri="{FF2B5EF4-FFF2-40B4-BE49-F238E27FC236}">
                <a16:creationId xmlns:a16="http://schemas.microsoft.com/office/drawing/2014/main" id="{71FAFB99-E802-E614-4911-E9FAE05C25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888114"/>
            <a:ext cx="6262924" cy="4969886"/>
          </a:xfrm>
          <a:prstGeom prst="rect">
            <a:avLst/>
          </a:prstGeom>
        </p:spPr>
      </p:pic>
      <p:pic>
        <p:nvPicPr>
          <p:cNvPr id="8" name="Picture 7">
            <a:extLst>
              <a:ext uri="{FF2B5EF4-FFF2-40B4-BE49-F238E27FC236}">
                <a16:creationId xmlns:a16="http://schemas.microsoft.com/office/drawing/2014/main" id="{0369B395-C8EC-BB5C-1355-B6A1766115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9210" y="1888114"/>
            <a:ext cx="5982789" cy="4969886"/>
          </a:xfrm>
          <a:prstGeom prst="rect">
            <a:avLst/>
          </a:prstGeom>
        </p:spPr>
      </p:pic>
    </p:spTree>
    <p:extLst>
      <p:ext uri="{BB962C8B-B14F-4D97-AF65-F5344CB8AC3E}">
        <p14:creationId xmlns:p14="http://schemas.microsoft.com/office/powerpoint/2010/main" val="3113363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C57C-8170-4902-E437-B0AA0E74B116}"/>
              </a:ext>
            </a:extLst>
          </p:cNvPr>
          <p:cNvSpPr>
            <a:spLocks noGrp="1"/>
          </p:cNvSpPr>
          <p:nvPr>
            <p:ph type="title"/>
          </p:nvPr>
        </p:nvSpPr>
        <p:spPr/>
        <p:txBody>
          <a:bodyPr/>
          <a:lstStyle/>
          <a:p>
            <a:r>
              <a:rPr lang="en-US" dirty="0"/>
              <a:t>2001 ÜP vs </a:t>
            </a:r>
            <a:r>
              <a:rPr lang="en-US" dirty="0" err="1"/>
              <a:t>ülelinnalised</a:t>
            </a:r>
            <a:r>
              <a:rPr lang="en-US" dirty="0"/>
              <a:t> 2025</a:t>
            </a:r>
          </a:p>
        </p:txBody>
      </p:sp>
      <p:sp>
        <p:nvSpPr>
          <p:cNvPr id="3" name="Content Placeholder 2">
            <a:extLst>
              <a:ext uri="{FF2B5EF4-FFF2-40B4-BE49-F238E27FC236}">
                <a16:creationId xmlns:a16="http://schemas.microsoft.com/office/drawing/2014/main" id="{09FC0083-CA9B-600D-01BC-59F0F56AE03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BB2C818D-7088-6C5B-A83F-B62AEBA5131B}"/>
              </a:ext>
            </a:extLst>
          </p:cNvPr>
          <p:cNvSpPr>
            <a:spLocks noGrp="1"/>
          </p:cNvSpPr>
          <p:nvPr>
            <p:ph type="dt" sz="half" idx="10"/>
          </p:nvPr>
        </p:nvSpPr>
        <p:spPr/>
        <p:txBody>
          <a:bodyPr/>
          <a:lstStyle/>
          <a:p>
            <a:fld id="{D140DD21-CCEF-4B9B-BD77-F43DB3B347B0}" type="datetime1">
              <a:rPr lang="en-US" smtClean="0"/>
              <a:t>10/7/2025</a:t>
            </a:fld>
            <a:endParaRPr lang="en-US" dirty="0"/>
          </a:p>
        </p:txBody>
      </p:sp>
      <p:pic>
        <p:nvPicPr>
          <p:cNvPr id="6" name="Picture 5">
            <a:extLst>
              <a:ext uri="{FF2B5EF4-FFF2-40B4-BE49-F238E27FC236}">
                <a16:creationId xmlns:a16="http://schemas.microsoft.com/office/drawing/2014/main" id="{975E9BF7-7A9A-4199-0FE8-E0592106BE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0251" y="1332411"/>
            <a:ext cx="6651749" cy="5525589"/>
          </a:xfrm>
          <a:prstGeom prst="rect">
            <a:avLst/>
          </a:prstGeom>
        </p:spPr>
      </p:pic>
      <p:pic>
        <p:nvPicPr>
          <p:cNvPr id="8" name="Picture 7">
            <a:extLst>
              <a:ext uri="{FF2B5EF4-FFF2-40B4-BE49-F238E27FC236}">
                <a16:creationId xmlns:a16="http://schemas.microsoft.com/office/drawing/2014/main" id="{FCE878A7-282C-CD37-D7D7-BD6FA0B573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77440"/>
            <a:ext cx="5493071" cy="4480560"/>
          </a:xfrm>
          <a:prstGeom prst="rect">
            <a:avLst/>
          </a:prstGeom>
        </p:spPr>
      </p:pic>
      <p:sp>
        <p:nvSpPr>
          <p:cNvPr id="9" name="TextBox 8">
            <a:extLst>
              <a:ext uri="{FF2B5EF4-FFF2-40B4-BE49-F238E27FC236}">
                <a16:creationId xmlns:a16="http://schemas.microsoft.com/office/drawing/2014/main" id="{576CA0CC-DC67-595D-BB7C-D68B2868A1BC}"/>
              </a:ext>
            </a:extLst>
          </p:cNvPr>
          <p:cNvSpPr txBox="1"/>
          <p:nvPr/>
        </p:nvSpPr>
        <p:spPr>
          <a:xfrm>
            <a:off x="413657" y="1563189"/>
            <a:ext cx="2597955" cy="369332"/>
          </a:xfrm>
          <a:prstGeom prst="rect">
            <a:avLst/>
          </a:prstGeom>
          <a:noFill/>
        </p:spPr>
        <p:txBody>
          <a:bodyPr wrap="none" rtlCol="0">
            <a:spAutoFit/>
          </a:bodyPr>
          <a:lstStyle/>
          <a:p>
            <a:r>
              <a:rPr lang="en-US" dirty="0" err="1"/>
              <a:t>Kuivõrd</a:t>
            </a:r>
            <a:r>
              <a:rPr lang="en-US" dirty="0"/>
              <a:t> </a:t>
            </a:r>
            <a:r>
              <a:rPr lang="en-US" dirty="0" err="1"/>
              <a:t>pilt</a:t>
            </a:r>
            <a:r>
              <a:rPr lang="en-US" dirty="0"/>
              <a:t> on </a:t>
            </a:r>
            <a:r>
              <a:rPr lang="en-US" dirty="0" err="1"/>
              <a:t>muutunud</a:t>
            </a:r>
            <a:endParaRPr lang="en-US" dirty="0"/>
          </a:p>
        </p:txBody>
      </p:sp>
    </p:spTree>
    <p:extLst>
      <p:ext uri="{BB962C8B-B14F-4D97-AF65-F5344CB8AC3E}">
        <p14:creationId xmlns:p14="http://schemas.microsoft.com/office/powerpoint/2010/main" val="3547262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49E20-D49B-AC75-D3BF-1D1AC52B7393}"/>
              </a:ext>
            </a:extLst>
          </p:cNvPr>
          <p:cNvSpPr>
            <a:spLocks noGrp="1"/>
          </p:cNvSpPr>
          <p:nvPr>
            <p:ph type="title"/>
          </p:nvPr>
        </p:nvSpPr>
        <p:spPr>
          <a:xfrm>
            <a:off x="813820" y="44684"/>
            <a:ext cx="8911687" cy="1280890"/>
          </a:xfrm>
        </p:spPr>
        <p:txBody>
          <a:bodyPr/>
          <a:lstStyle/>
          <a:p>
            <a:r>
              <a:rPr lang="en-US" dirty="0" err="1"/>
              <a:t>Tänavate</a:t>
            </a:r>
            <a:r>
              <a:rPr lang="en-US" dirty="0"/>
              <a:t> </a:t>
            </a:r>
            <a:r>
              <a:rPr lang="en-US" dirty="0" err="1"/>
              <a:t>hierarhia</a:t>
            </a:r>
            <a:endParaRPr lang="en-US" dirty="0"/>
          </a:p>
        </p:txBody>
      </p:sp>
      <p:pic>
        <p:nvPicPr>
          <p:cNvPr id="5" name="Picture 4">
            <a:extLst>
              <a:ext uri="{FF2B5EF4-FFF2-40B4-BE49-F238E27FC236}">
                <a16:creationId xmlns:a16="http://schemas.microsoft.com/office/drawing/2014/main" id="{DCFC82FF-D7DF-86B7-E416-7AC524BB74B0}"/>
              </a:ext>
            </a:extLst>
          </p:cNvPr>
          <p:cNvPicPr>
            <a:picLocks noChangeAspect="1"/>
          </p:cNvPicPr>
          <p:nvPr/>
        </p:nvPicPr>
        <p:blipFill>
          <a:blip r:embed="rId2"/>
          <a:stretch>
            <a:fillRect/>
          </a:stretch>
        </p:blipFill>
        <p:spPr>
          <a:xfrm>
            <a:off x="55888" y="2595153"/>
            <a:ext cx="5444315" cy="4224789"/>
          </a:xfrm>
          <a:prstGeom prst="rect">
            <a:avLst/>
          </a:prstGeom>
        </p:spPr>
      </p:pic>
      <p:pic>
        <p:nvPicPr>
          <p:cNvPr id="7" name="Picture 6">
            <a:extLst>
              <a:ext uri="{FF2B5EF4-FFF2-40B4-BE49-F238E27FC236}">
                <a16:creationId xmlns:a16="http://schemas.microsoft.com/office/drawing/2014/main" id="{66BC0680-7D62-2475-A05D-24AD55ED94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7286" y="1075509"/>
            <a:ext cx="6574714" cy="5707338"/>
          </a:xfrm>
          <a:prstGeom prst="rect">
            <a:avLst/>
          </a:prstGeom>
        </p:spPr>
      </p:pic>
      <p:sp>
        <p:nvSpPr>
          <p:cNvPr id="8" name="TextBox 7">
            <a:extLst>
              <a:ext uri="{FF2B5EF4-FFF2-40B4-BE49-F238E27FC236}">
                <a16:creationId xmlns:a16="http://schemas.microsoft.com/office/drawing/2014/main" id="{9FF4CD0A-DE39-7B9C-6B86-EA908E32A576}"/>
              </a:ext>
            </a:extLst>
          </p:cNvPr>
          <p:cNvSpPr txBox="1"/>
          <p:nvPr/>
        </p:nvSpPr>
        <p:spPr>
          <a:xfrm>
            <a:off x="6718663" y="622663"/>
            <a:ext cx="1839221" cy="369332"/>
          </a:xfrm>
          <a:prstGeom prst="rect">
            <a:avLst/>
          </a:prstGeom>
          <a:noFill/>
        </p:spPr>
        <p:txBody>
          <a:bodyPr wrap="none" rtlCol="0">
            <a:spAutoFit/>
          </a:bodyPr>
          <a:lstStyle/>
          <a:p>
            <a:r>
              <a:rPr lang="en-US" dirty="0" err="1"/>
              <a:t>Tallinna</a:t>
            </a:r>
            <a:r>
              <a:rPr lang="en-US" dirty="0"/>
              <a:t> </a:t>
            </a:r>
            <a:r>
              <a:rPr lang="en-US" dirty="0" err="1"/>
              <a:t>selgitus</a:t>
            </a:r>
            <a:r>
              <a:rPr lang="en-US" dirty="0"/>
              <a:t>:</a:t>
            </a:r>
          </a:p>
        </p:txBody>
      </p:sp>
      <p:sp>
        <p:nvSpPr>
          <p:cNvPr id="3" name="Slide Number Placeholder 2">
            <a:extLst>
              <a:ext uri="{FF2B5EF4-FFF2-40B4-BE49-F238E27FC236}">
                <a16:creationId xmlns:a16="http://schemas.microsoft.com/office/drawing/2014/main" id="{30F70B3B-4839-3AC3-640C-529A981131DA}"/>
              </a:ext>
            </a:extLst>
          </p:cNvPr>
          <p:cNvSpPr>
            <a:spLocks noGrp="1"/>
          </p:cNvSpPr>
          <p:nvPr>
            <p:ph type="sldNum" sz="quarter" idx="12"/>
          </p:nvPr>
        </p:nvSpPr>
        <p:spPr/>
        <p:txBody>
          <a:bodyPr/>
          <a:lstStyle/>
          <a:p>
            <a:fld id="{A89FF1E2-3BA7-475C-A9AD-AEEAF9FE4269}" type="slidenum">
              <a:rPr lang="en-US" smtClean="0"/>
              <a:t>59</a:t>
            </a:fld>
            <a:endParaRPr lang="en-US"/>
          </a:p>
        </p:txBody>
      </p:sp>
    </p:spTree>
    <p:extLst>
      <p:ext uri="{BB962C8B-B14F-4D97-AF65-F5344CB8AC3E}">
        <p14:creationId xmlns:p14="http://schemas.microsoft.com/office/powerpoint/2010/main" val="1235646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348E9-674D-874C-75FE-C549EE7A35EC}"/>
              </a:ext>
            </a:extLst>
          </p:cNvPr>
          <p:cNvSpPr>
            <a:spLocks noGrp="1"/>
          </p:cNvSpPr>
          <p:nvPr>
            <p:ph type="body" sz="quarter" idx="13"/>
          </p:nvPr>
        </p:nvSpPr>
        <p:spPr/>
        <p:txBody>
          <a:bodyPr/>
          <a:lstStyle/>
          <a:p>
            <a:r>
              <a:rPr lang="en-US" dirty="0"/>
              <a:t>Kavas</a:t>
            </a:r>
          </a:p>
        </p:txBody>
      </p:sp>
      <p:sp>
        <p:nvSpPr>
          <p:cNvPr id="3" name="Text Placeholder 2">
            <a:extLst>
              <a:ext uri="{FF2B5EF4-FFF2-40B4-BE49-F238E27FC236}">
                <a16:creationId xmlns:a16="http://schemas.microsoft.com/office/drawing/2014/main" id="{F699C73D-5B1E-E238-869C-2696E2BFB456}"/>
              </a:ext>
            </a:extLst>
          </p:cNvPr>
          <p:cNvSpPr>
            <a:spLocks noGrp="1"/>
          </p:cNvSpPr>
          <p:nvPr>
            <p:ph type="body" sz="quarter" idx="14"/>
          </p:nvPr>
        </p:nvSpPr>
        <p:spPr>
          <a:xfrm>
            <a:off x="965201" y="1628776"/>
            <a:ext cx="10219266" cy="4140200"/>
          </a:xfrm>
        </p:spPr>
        <p:txBody>
          <a:bodyPr/>
          <a:lstStyle/>
          <a:p>
            <a:r>
              <a:rPr lang="en-US" dirty="0" err="1"/>
              <a:t>Sissejuhatus</a:t>
            </a:r>
            <a:r>
              <a:rPr lang="en-US" dirty="0"/>
              <a:t>. </a:t>
            </a:r>
            <a:r>
              <a:rPr lang="en-US" dirty="0" err="1"/>
              <a:t>Kutsed</a:t>
            </a:r>
            <a:r>
              <a:rPr lang="en-US" dirty="0"/>
              <a:t>. </a:t>
            </a:r>
            <a:r>
              <a:rPr lang="en-US" dirty="0" err="1"/>
              <a:t>Normatiivbaas</a:t>
            </a:r>
            <a:r>
              <a:rPr lang="en-US" dirty="0"/>
              <a:t>. </a:t>
            </a:r>
            <a:r>
              <a:rPr lang="en-US" dirty="0" err="1"/>
              <a:t>Teedevõrk</a:t>
            </a:r>
            <a:r>
              <a:rPr lang="en-US" dirty="0"/>
              <a:t>. Raha. </a:t>
            </a:r>
            <a:r>
              <a:rPr lang="en-US" dirty="0" err="1"/>
              <a:t>Sõidukid</a:t>
            </a:r>
            <a:r>
              <a:rPr lang="en-US" dirty="0"/>
              <a:t>.</a:t>
            </a:r>
          </a:p>
          <a:p>
            <a:pPr lvl="1"/>
            <a:r>
              <a:rPr lang="en-US" dirty="0"/>
              <a:t>Projekt = </a:t>
            </a:r>
            <a:r>
              <a:rPr lang="en-US" dirty="0" err="1"/>
              <a:t>graafika+seletuskiri+lisad</a:t>
            </a:r>
            <a:endParaRPr lang="en-US" dirty="0"/>
          </a:p>
          <a:p>
            <a:pPr lvl="1"/>
            <a:r>
              <a:rPr lang="en-US" dirty="0" err="1"/>
              <a:t>Kursuseprojekt</a:t>
            </a:r>
            <a:r>
              <a:rPr lang="en-US" dirty="0"/>
              <a:t>: </a:t>
            </a:r>
            <a:r>
              <a:rPr lang="en-US" dirty="0" err="1"/>
              <a:t>objekti</a:t>
            </a:r>
            <a:r>
              <a:rPr lang="en-US" dirty="0"/>
              <a:t> </a:t>
            </a:r>
            <a:r>
              <a:rPr lang="en-US" dirty="0" err="1"/>
              <a:t>valik</a:t>
            </a:r>
            <a:r>
              <a:rPr lang="en-US" dirty="0"/>
              <a:t>, Maa-</a:t>
            </a:r>
            <a:r>
              <a:rPr lang="en-US" dirty="0" err="1"/>
              <a:t>ameti</a:t>
            </a:r>
            <a:r>
              <a:rPr lang="en-US" dirty="0"/>
              <a:t> </a:t>
            </a:r>
            <a:r>
              <a:rPr lang="en-US" dirty="0" err="1"/>
              <a:t>kaart</a:t>
            </a:r>
            <a:r>
              <a:rPr lang="en-US" dirty="0"/>
              <a:t>, </a:t>
            </a:r>
            <a:r>
              <a:rPr lang="en-US" dirty="0" err="1"/>
              <a:t>liikluse</a:t>
            </a:r>
            <a:r>
              <a:rPr lang="en-US" dirty="0"/>
              <a:t> </a:t>
            </a:r>
            <a:r>
              <a:rPr lang="en-US" dirty="0" err="1"/>
              <a:t>aegrida</a:t>
            </a:r>
            <a:r>
              <a:rPr lang="en-US" dirty="0"/>
              <a:t>, </a:t>
            </a:r>
            <a:r>
              <a:rPr lang="en-US" dirty="0" err="1"/>
              <a:t>baasprognoos</a:t>
            </a:r>
            <a:endParaRPr lang="en-US" dirty="0"/>
          </a:p>
          <a:p>
            <a:r>
              <a:rPr lang="en-US" dirty="0" err="1"/>
              <a:t>Geomeetria</a:t>
            </a:r>
            <a:r>
              <a:rPr lang="en-US" dirty="0"/>
              <a:t>. </a:t>
            </a:r>
            <a:r>
              <a:rPr lang="en-US" dirty="0" err="1"/>
              <a:t>Liikluskorraldus</a:t>
            </a:r>
            <a:r>
              <a:rPr lang="en-US" dirty="0"/>
              <a:t>. </a:t>
            </a:r>
            <a:r>
              <a:rPr lang="en-US" dirty="0" err="1"/>
              <a:t>Liiklusohutus</a:t>
            </a:r>
            <a:r>
              <a:rPr lang="en-US" dirty="0"/>
              <a:t>. </a:t>
            </a:r>
            <a:r>
              <a:rPr lang="en-US" dirty="0" err="1"/>
              <a:t>Kergliiklus</a:t>
            </a:r>
            <a:r>
              <a:rPr lang="en-US" dirty="0"/>
              <a:t>.</a:t>
            </a:r>
          </a:p>
          <a:p>
            <a:pPr lvl="1"/>
            <a:r>
              <a:rPr lang="en-US" dirty="0" err="1"/>
              <a:t>Kursuseprojekt</a:t>
            </a:r>
            <a:r>
              <a:rPr lang="en-US" dirty="0"/>
              <a:t>: </a:t>
            </a:r>
            <a:r>
              <a:rPr lang="en-US" dirty="0" err="1"/>
              <a:t>valitud</a:t>
            </a:r>
            <a:r>
              <a:rPr lang="en-US" dirty="0"/>
              <a:t> </a:t>
            </a:r>
            <a:r>
              <a:rPr lang="en-US" dirty="0" err="1"/>
              <a:t>objekti</a:t>
            </a:r>
            <a:r>
              <a:rPr lang="en-US" dirty="0"/>
              <a:t> </a:t>
            </a:r>
            <a:r>
              <a:rPr lang="en-US" dirty="0" err="1"/>
              <a:t>geomeetrilised</a:t>
            </a:r>
            <a:r>
              <a:rPr lang="en-US" dirty="0"/>
              <a:t> </a:t>
            </a:r>
            <a:r>
              <a:rPr lang="en-US" dirty="0" err="1"/>
              <a:t>parameetrid</a:t>
            </a:r>
            <a:r>
              <a:rPr lang="en-US" dirty="0"/>
              <a:t> (</a:t>
            </a:r>
            <a:r>
              <a:rPr lang="en-US" dirty="0" err="1"/>
              <a:t>piirväärtused</a:t>
            </a:r>
            <a:r>
              <a:rPr lang="en-US" dirty="0"/>
              <a:t>)</a:t>
            </a:r>
          </a:p>
          <a:p>
            <a:pPr lvl="1"/>
            <a:r>
              <a:rPr lang="en-US" dirty="0" err="1">
                <a:highlight>
                  <a:srgbClr val="FFFF00"/>
                </a:highlight>
              </a:rPr>
              <a:t>Kursuseprojekt</a:t>
            </a:r>
            <a:r>
              <a:rPr lang="en-US" dirty="0">
                <a:highlight>
                  <a:srgbClr val="FFFF00"/>
                </a:highlight>
              </a:rPr>
              <a:t>: C3D, Maa-</a:t>
            </a:r>
            <a:r>
              <a:rPr lang="en-US" dirty="0" err="1">
                <a:highlight>
                  <a:srgbClr val="FFFF00"/>
                </a:highlight>
              </a:rPr>
              <a:t>ameti</a:t>
            </a:r>
            <a:r>
              <a:rPr lang="en-US" dirty="0">
                <a:highlight>
                  <a:srgbClr val="FFFF00"/>
                </a:highlight>
              </a:rPr>
              <a:t> </a:t>
            </a:r>
            <a:r>
              <a:rPr lang="en-US" dirty="0" err="1">
                <a:highlight>
                  <a:srgbClr val="FFFF00"/>
                </a:highlight>
              </a:rPr>
              <a:t>kaartide</a:t>
            </a:r>
            <a:r>
              <a:rPr lang="en-US" dirty="0">
                <a:highlight>
                  <a:srgbClr val="FFFF00"/>
                </a:highlight>
              </a:rPr>
              <a:t> </a:t>
            </a:r>
            <a:r>
              <a:rPr lang="en-US" dirty="0" err="1">
                <a:highlight>
                  <a:srgbClr val="FFFF00"/>
                </a:highlight>
              </a:rPr>
              <a:t>kasutus</a:t>
            </a:r>
            <a:r>
              <a:rPr lang="en-US" dirty="0">
                <a:highlight>
                  <a:srgbClr val="FFFF00"/>
                </a:highlight>
              </a:rPr>
              <a:t>, </a:t>
            </a:r>
            <a:r>
              <a:rPr lang="en-US" dirty="0" err="1">
                <a:highlight>
                  <a:srgbClr val="FFFF00"/>
                </a:highlight>
              </a:rPr>
              <a:t>Projektjoon</a:t>
            </a:r>
            <a:r>
              <a:rPr lang="en-US" dirty="0">
                <a:highlight>
                  <a:srgbClr val="FFFF00"/>
                </a:highlight>
              </a:rPr>
              <a:t> </a:t>
            </a:r>
            <a:r>
              <a:rPr lang="en-US" dirty="0" err="1">
                <a:highlight>
                  <a:srgbClr val="FFFF00"/>
                </a:highlight>
              </a:rPr>
              <a:t>plaanil</a:t>
            </a:r>
            <a:r>
              <a:rPr lang="en-US" dirty="0">
                <a:highlight>
                  <a:srgbClr val="FFFF00"/>
                </a:highlight>
              </a:rPr>
              <a:t>. </a:t>
            </a:r>
            <a:r>
              <a:rPr lang="en-US" dirty="0" err="1">
                <a:highlight>
                  <a:srgbClr val="FFFF00"/>
                </a:highlight>
              </a:rPr>
              <a:t>Pikiprofiil</a:t>
            </a:r>
            <a:endParaRPr lang="en-US" dirty="0">
              <a:highlight>
                <a:srgbClr val="FFFF00"/>
              </a:highlight>
            </a:endParaRPr>
          </a:p>
          <a:p>
            <a:r>
              <a:rPr lang="en-US" dirty="0" err="1"/>
              <a:t>Geoloogia</a:t>
            </a:r>
            <a:r>
              <a:rPr lang="en-US" dirty="0"/>
              <a:t>. </a:t>
            </a:r>
            <a:r>
              <a:rPr lang="en-US" dirty="0" err="1"/>
              <a:t>Muldkeha</a:t>
            </a:r>
            <a:r>
              <a:rPr lang="en-US" dirty="0"/>
              <a:t> ja </a:t>
            </a:r>
            <a:r>
              <a:rPr lang="en-US" dirty="0" err="1"/>
              <a:t>katendi</a:t>
            </a:r>
            <a:r>
              <a:rPr lang="en-US" dirty="0"/>
              <a:t> </a:t>
            </a:r>
            <a:r>
              <a:rPr lang="en-US" dirty="0" err="1"/>
              <a:t>konstruktsioon</a:t>
            </a:r>
            <a:r>
              <a:rPr lang="en-US" dirty="0"/>
              <a:t>. </a:t>
            </a:r>
            <a:r>
              <a:rPr lang="en-US" dirty="0" err="1"/>
              <a:t>Kataloog</a:t>
            </a:r>
            <a:r>
              <a:rPr lang="en-US" dirty="0"/>
              <a:t> ja </a:t>
            </a:r>
            <a:r>
              <a:rPr lang="en-US" dirty="0" err="1"/>
              <a:t>arvutused</a:t>
            </a:r>
            <a:r>
              <a:rPr lang="en-US" dirty="0"/>
              <a:t>.</a:t>
            </a:r>
          </a:p>
          <a:p>
            <a:pPr lvl="1"/>
            <a:r>
              <a:rPr lang="en-US" dirty="0" err="1"/>
              <a:t>Kursuseprojekt</a:t>
            </a:r>
            <a:r>
              <a:rPr lang="en-US" dirty="0"/>
              <a:t>: </a:t>
            </a:r>
            <a:r>
              <a:rPr lang="en-US" dirty="0" err="1"/>
              <a:t>mullakaart</a:t>
            </a:r>
            <a:r>
              <a:rPr lang="en-US" dirty="0"/>
              <a:t> ja </a:t>
            </a:r>
            <a:r>
              <a:rPr lang="en-US" dirty="0" err="1"/>
              <a:t>selle</a:t>
            </a:r>
            <a:r>
              <a:rPr lang="en-US" dirty="0"/>
              <a:t> </a:t>
            </a:r>
            <a:r>
              <a:rPr lang="en-US" dirty="0" err="1"/>
              <a:t>tõlgendamine</a:t>
            </a:r>
            <a:r>
              <a:rPr lang="en-US" dirty="0"/>
              <a:t>, </a:t>
            </a:r>
            <a:r>
              <a:rPr lang="en-US" dirty="0" err="1"/>
              <a:t>arvutused</a:t>
            </a:r>
            <a:r>
              <a:rPr lang="en-US" dirty="0"/>
              <a:t> (KAP, KRP), </a:t>
            </a:r>
            <a:r>
              <a:rPr lang="en-US" dirty="0" err="1"/>
              <a:t>ristlõige</a:t>
            </a:r>
            <a:endParaRPr lang="en-US" dirty="0"/>
          </a:p>
          <a:p>
            <a:r>
              <a:rPr lang="en-US" dirty="0" err="1"/>
              <a:t>Teenindustase</a:t>
            </a:r>
            <a:r>
              <a:rPr lang="en-US" dirty="0"/>
              <a:t>, </a:t>
            </a:r>
            <a:r>
              <a:rPr lang="en-US" dirty="0" err="1"/>
              <a:t>läbilaskvusarvutused</a:t>
            </a:r>
            <a:r>
              <a:rPr lang="en-US" dirty="0"/>
              <a:t> – HCM 2022</a:t>
            </a:r>
          </a:p>
          <a:p>
            <a:r>
              <a:rPr lang="en-US" dirty="0" err="1"/>
              <a:t>Mitmesugused</a:t>
            </a:r>
            <a:r>
              <a:rPr lang="en-US" dirty="0"/>
              <a:t> </a:t>
            </a:r>
            <a:r>
              <a:rPr lang="en-US" dirty="0" err="1"/>
              <a:t>mõõtmised</a:t>
            </a:r>
            <a:endParaRPr lang="en-US" dirty="0"/>
          </a:p>
          <a:p>
            <a:r>
              <a:rPr lang="en-US" dirty="0" err="1"/>
              <a:t>Külalised</a:t>
            </a:r>
            <a:r>
              <a:rPr lang="en-US" dirty="0"/>
              <a:t>:</a:t>
            </a:r>
          </a:p>
          <a:p>
            <a:pPr lvl="1"/>
            <a:r>
              <a:rPr lang="en-US" dirty="0" err="1"/>
              <a:t>keskkond</a:t>
            </a:r>
            <a:r>
              <a:rPr lang="en-US" dirty="0"/>
              <a:t> ja </a:t>
            </a:r>
            <a:r>
              <a:rPr lang="en-US" dirty="0" err="1"/>
              <a:t>geoloogia</a:t>
            </a:r>
            <a:r>
              <a:rPr lang="en-US" dirty="0"/>
              <a:t>; </a:t>
            </a:r>
            <a:r>
              <a:rPr lang="en-US" dirty="0" err="1"/>
              <a:t>maastikuarhitekt</a:t>
            </a:r>
            <a:r>
              <a:rPr lang="en-US" dirty="0"/>
              <a:t>; </a:t>
            </a:r>
            <a:r>
              <a:rPr lang="en-US" dirty="0" err="1"/>
              <a:t>Tallinna</a:t>
            </a:r>
            <a:r>
              <a:rPr lang="en-US" dirty="0"/>
              <a:t> </a:t>
            </a:r>
            <a:r>
              <a:rPr lang="en-US" dirty="0" err="1"/>
              <a:t>liiklus</a:t>
            </a:r>
            <a:r>
              <a:rPr lang="en-US" dirty="0"/>
              <a:t>; Rail Baltic; </a:t>
            </a:r>
            <a:r>
              <a:rPr lang="en-US" dirty="0" err="1"/>
              <a:t>Liikuvus</a:t>
            </a:r>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16074252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218E25-B2FE-2868-32E6-E55689CE36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6163" y="0"/>
            <a:ext cx="9295837" cy="6858000"/>
          </a:xfrm>
          <a:prstGeom prst="rect">
            <a:avLst/>
          </a:prstGeom>
        </p:spPr>
      </p:pic>
      <p:sp>
        <p:nvSpPr>
          <p:cNvPr id="2" name="Title 1">
            <a:extLst>
              <a:ext uri="{FF2B5EF4-FFF2-40B4-BE49-F238E27FC236}">
                <a16:creationId xmlns:a16="http://schemas.microsoft.com/office/drawing/2014/main" id="{E9EDCF0A-5ECF-AB6A-C1B5-DD4D20848492}"/>
              </a:ext>
            </a:extLst>
          </p:cNvPr>
          <p:cNvSpPr>
            <a:spLocks noGrp="1"/>
          </p:cNvSpPr>
          <p:nvPr>
            <p:ph type="title"/>
          </p:nvPr>
        </p:nvSpPr>
        <p:spPr>
          <a:xfrm>
            <a:off x="330666" y="323180"/>
            <a:ext cx="10515600" cy="1325563"/>
          </a:xfrm>
        </p:spPr>
        <p:txBody>
          <a:bodyPr/>
          <a:lstStyle/>
          <a:p>
            <a:r>
              <a:rPr lang="en-US" dirty="0" err="1"/>
              <a:t>Haabersti</a:t>
            </a:r>
            <a:endParaRPr lang="en-US" dirty="0"/>
          </a:p>
        </p:txBody>
      </p:sp>
      <p:sp>
        <p:nvSpPr>
          <p:cNvPr id="3" name="Content Placeholder 2">
            <a:extLst>
              <a:ext uri="{FF2B5EF4-FFF2-40B4-BE49-F238E27FC236}">
                <a16:creationId xmlns:a16="http://schemas.microsoft.com/office/drawing/2014/main" id="{CCB22CF9-59F1-2FA2-C85E-62A297E8D8B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F7379DD-6978-D502-D463-D0731B40AF80}"/>
              </a:ext>
            </a:extLst>
          </p:cNvPr>
          <p:cNvSpPr>
            <a:spLocks noGrp="1"/>
          </p:cNvSpPr>
          <p:nvPr>
            <p:ph type="sldNum" sz="quarter" idx="12"/>
          </p:nvPr>
        </p:nvSpPr>
        <p:spPr/>
        <p:txBody>
          <a:bodyPr/>
          <a:lstStyle/>
          <a:p>
            <a:fld id="{A89FF1E2-3BA7-475C-A9AD-AEEAF9FE4269}" type="slidenum">
              <a:rPr lang="en-US" smtClean="0"/>
              <a:t>60</a:t>
            </a:fld>
            <a:endParaRPr lang="en-US"/>
          </a:p>
        </p:txBody>
      </p:sp>
    </p:spTree>
    <p:extLst>
      <p:ext uri="{BB962C8B-B14F-4D97-AF65-F5344CB8AC3E}">
        <p14:creationId xmlns:p14="http://schemas.microsoft.com/office/powerpoint/2010/main" val="2061612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1AE63-226E-796C-586A-B834BCFBD4DD}"/>
              </a:ext>
            </a:extLst>
          </p:cNvPr>
          <p:cNvSpPr>
            <a:spLocks noGrp="1"/>
          </p:cNvSpPr>
          <p:nvPr>
            <p:ph type="title"/>
          </p:nvPr>
        </p:nvSpPr>
        <p:spPr>
          <a:xfrm>
            <a:off x="1623391" y="196160"/>
            <a:ext cx="3286539" cy="1325563"/>
          </a:xfrm>
        </p:spPr>
        <p:txBody>
          <a:bodyPr/>
          <a:lstStyle/>
          <a:p>
            <a:r>
              <a:rPr lang="en-US" dirty="0" err="1"/>
              <a:t>Kristiine</a:t>
            </a:r>
            <a:endParaRPr lang="en-US" dirty="0"/>
          </a:p>
        </p:txBody>
      </p:sp>
      <p:sp>
        <p:nvSpPr>
          <p:cNvPr id="3" name="Content Placeholder 2">
            <a:extLst>
              <a:ext uri="{FF2B5EF4-FFF2-40B4-BE49-F238E27FC236}">
                <a16:creationId xmlns:a16="http://schemas.microsoft.com/office/drawing/2014/main" id="{4C04D79D-7BA6-E4B9-23AE-2C0DBBF63308}"/>
              </a:ext>
            </a:extLst>
          </p:cNvPr>
          <p:cNvSpPr>
            <a:spLocks noGrp="1"/>
          </p:cNvSpPr>
          <p:nvPr>
            <p:ph idx="1"/>
          </p:nvPr>
        </p:nvSpPr>
        <p:spPr>
          <a:xfrm>
            <a:off x="838200" y="1825625"/>
            <a:ext cx="2265727" cy="4351338"/>
          </a:xfrm>
        </p:spPr>
        <p:txBody>
          <a:bodyPr/>
          <a:lstStyle/>
          <a:p>
            <a:endParaRPr lang="en-US" dirty="0"/>
          </a:p>
        </p:txBody>
      </p:sp>
      <p:pic>
        <p:nvPicPr>
          <p:cNvPr id="5" name="Picture 4">
            <a:extLst>
              <a:ext uri="{FF2B5EF4-FFF2-40B4-BE49-F238E27FC236}">
                <a16:creationId xmlns:a16="http://schemas.microsoft.com/office/drawing/2014/main" id="{749434F7-B7D3-4326-F365-F5053C7B29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4399" y="0"/>
            <a:ext cx="4517601" cy="6858000"/>
          </a:xfrm>
          <a:prstGeom prst="rect">
            <a:avLst/>
          </a:prstGeom>
        </p:spPr>
      </p:pic>
      <p:sp>
        <p:nvSpPr>
          <p:cNvPr id="4" name="Slide Number Placeholder 3">
            <a:extLst>
              <a:ext uri="{FF2B5EF4-FFF2-40B4-BE49-F238E27FC236}">
                <a16:creationId xmlns:a16="http://schemas.microsoft.com/office/drawing/2014/main" id="{55835F24-310C-6BF6-F523-7D1C34216D25}"/>
              </a:ext>
            </a:extLst>
          </p:cNvPr>
          <p:cNvSpPr>
            <a:spLocks noGrp="1"/>
          </p:cNvSpPr>
          <p:nvPr>
            <p:ph type="sldNum" sz="quarter" idx="12"/>
          </p:nvPr>
        </p:nvSpPr>
        <p:spPr/>
        <p:txBody>
          <a:bodyPr/>
          <a:lstStyle/>
          <a:p>
            <a:fld id="{A89FF1E2-3BA7-475C-A9AD-AEEAF9FE4269}" type="slidenum">
              <a:rPr lang="en-US" smtClean="0"/>
              <a:t>61</a:t>
            </a:fld>
            <a:endParaRPr lang="en-US"/>
          </a:p>
        </p:txBody>
      </p:sp>
    </p:spTree>
    <p:extLst>
      <p:ext uri="{BB962C8B-B14F-4D97-AF65-F5344CB8AC3E}">
        <p14:creationId xmlns:p14="http://schemas.microsoft.com/office/powerpoint/2010/main" val="663116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61E6-8978-6B78-9F37-33DF91331799}"/>
              </a:ext>
            </a:extLst>
          </p:cNvPr>
          <p:cNvSpPr>
            <a:spLocks noGrp="1"/>
          </p:cNvSpPr>
          <p:nvPr>
            <p:ph type="title"/>
          </p:nvPr>
        </p:nvSpPr>
        <p:spPr>
          <a:xfrm>
            <a:off x="-125880" y="235916"/>
            <a:ext cx="10515600" cy="1325563"/>
          </a:xfrm>
        </p:spPr>
        <p:txBody>
          <a:bodyPr/>
          <a:lstStyle/>
          <a:p>
            <a:r>
              <a:rPr lang="en-US" dirty="0" err="1"/>
              <a:t>Lasnamäe</a:t>
            </a:r>
            <a:endParaRPr lang="en-US" dirty="0"/>
          </a:p>
        </p:txBody>
      </p:sp>
      <p:sp>
        <p:nvSpPr>
          <p:cNvPr id="3" name="Content Placeholder 2">
            <a:extLst>
              <a:ext uri="{FF2B5EF4-FFF2-40B4-BE49-F238E27FC236}">
                <a16:creationId xmlns:a16="http://schemas.microsoft.com/office/drawing/2014/main" id="{E02DF6CE-EC7B-30DC-B764-37C2959CB59F}"/>
              </a:ext>
            </a:extLst>
          </p:cNvPr>
          <p:cNvSpPr>
            <a:spLocks noGrp="1"/>
          </p:cNvSpPr>
          <p:nvPr>
            <p:ph idx="1"/>
          </p:nvPr>
        </p:nvSpPr>
        <p:spPr>
          <a:xfrm>
            <a:off x="200636" y="1766902"/>
            <a:ext cx="2404145" cy="4351338"/>
          </a:xfrm>
        </p:spPr>
        <p:txBody>
          <a:bodyPr/>
          <a:lstStyle/>
          <a:p>
            <a:endParaRPr lang="en-US" dirty="0"/>
          </a:p>
        </p:txBody>
      </p:sp>
      <p:pic>
        <p:nvPicPr>
          <p:cNvPr id="5" name="Picture 4">
            <a:extLst>
              <a:ext uri="{FF2B5EF4-FFF2-40B4-BE49-F238E27FC236}">
                <a16:creationId xmlns:a16="http://schemas.microsoft.com/office/drawing/2014/main" id="{D6256D1B-3931-B883-BC00-D4AC3C68DE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7830" y="0"/>
            <a:ext cx="4674170" cy="3417494"/>
          </a:xfrm>
          <a:prstGeom prst="rect">
            <a:avLst/>
          </a:prstGeom>
        </p:spPr>
      </p:pic>
      <p:pic>
        <p:nvPicPr>
          <p:cNvPr id="7" name="Picture 6">
            <a:extLst>
              <a:ext uri="{FF2B5EF4-FFF2-40B4-BE49-F238E27FC236}">
                <a16:creationId xmlns:a16="http://schemas.microsoft.com/office/drawing/2014/main" id="{CBE92B74-15D2-F722-62F6-B3C5C74972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3636" y="3473042"/>
            <a:ext cx="4674170" cy="3384958"/>
          </a:xfrm>
          <a:prstGeom prst="rect">
            <a:avLst/>
          </a:prstGeom>
        </p:spPr>
      </p:pic>
      <p:pic>
        <p:nvPicPr>
          <p:cNvPr id="9" name="Picture 8">
            <a:extLst>
              <a:ext uri="{FF2B5EF4-FFF2-40B4-BE49-F238E27FC236}">
                <a16:creationId xmlns:a16="http://schemas.microsoft.com/office/drawing/2014/main" id="{19DA72D4-428A-5570-6049-498BB31D62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7645" y="42813"/>
            <a:ext cx="4648030" cy="3386187"/>
          </a:xfrm>
          <a:prstGeom prst="rect">
            <a:avLst/>
          </a:prstGeom>
        </p:spPr>
      </p:pic>
      <p:pic>
        <p:nvPicPr>
          <p:cNvPr id="11" name="Picture 10">
            <a:extLst>
              <a:ext uri="{FF2B5EF4-FFF2-40B4-BE49-F238E27FC236}">
                <a16:creationId xmlns:a16="http://schemas.microsoft.com/office/drawing/2014/main" id="{251B09AE-248D-539C-361A-F6576F034B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7645" y="3473042"/>
            <a:ext cx="4668550" cy="3384958"/>
          </a:xfrm>
          <a:prstGeom prst="rect">
            <a:avLst/>
          </a:prstGeom>
        </p:spPr>
      </p:pic>
      <p:sp>
        <p:nvSpPr>
          <p:cNvPr id="4" name="Slide Number Placeholder 3">
            <a:extLst>
              <a:ext uri="{FF2B5EF4-FFF2-40B4-BE49-F238E27FC236}">
                <a16:creationId xmlns:a16="http://schemas.microsoft.com/office/drawing/2014/main" id="{AAE068A7-FCE7-A811-0CBC-5C30D9604954}"/>
              </a:ext>
            </a:extLst>
          </p:cNvPr>
          <p:cNvSpPr>
            <a:spLocks noGrp="1"/>
          </p:cNvSpPr>
          <p:nvPr>
            <p:ph type="sldNum" sz="quarter" idx="12"/>
          </p:nvPr>
        </p:nvSpPr>
        <p:spPr/>
        <p:txBody>
          <a:bodyPr/>
          <a:lstStyle/>
          <a:p>
            <a:fld id="{A89FF1E2-3BA7-475C-A9AD-AEEAF9FE4269}" type="slidenum">
              <a:rPr lang="en-US" smtClean="0"/>
              <a:t>62</a:t>
            </a:fld>
            <a:endParaRPr lang="en-US"/>
          </a:p>
        </p:txBody>
      </p:sp>
    </p:spTree>
    <p:extLst>
      <p:ext uri="{BB962C8B-B14F-4D97-AF65-F5344CB8AC3E}">
        <p14:creationId xmlns:p14="http://schemas.microsoft.com/office/powerpoint/2010/main" val="2901175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15D1E0-80E3-29FA-64D1-6FAE93773D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6878" y="0"/>
            <a:ext cx="10369598" cy="6858000"/>
          </a:xfrm>
          <a:prstGeom prst="rect">
            <a:avLst/>
          </a:prstGeom>
        </p:spPr>
      </p:pic>
      <p:sp>
        <p:nvSpPr>
          <p:cNvPr id="2" name="Title 1">
            <a:extLst>
              <a:ext uri="{FF2B5EF4-FFF2-40B4-BE49-F238E27FC236}">
                <a16:creationId xmlns:a16="http://schemas.microsoft.com/office/drawing/2014/main" id="{9532FA6F-6443-2F7D-90E0-AB38044B7140}"/>
              </a:ext>
            </a:extLst>
          </p:cNvPr>
          <p:cNvSpPr>
            <a:spLocks noGrp="1"/>
          </p:cNvSpPr>
          <p:nvPr>
            <p:ph type="title"/>
          </p:nvPr>
        </p:nvSpPr>
        <p:spPr>
          <a:xfrm>
            <a:off x="457776" y="85735"/>
            <a:ext cx="3150127" cy="1325563"/>
          </a:xfrm>
        </p:spPr>
        <p:txBody>
          <a:bodyPr/>
          <a:lstStyle/>
          <a:p>
            <a:r>
              <a:rPr lang="en-US" dirty="0" err="1"/>
              <a:t>Mustamäe</a:t>
            </a:r>
            <a:endParaRPr lang="en-US" dirty="0"/>
          </a:p>
        </p:txBody>
      </p:sp>
      <p:sp>
        <p:nvSpPr>
          <p:cNvPr id="3" name="Content Placeholder 2">
            <a:extLst>
              <a:ext uri="{FF2B5EF4-FFF2-40B4-BE49-F238E27FC236}">
                <a16:creationId xmlns:a16="http://schemas.microsoft.com/office/drawing/2014/main" id="{F2D2FDA8-46A8-F3BC-BC0C-AA5F6008EA4F}"/>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C7800E2-5A9A-CABE-1ED0-69E762390AEA}"/>
              </a:ext>
            </a:extLst>
          </p:cNvPr>
          <p:cNvSpPr>
            <a:spLocks noGrp="1"/>
          </p:cNvSpPr>
          <p:nvPr>
            <p:ph type="sldNum" sz="quarter" idx="12"/>
          </p:nvPr>
        </p:nvSpPr>
        <p:spPr/>
        <p:txBody>
          <a:bodyPr/>
          <a:lstStyle/>
          <a:p>
            <a:fld id="{A89FF1E2-3BA7-475C-A9AD-AEEAF9FE4269}" type="slidenum">
              <a:rPr lang="en-US" smtClean="0"/>
              <a:t>63</a:t>
            </a:fld>
            <a:endParaRPr lang="en-US"/>
          </a:p>
        </p:txBody>
      </p:sp>
    </p:spTree>
    <p:extLst>
      <p:ext uri="{BB962C8B-B14F-4D97-AF65-F5344CB8AC3E}">
        <p14:creationId xmlns:p14="http://schemas.microsoft.com/office/powerpoint/2010/main" val="3304344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A65D8-186F-2637-641C-830634ECFA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14CA27-2578-556C-6357-55E2AFC0302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A287E13-796C-DA38-6E2F-AF8EA482DD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68469"/>
            <a:ext cx="12192000" cy="5589531"/>
          </a:xfrm>
          <a:prstGeom prst="rect">
            <a:avLst/>
          </a:prstGeom>
        </p:spPr>
      </p:pic>
      <p:sp>
        <p:nvSpPr>
          <p:cNvPr id="4" name="Slide Number Placeholder 3">
            <a:extLst>
              <a:ext uri="{FF2B5EF4-FFF2-40B4-BE49-F238E27FC236}">
                <a16:creationId xmlns:a16="http://schemas.microsoft.com/office/drawing/2014/main" id="{412848BF-1567-4981-DEC2-47E5E78475CB}"/>
              </a:ext>
            </a:extLst>
          </p:cNvPr>
          <p:cNvSpPr>
            <a:spLocks noGrp="1"/>
          </p:cNvSpPr>
          <p:nvPr>
            <p:ph type="sldNum" sz="quarter" idx="12"/>
          </p:nvPr>
        </p:nvSpPr>
        <p:spPr/>
        <p:txBody>
          <a:bodyPr/>
          <a:lstStyle/>
          <a:p>
            <a:fld id="{A89FF1E2-3BA7-475C-A9AD-AEEAF9FE4269}" type="slidenum">
              <a:rPr lang="en-US" smtClean="0"/>
              <a:t>64</a:t>
            </a:fld>
            <a:endParaRPr lang="en-US"/>
          </a:p>
        </p:txBody>
      </p:sp>
    </p:spTree>
    <p:extLst>
      <p:ext uri="{BB962C8B-B14F-4D97-AF65-F5344CB8AC3E}">
        <p14:creationId xmlns:p14="http://schemas.microsoft.com/office/powerpoint/2010/main" val="35518545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EAC1E-DADF-EF18-1C8B-68F8F62B9A67}"/>
              </a:ext>
            </a:extLst>
          </p:cNvPr>
          <p:cNvSpPr>
            <a:spLocks noGrp="1"/>
          </p:cNvSpPr>
          <p:nvPr>
            <p:ph type="title"/>
          </p:nvPr>
        </p:nvSpPr>
        <p:spPr/>
        <p:txBody>
          <a:bodyPr/>
          <a:lstStyle/>
          <a:p>
            <a:r>
              <a:rPr lang="en-US" dirty="0" err="1"/>
              <a:t>Pirita</a:t>
            </a:r>
            <a:endParaRPr lang="en-US" dirty="0"/>
          </a:p>
        </p:txBody>
      </p:sp>
      <p:sp>
        <p:nvSpPr>
          <p:cNvPr id="3" name="Content Placeholder 2">
            <a:extLst>
              <a:ext uri="{FF2B5EF4-FFF2-40B4-BE49-F238E27FC236}">
                <a16:creationId xmlns:a16="http://schemas.microsoft.com/office/drawing/2014/main" id="{5D7639D9-D9E5-BBD5-C38C-65B1A031EB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26B1D3-CA63-89E4-8E51-45E6063F82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82613"/>
            <a:ext cx="12192000" cy="5344070"/>
          </a:xfrm>
          <a:prstGeom prst="rect">
            <a:avLst/>
          </a:prstGeom>
        </p:spPr>
      </p:pic>
      <p:sp>
        <p:nvSpPr>
          <p:cNvPr id="4" name="Slide Number Placeholder 3">
            <a:extLst>
              <a:ext uri="{FF2B5EF4-FFF2-40B4-BE49-F238E27FC236}">
                <a16:creationId xmlns:a16="http://schemas.microsoft.com/office/drawing/2014/main" id="{19611EC4-CD51-6ECE-FE69-A99CDE2A02FC}"/>
              </a:ext>
            </a:extLst>
          </p:cNvPr>
          <p:cNvSpPr>
            <a:spLocks noGrp="1"/>
          </p:cNvSpPr>
          <p:nvPr>
            <p:ph type="sldNum" sz="quarter" idx="12"/>
          </p:nvPr>
        </p:nvSpPr>
        <p:spPr/>
        <p:txBody>
          <a:bodyPr/>
          <a:lstStyle/>
          <a:p>
            <a:fld id="{A89FF1E2-3BA7-475C-A9AD-AEEAF9FE4269}" type="slidenum">
              <a:rPr lang="en-US" smtClean="0"/>
              <a:t>65</a:t>
            </a:fld>
            <a:endParaRPr lang="en-US"/>
          </a:p>
        </p:txBody>
      </p:sp>
    </p:spTree>
    <p:extLst>
      <p:ext uri="{BB962C8B-B14F-4D97-AF65-F5344CB8AC3E}">
        <p14:creationId xmlns:p14="http://schemas.microsoft.com/office/powerpoint/2010/main" val="1622764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8C44-B3E3-F680-3E80-ECB45B66EAE7}"/>
              </a:ext>
            </a:extLst>
          </p:cNvPr>
          <p:cNvSpPr>
            <a:spLocks noGrp="1"/>
          </p:cNvSpPr>
          <p:nvPr>
            <p:ph type="title"/>
          </p:nvPr>
        </p:nvSpPr>
        <p:spPr>
          <a:xfrm>
            <a:off x="211183" y="250031"/>
            <a:ext cx="10515600" cy="1325563"/>
          </a:xfrm>
        </p:spPr>
        <p:txBody>
          <a:bodyPr/>
          <a:lstStyle/>
          <a:p>
            <a:r>
              <a:rPr lang="en-US" dirty="0"/>
              <a:t>Nõmme</a:t>
            </a:r>
          </a:p>
        </p:txBody>
      </p:sp>
      <p:sp>
        <p:nvSpPr>
          <p:cNvPr id="3" name="Content Placeholder 2">
            <a:extLst>
              <a:ext uri="{FF2B5EF4-FFF2-40B4-BE49-F238E27FC236}">
                <a16:creationId xmlns:a16="http://schemas.microsoft.com/office/drawing/2014/main" id="{8D67992E-3F55-1A7A-512F-791071DDABA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60F2609-C6B4-A821-A5F7-C90C156DBB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7720" y="0"/>
            <a:ext cx="9444280" cy="6858000"/>
          </a:xfrm>
          <a:prstGeom prst="rect">
            <a:avLst/>
          </a:prstGeom>
        </p:spPr>
      </p:pic>
      <p:sp>
        <p:nvSpPr>
          <p:cNvPr id="4" name="Slide Number Placeholder 3">
            <a:extLst>
              <a:ext uri="{FF2B5EF4-FFF2-40B4-BE49-F238E27FC236}">
                <a16:creationId xmlns:a16="http://schemas.microsoft.com/office/drawing/2014/main" id="{FB01DDE6-3A77-6CB0-5FA0-90C1A689C7D3}"/>
              </a:ext>
            </a:extLst>
          </p:cNvPr>
          <p:cNvSpPr>
            <a:spLocks noGrp="1"/>
          </p:cNvSpPr>
          <p:nvPr>
            <p:ph type="sldNum" sz="quarter" idx="12"/>
          </p:nvPr>
        </p:nvSpPr>
        <p:spPr/>
        <p:txBody>
          <a:bodyPr/>
          <a:lstStyle/>
          <a:p>
            <a:fld id="{A89FF1E2-3BA7-475C-A9AD-AEEAF9FE4269}" type="slidenum">
              <a:rPr lang="en-US" smtClean="0"/>
              <a:t>66</a:t>
            </a:fld>
            <a:endParaRPr lang="en-US"/>
          </a:p>
        </p:txBody>
      </p:sp>
    </p:spTree>
    <p:extLst>
      <p:ext uri="{BB962C8B-B14F-4D97-AF65-F5344CB8AC3E}">
        <p14:creationId xmlns:p14="http://schemas.microsoft.com/office/powerpoint/2010/main" val="3496685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76B29-6851-5BE9-2333-2E70F99F8713}"/>
              </a:ext>
            </a:extLst>
          </p:cNvPr>
          <p:cNvSpPr>
            <a:spLocks noGrp="1"/>
          </p:cNvSpPr>
          <p:nvPr>
            <p:ph type="title"/>
          </p:nvPr>
        </p:nvSpPr>
        <p:spPr>
          <a:xfrm>
            <a:off x="207534" y="17823"/>
            <a:ext cx="8911687" cy="1280890"/>
          </a:xfrm>
        </p:spPr>
        <p:txBody>
          <a:bodyPr/>
          <a:lstStyle/>
          <a:p>
            <a:r>
              <a:rPr lang="en-US" dirty="0" err="1"/>
              <a:t>Põhja</a:t>
            </a:r>
            <a:r>
              <a:rPr lang="en-US" dirty="0"/>
              <a:t>-Tallinn</a:t>
            </a:r>
            <a:br>
              <a:rPr lang="en-US" dirty="0"/>
            </a:br>
            <a:r>
              <a:rPr lang="en-US" sz="3200" i="1" dirty="0" err="1"/>
              <a:t>lahenduse</a:t>
            </a:r>
            <a:r>
              <a:rPr lang="en-US" sz="3200" i="1" dirty="0"/>
              <a:t> </a:t>
            </a:r>
            <a:r>
              <a:rPr lang="en-US" sz="3200" i="1" dirty="0" err="1"/>
              <a:t>täiendamine</a:t>
            </a:r>
            <a:endParaRPr lang="en-US" i="1" dirty="0"/>
          </a:p>
        </p:txBody>
      </p:sp>
      <p:sp>
        <p:nvSpPr>
          <p:cNvPr id="3" name="Content Placeholder 2">
            <a:extLst>
              <a:ext uri="{FF2B5EF4-FFF2-40B4-BE49-F238E27FC236}">
                <a16:creationId xmlns:a16="http://schemas.microsoft.com/office/drawing/2014/main" id="{BA385652-2D74-8335-844C-7541EFE278C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6AC635E-59B5-BB95-53F0-C70A6832C1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2017" y="0"/>
            <a:ext cx="6869983" cy="6858000"/>
          </a:xfrm>
          <a:prstGeom prst="rect">
            <a:avLst/>
          </a:prstGeom>
        </p:spPr>
      </p:pic>
      <p:pic>
        <p:nvPicPr>
          <p:cNvPr id="7" name="Picture 6">
            <a:extLst>
              <a:ext uri="{FF2B5EF4-FFF2-40B4-BE49-F238E27FC236}">
                <a16:creationId xmlns:a16="http://schemas.microsoft.com/office/drawing/2014/main" id="{3D2FD0D5-0E3C-00A9-928D-3BE0A3CBF2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71476"/>
            <a:ext cx="5262639" cy="5247314"/>
          </a:xfrm>
          <a:prstGeom prst="rect">
            <a:avLst/>
          </a:prstGeom>
        </p:spPr>
      </p:pic>
      <p:sp>
        <p:nvSpPr>
          <p:cNvPr id="4" name="Slide Number Placeholder 3">
            <a:extLst>
              <a:ext uri="{FF2B5EF4-FFF2-40B4-BE49-F238E27FC236}">
                <a16:creationId xmlns:a16="http://schemas.microsoft.com/office/drawing/2014/main" id="{816561DF-1D6D-750C-7D7C-C2120888E704}"/>
              </a:ext>
            </a:extLst>
          </p:cNvPr>
          <p:cNvSpPr>
            <a:spLocks noGrp="1"/>
          </p:cNvSpPr>
          <p:nvPr>
            <p:ph type="sldNum" sz="quarter" idx="12"/>
          </p:nvPr>
        </p:nvSpPr>
        <p:spPr/>
        <p:txBody>
          <a:bodyPr/>
          <a:lstStyle/>
          <a:p>
            <a:fld id="{A89FF1E2-3BA7-475C-A9AD-AEEAF9FE4269}" type="slidenum">
              <a:rPr lang="en-US" smtClean="0"/>
              <a:t>67</a:t>
            </a:fld>
            <a:endParaRPr lang="en-US"/>
          </a:p>
        </p:txBody>
      </p:sp>
    </p:spTree>
    <p:extLst>
      <p:ext uri="{BB962C8B-B14F-4D97-AF65-F5344CB8AC3E}">
        <p14:creationId xmlns:p14="http://schemas.microsoft.com/office/powerpoint/2010/main" val="1033711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0023-8163-3315-5543-B7951DBCF1B4}"/>
              </a:ext>
            </a:extLst>
          </p:cNvPr>
          <p:cNvSpPr>
            <a:spLocks noGrp="1"/>
          </p:cNvSpPr>
          <p:nvPr>
            <p:ph type="title"/>
          </p:nvPr>
        </p:nvSpPr>
        <p:spPr>
          <a:xfrm>
            <a:off x="95774" y="293819"/>
            <a:ext cx="10515600" cy="1325563"/>
          </a:xfrm>
        </p:spPr>
        <p:txBody>
          <a:bodyPr/>
          <a:lstStyle/>
          <a:p>
            <a:r>
              <a:rPr lang="en-US" dirty="0" err="1"/>
              <a:t>Kesklinn</a:t>
            </a:r>
            <a:r>
              <a:rPr lang="en-US" dirty="0"/>
              <a:t> ?</a:t>
            </a:r>
          </a:p>
        </p:txBody>
      </p:sp>
      <p:sp>
        <p:nvSpPr>
          <p:cNvPr id="3" name="Content Placeholder 2">
            <a:extLst>
              <a:ext uri="{FF2B5EF4-FFF2-40B4-BE49-F238E27FC236}">
                <a16:creationId xmlns:a16="http://schemas.microsoft.com/office/drawing/2014/main" id="{B72E350D-FFD8-3FDA-32D1-B70882CC3D14}"/>
              </a:ext>
            </a:extLst>
          </p:cNvPr>
          <p:cNvSpPr>
            <a:spLocks noGrp="1"/>
          </p:cNvSpPr>
          <p:nvPr>
            <p:ph idx="1"/>
          </p:nvPr>
        </p:nvSpPr>
        <p:spPr>
          <a:xfrm>
            <a:off x="141914" y="1619382"/>
            <a:ext cx="2361554" cy="4351338"/>
          </a:xfrm>
        </p:spPr>
        <p:txBody>
          <a:bodyPr/>
          <a:lstStyle/>
          <a:p>
            <a:pPr marL="0" indent="0">
              <a:buNone/>
            </a:pPr>
            <a:r>
              <a:rPr lang="en-US" sz="2400" dirty="0" err="1"/>
              <a:t>Täiendatakse</a:t>
            </a:r>
            <a:r>
              <a:rPr lang="en-US" sz="2400" dirty="0"/>
              <a:t> ÜP (2001), TP </a:t>
            </a:r>
            <a:r>
              <a:rPr lang="en-US" sz="2000" dirty="0" err="1"/>
              <a:t>kõrghoonetest</a:t>
            </a:r>
            <a:r>
              <a:rPr lang="en-US" sz="2400" dirty="0"/>
              <a:t> ja </a:t>
            </a:r>
            <a:r>
              <a:rPr lang="en-US" sz="2400" dirty="0" err="1"/>
              <a:t>kesklinna</a:t>
            </a:r>
            <a:r>
              <a:rPr lang="en-US" sz="2400" dirty="0"/>
              <a:t> </a:t>
            </a:r>
            <a:r>
              <a:rPr lang="en-US" sz="2400" dirty="0" err="1"/>
              <a:t>miljööalade</a:t>
            </a:r>
            <a:r>
              <a:rPr lang="en-US" sz="2400" dirty="0"/>
              <a:t> </a:t>
            </a:r>
            <a:r>
              <a:rPr lang="en-US" sz="2400" dirty="0" err="1"/>
              <a:t>planeeringut</a:t>
            </a:r>
            <a:endParaRPr lang="en-US" sz="2400" dirty="0"/>
          </a:p>
        </p:txBody>
      </p:sp>
      <p:pic>
        <p:nvPicPr>
          <p:cNvPr id="5" name="Picture 4">
            <a:extLst>
              <a:ext uri="{FF2B5EF4-FFF2-40B4-BE49-F238E27FC236}">
                <a16:creationId xmlns:a16="http://schemas.microsoft.com/office/drawing/2014/main" id="{AB343AD0-007C-F64D-309F-451FF77358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3468" y="-29361"/>
            <a:ext cx="9660569" cy="6858000"/>
          </a:xfrm>
          <a:prstGeom prst="rect">
            <a:avLst/>
          </a:prstGeom>
        </p:spPr>
      </p:pic>
      <p:sp>
        <p:nvSpPr>
          <p:cNvPr id="4" name="Slide Number Placeholder 3">
            <a:extLst>
              <a:ext uri="{FF2B5EF4-FFF2-40B4-BE49-F238E27FC236}">
                <a16:creationId xmlns:a16="http://schemas.microsoft.com/office/drawing/2014/main" id="{79EB5D54-E2E3-113D-36F6-3C6D1591E425}"/>
              </a:ext>
            </a:extLst>
          </p:cNvPr>
          <p:cNvSpPr>
            <a:spLocks noGrp="1"/>
          </p:cNvSpPr>
          <p:nvPr>
            <p:ph type="sldNum" sz="quarter" idx="12"/>
          </p:nvPr>
        </p:nvSpPr>
        <p:spPr/>
        <p:txBody>
          <a:bodyPr/>
          <a:lstStyle/>
          <a:p>
            <a:fld id="{A89FF1E2-3BA7-475C-A9AD-AEEAF9FE4269}" type="slidenum">
              <a:rPr lang="en-US" smtClean="0"/>
              <a:t>68</a:t>
            </a:fld>
            <a:endParaRPr lang="en-US"/>
          </a:p>
        </p:txBody>
      </p:sp>
    </p:spTree>
    <p:extLst>
      <p:ext uri="{BB962C8B-B14F-4D97-AF65-F5344CB8AC3E}">
        <p14:creationId xmlns:p14="http://schemas.microsoft.com/office/powerpoint/2010/main" val="33481854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ABD0-1E58-F339-50E1-607223A83C43}"/>
              </a:ext>
            </a:extLst>
          </p:cNvPr>
          <p:cNvSpPr>
            <a:spLocks noGrp="1"/>
          </p:cNvSpPr>
          <p:nvPr>
            <p:ph type="title"/>
          </p:nvPr>
        </p:nvSpPr>
        <p:spPr>
          <a:xfrm>
            <a:off x="197594" y="47640"/>
            <a:ext cx="8911687" cy="1280890"/>
          </a:xfrm>
        </p:spPr>
        <p:txBody>
          <a:bodyPr/>
          <a:lstStyle/>
          <a:p>
            <a:r>
              <a:rPr lang="en-US" dirty="0" err="1"/>
              <a:t>Miljooväärtus</a:t>
            </a:r>
            <a:endParaRPr lang="en-US" dirty="0"/>
          </a:p>
        </p:txBody>
      </p:sp>
      <p:sp>
        <p:nvSpPr>
          <p:cNvPr id="3" name="Content Placeholder 2">
            <a:extLst>
              <a:ext uri="{FF2B5EF4-FFF2-40B4-BE49-F238E27FC236}">
                <a16:creationId xmlns:a16="http://schemas.microsoft.com/office/drawing/2014/main" id="{51623EF7-5BA7-847E-B392-7305061E55E9}"/>
              </a:ext>
            </a:extLst>
          </p:cNvPr>
          <p:cNvSpPr>
            <a:spLocks noGrp="1"/>
          </p:cNvSpPr>
          <p:nvPr>
            <p:ph idx="1"/>
          </p:nvPr>
        </p:nvSpPr>
        <p:spPr>
          <a:xfrm>
            <a:off x="838200" y="1825625"/>
            <a:ext cx="3591187" cy="4351338"/>
          </a:xfrm>
        </p:spPr>
        <p:txBody>
          <a:bodyPr/>
          <a:lstStyle/>
          <a:p>
            <a:r>
              <a:rPr lang="en-US" dirty="0"/>
              <a:t>Ei </a:t>
            </a:r>
            <a:r>
              <a:rPr lang="en-US" dirty="0" err="1"/>
              <a:t>sisalda</a:t>
            </a:r>
            <a:r>
              <a:rPr lang="en-US" dirty="0"/>
              <a:t> </a:t>
            </a:r>
            <a:r>
              <a:rPr lang="en-US" dirty="0" err="1"/>
              <a:t>infot</a:t>
            </a:r>
            <a:r>
              <a:rPr lang="en-US" dirty="0"/>
              <a:t> </a:t>
            </a:r>
            <a:r>
              <a:rPr lang="en-US" dirty="0" err="1"/>
              <a:t>teedevõrgu</a:t>
            </a:r>
            <a:r>
              <a:rPr lang="en-US" dirty="0"/>
              <a:t> </a:t>
            </a:r>
            <a:r>
              <a:rPr lang="en-US" dirty="0" err="1"/>
              <a:t>suhtes</a:t>
            </a:r>
            <a:endParaRPr lang="en-US" dirty="0"/>
          </a:p>
        </p:txBody>
      </p:sp>
      <p:pic>
        <p:nvPicPr>
          <p:cNvPr id="5" name="Picture 4">
            <a:extLst>
              <a:ext uri="{FF2B5EF4-FFF2-40B4-BE49-F238E27FC236}">
                <a16:creationId xmlns:a16="http://schemas.microsoft.com/office/drawing/2014/main" id="{BD1A3C81-4EEA-0976-EF55-D67313AFF9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6354" y="0"/>
            <a:ext cx="7615646" cy="6858000"/>
          </a:xfrm>
          <a:prstGeom prst="rect">
            <a:avLst/>
          </a:prstGeom>
        </p:spPr>
      </p:pic>
      <p:sp>
        <p:nvSpPr>
          <p:cNvPr id="4" name="Slide Number Placeholder 3">
            <a:extLst>
              <a:ext uri="{FF2B5EF4-FFF2-40B4-BE49-F238E27FC236}">
                <a16:creationId xmlns:a16="http://schemas.microsoft.com/office/drawing/2014/main" id="{B06789BA-3440-7522-3066-8CEAC1D0F992}"/>
              </a:ext>
            </a:extLst>
          </p:cNvPr>
          <p:cNvSpPr>
            <a:spLocks noGrp="1"/>
          </p:cNvSpPr>
          <p:nvPr>
            <p:ph type="sldNum" sz="quarter" idx="12"/>
          </p:nvPr>
        </p:nvSpPr>
        <p:spPr/>
        <p:txBody>
          <a:bodyPr/>
          <a:lstStyle/>
          <a:p>
            <a:fld id="{A89FF1E2-3BA7-475C-A9AD-AEEAF9FE4269}" type="slidenum">
              <a:rPr lang="en-US" smtClean="0"/>
              <a:t>69</a:t>
            </a:fld>
            <a:endParaRPr lang="en-US"/>
          </a:p>
        </p:txBody>
      </p:sp>
    </p:spTree>
    <p:extLst>
      <p:ext uri="{BB962C8B-B14F-4D97-AF65-F5344CB8AC3E}">
        <p14:creationId xmlns:p14="http://schemas.microsoft.com/office/powerpoint/2010/main" val="166263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ED136D-8A12-4FBF-914C-3ADF9C72E656}"/>
              </a:ext>
            </a:extLst>
          </p:cNvPr>
          <p:cNvSpPr>
            <a:spLocks noGrp="1"/>
          </p:cNvSpPr>
          <p:nvPr>
            <p:ph type="body" sz="quarter" idx="13"/>
          </p:nvPr>
        </p:nvSpPr>
        <p:spPr/>
        <p:txBody>
          <a:bodyPr/>
          <a:lstStyle/>
          <a:p>
            <a:r>
              <a:rPr lang="en-US" dirty="0" err="1"/>
              <a:t>Sissejuhatavalt</a:t>
            </a:r>
            <a:r>
              <a:rPr lang="en-US" dirty="0"/>
              <a:t> </a:t>
            </a:r>
            <a:r>
              <a:rPr lang="en-US" dirty="0" err="1"/>
              <a:t>mõned</a:t>
            </a:r>
            <a:r>
              <a:rPr lang="en-US" dirty="0"/>
              <a:t> </a:t>
            </a:r>
            <a:r>
              <a:rPr lang="en-US" dirty="0" err="1"/>
              <a:t>terminid</a:t>
            </a:r>
            <a:endParaRPr lang="en-US" dirty="0"/>
          </a:p>
        </p:txBody>
      </p:sp>
      <p:sp>
        <p:nvSpPr>
          <p:cNvPr id="3" name="Text Placeholder 2">
            <a:extLst>
              <a:ext uri="{FF2B5EF4-FFF2-40B4-BE49-F238E27FC236}">
                <a16:creationId xmlns:a16="http://schemas.microsoft.com/office/drawing/2014/main" id="{6B946424-BA85-7C08-D748-2BEC6935697B}"/>
              </a:ext>
            </a:extLst>
          </p:cNvPr>
          <p:cNvSpPr>
            <a:spLocks noGrp="1"/>
          </p:cNvSpPr>
          <p:nvPr>
            <p:ph type="body" sz="quarter" idx="14"/>
          </p:nvPr>
        </p:nvSpPr>
        <p:spPr>
          <a:xfrm>
            <a:off x="1837267" y="1628776"/>
            <a:ext cx="9499600" cy="4140200"/>
          </a:xfrm>
        </p:spPr>
        <p:txBody>
          <a:bodyPr/>
          <a:lstStyle/>
          <a:p>
            <a:r>
              <a:rPr lang="en-US" dirty="0"/>
              <a:t>AKÖL = </a:t>
            </a:r>
            <a:r>
              <a:rPr lang="en-US" dirty="0" err="1"/>
              <a:t>aasta</a:t>
            </a:r>
            <a:r>
              <a:rPr lang="en-US" dirty="0"/>
              <a:t> </a:t>
            </a:r>
            <a:r>
              <a:rPr lang="en-US" dirty="0" err="1"/>
              <a:t>keskmine</a:t>
            </a:r>
            <a:r>
              <a:rPr lang="en-US" dirty="0"/>
              <a:t> </a:t>
            </a:r>
            <a:r>
              <a:rPr lang="en-US" dirty="0" err="1"/>
              <a:t>ööpäevane</a:t>
            </a:r>
            <a:r>
              <a:rPr lang="en-US" dirty="0"/>
              <a:t> </a:t>
            </a:r>
            <a:r>
              <a:rPr lang="en-US" dirty="0" err="1"/>
              <a:t>liiklussagedus</a:t>
            </a:r>
            <a:r>
              <a:rPr lang="en-US" dirty="0"/>
              <a:t> – </a:t>
            </a:r>
            <a:r>
              <a:rPr lang="en-US" dirty="0" err="1"/>
              <a:t>sõidukite</a:t>
            </a:r>
            <a:r>
              <a:rPr lang="en-US" dirty="0"/>
              <a:t> </a:t>
            </a:r>
            <a:r>
              <a:rPr lang="en-US" dirty="0" err="1"/>
              <a:t>arv</a:t>
            </a:r>
            <a:r>
              <a:rPr lang="en-US" dirty="0"/>
              <a:t> </a:t>
            </a:r>
            <a:r>
              <a:rPr lang="en-US" dirty="0" err="1"/>
              <a:t>ristlõikes</a:t>
            </a:r>
            <a:endParaRPr lang="en-US" dirty="0"/>
          </a:p>
          <a:p>
            <a:pPr lvl="1"/>
            <a:r>
              <a:rPr lang="en-US" dirty="0" err="1"/>
              <a:t>Normtelg</a:t>
            </a:r>
            <a:r>
              <a:rPr lang="en-US" dirty="0"/>
              <a:t> = </a:t>
            </a:r>
            <a:r>
              <a:rPr lang="en-US" dirty="0" err="1"/>
              <a:t>katendiarvutuseks</a:t>
            </a:r>
            <a:r>
              <a:rPr lang="en-US" dirty="0"/>
              <a:t> </a:t>
            </a:r>
            <a:r>
              <a:rPr lang="en-US" dirty="0" err="1"/>
              <a:t>koormus</a:t>
            </a:r>
            <a:r>
              <a:rPr lang="en-US" dirty="0"/>
              <a:t> </a:t>
            </a:r>
            <a:r>
              <a:rPr lang="en-US" dirty="0" err="1"/>
              <a:t>taandatud</a:t>
            </a:r>
            <a:r>
              <a:rPr lang="en-US" dirty="0"/>
              <a:t> 10-tonnisteks </a:t>
            </a:r>
            <a:r>
              <a:rPr lang="en-US" dirty="0" err="1"/>
              <a:t>telgedeks</a:t>
            </a:r>
            <a:endParaRPr lang="en-US" dirty="0"/>
          </a:p>
          <a:p>
            <a:r>
              <a:rPr lang="en-US" dirty="0"/>
              <a:t>Tee = </a:t>
            </a:r>
            <a:r>
              <a:rPr lang="en-US" dirty="0" err="1"/>
              <a:t>tänav</a:t>
            </a:r>
            <a:r>
              <a:rPr lang="en-US" dirty="0"/>
              <a:t> (</a:t>
            </a:r>
            <a:r>
              <a:rPr lang="en-US" dirty="0" err="1"/>
              <a:t>asulasisene</a:t>
            </a:r>
            <a:r>
              <a:rPr lang="en-US" dirty="0"/>
              <a:t> tee) vs </a:t>
            </a:r>
            <a:r>
              <a:rPr lang="en-US" dirty="0" err="1"/>
              <a:t>maantee</a:t>
            </a:r>
            <a:r>
              <a:rPr lang="en-US" dirty="0"/>
              <a:t> (</a:t>
            </a:r>
            <a:r>
              <a:rPr lang="en-US" dirty="0" err="1"/>
              <a:t>asulaväline</a:t>
            </a:r>
            <a:r>
              <a:rPr lang="en-US" dirty="0"/>
              <a:t> tee)</a:t>
            </a:r>
          </a:p>
          <a:p>
            <a:pPr lvl="1"/>
            <a:r>
              <a:rPr lang="en-US" dirty="0" err="1"/>
              <a:t>Haldusjaotuse</a:t>
            </a:r>
            <a:r>
              <a:rPr lang="en-US" dirty="0"/>
              <a:t> </a:t>
            </a:r>
            <a:r>
              <a:rPr lang="en-US" dirty="0" err="1"/>
              <a:t>seaduse</a:t>
            </a:r>
            <a:r>
              <a:rPr lang="en-US" dirty="0"/>
              <a:t> </a:t>
            </a:r>
            <a:r>
              <a:rPr lang="en-US" dirty="0" err="1"/>
              <a:t>järgi</a:t>
            </a:r>
            <a:r>
              <a:rPr lang="en-US" dirty="0"/>
              <a:t> </a:t>
            </a:r>
            <a:r>
              <a:rPr lang="en-US" dirty="0" err="1"/>
              <a:t>kuulub</a:t>
            </a:r>
            <a:r>
              <a:rPr lang="en-US" dirty="0"/>
              <a:t> ka </a:t>
            </a:r>
            <a:r>
              <a:rPr lang="en-US" dirty="0" err="1"/>
              <a:t>küla</a:t>
            </a:r>
            <a:r>
              <a:rPr lang="en-US" dirty="0"/>
              <a:t> </a:t>
            </a:r>
            <a:r>
              <a:rPr lang="en-US" dirty="0" err="1"/>
              <a:t>asulate</a:t>
            </a:r>
            <a:r>
              <a:rPr lang="en-US" dirty="0"/>
              <a:t> </a:t>
            </a:r>
            <a:r>
              <a:rPr lang="en-US" dirty="0" err="1"/>
              <a:t>hulka</a:t>
            </a:r>
            <a:endParaRPr lang="en-US" dirty="0"/>
          </a:p>
          <a:p>
            <a:r>
              <a:rPr lang="en-US" dirty="0"/>
              <a:t>EVS = Eesti </a:t>
            </a:r>
            <a:r>
              <a:rPr lang="en-US" dirty="0" err="1"/>
              <a:t>Vabariigi</a:t>
            </a:r>
            <a:r>
              <a:rPr lang="en-US" dirty="0"/>
              <a:t> Standard</a:t>
            </a:r>
          </a:p>
          <a:p>
            <a:r>
              <a:rPr lang="en-US" dirty="0"/>
              <a:t>MKM = </a:t>
            </a:r>
            <a:r>
              <a:rPr lang="en-US" dirty="0" err="1"/>
              <a:t>MitteKompetentsi</a:t>
            </a:r>
            <a:r>
              <a:rPr lang="en-US" dirty="0"/>
              <a:t> </a:t>
            </a:r>
            <a:r>
              <a:rPr lang="en-US" dirty="0" err="1"/>
              <a:t>Ministeerium</a:t>
            </a:r>
            <a:endParaRPr lang="en-US" dirty="0"/>
          </a:p>
          <a:p>
            <a:r>
              <a:rPr lang="en-US" dirty="0" err="1"/>
              <a:t>TrAm</a:t>
            </a:r>
            <a:r>
              <a:rPr lang="en-US" dirty="0"/>
              <a:t> = </a:t>
            </a:r>
            <a:r>
              <a:rPr lang="en-US" dirty="0" err="1"/>
              <a:t>Transpordiamet</a:t>
            </a:r>
            <a:endParaRPr lang="en-US" dirty="0"/>
          </a:p>
          <a:p>
            <a:r>
              <a:rPr lang="en-US" dirty="0" err="1"/>
              <a:t>Ekspert</a:t>
            </a:r>
            <a:r>
              <a:rPr lang="en-US" dirty="0"/>
              <a:t> = </a:t>
            </a:r>
            <a:r>
              <a:rPr lang="en-US" dirty="0" err="1"/>
              <a:t>isehakanu</a:t>
            </a:r>
            <a:r>
              <a:rPr lang="en-US" dirty="0"/>
              <a:t> </a:t>
            </a:r>
            <a:r>
              <a:rPr lang="en-US" dirty="0" err="1"/>
              <a:t>tiitel</a:t>
            </a:r>
            <a:r>
              <a:rPr lang="en-US" dirty="0"/>
              <a:t>, </a:t>
            </a:r>
            <a:r>
              <a:rPr lang="en-US" dirty="0" err="1"/>
              <a:t>võib</a:t>
            </a:r>
            <a:r>
              <a:rPr lang="en-US" dirty="0"/>
              <a:t> </a:t>
            </a:r>
            <a:r>
              <a:rPr lang="en-US" dirty="0" err="1"/>
              <a:t>avaldada</a:t>
            </a:r>
            <a:r>
              <a:rPr lang="en-US" dirty="0"/>
              <a:t> </a:t>
            </a:r>
            <a:r>
              <a:rPr lang="en-US" dirty="0" err="1"/>
              <a:t>arvamust</a:t>
            </a:r>
            <a:r>
              <a:rPr lang="en-US" dirty="0"/>
              <a:t>, </a:t>
            </a:r>
            <a:r>
              <a:rPr lang="en-US" b="1" dirty="0" err="1"/>
              <a:t>asja</a:t>
            </a:r>
            <a:r>
              <a:rPr lang="en-US" dirty="0" err="1"/>
              <a:t>tundja</a:t>
            </a:r>
            <a:endParaRPr lang="en-US" dirty="0"/>
          </a:p>
        </p:txBody>
      </p:sp>
    </p:spTree>
    <p:extLst>
      <p:ext uri="{BB962C8B-B14F-4D97-AF65-F5344CB8AC3E}">
        <p14:creationId xmlns:p14="http://schemas.microsoft.com/office/powerpoint/2010/main" val="41239350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1A26BD-EB34-3BAE-C005-F0AED6547A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8764" y="-15310"/>
            <a:ext cx="4785359" cy="2087041"/>
          </a:xfrm>
          <a:prstGeom prst="rect">
            <a:avLst/>
          </a:prstGeom>
        </p:spPr>
      </p:pic>
      <p:sp>
        <p:nvSpPr>
          <p:cNvPr id="6" name="AutoShape 2" descr="Tänav">
            <a:extLst>
              <a:ext uri="{FF2B5EF4-FFF2-40B4-BE49-F238E27FC236}">
                <a16:creationId xmlns:a16="http://schemas.microsoft.com/office/drawing/2014/main" id="{FDA88CAC-E362-7435-7A95-C0AA7DD627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EB3ACF9E-9E6C-6963-27EA-28589EEC90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3097" y="2071731"/>
            <a:ext cx="4785359" cy="1715072"/>
          </a:xfrm>
          <a:prstGeom prst="rect">
            <a:avLst/>
          </a:prstGeom>
        </p:spPr>
      </p:pic>
      <p:pic>
        <p:nvPicPr>
          <p:cNvPr id="11" name="Picture 10">
            <a:extLst>
              <a:ext uri="{FF2B5EF4-FFF2-40B4-BE49-F238E27FC236}">
                <a16:creationId xmlns:a16="http://schemas.microsoft.com/office/drawing/2014/main" id="{ADF8AD04-FB8D-C29E-D3CB-19AF969DBC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6000" y="3744109"/>
            <a:ext cx="4798123" cy="1715073"/>
          </a:xfrm>
          <a:prstGeom prst="rect">
            <a:avLst/>
          </a:prstGeom>
        </p:spPr>
      </p:pic>
      <p:pic>
        <p:nvPicPr>
          <p:cNvPr id="13" name="Picture 12">
            <a:extLst>
              <a:ext uri="{FF2B5EF4-FFF2-40B4-BE49-F238E27FC236}">
                <a16:creationId xmlns:a16="http://schemas.microsoft.com/office/drawing/2014/main" id="{EE1E64D7-5933-596D-9C75-7E7C462536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46000" y="5452580"/>
            <a:ext cx="4798123" cy="1381471"/>
          </a:xfrm>
          <a:prstGeom prst="rect">
            <a:avLst/>
          </a:prstGeom>
        </p:spPr>
      </p:pic>
      <p:pic>
        <p:nvPicPr>
          <p:cNvPr id="15" name="Picture 14">
            <a:extLst>
              <a:ext uri="{FF2B5EF4-FFF2-40B4-BE49-F238E27FC236}">
                <a16:creationId xmlns:a16="http://schemas.microsoft.com/office/drawing/2014/main" id="{B5CAE9B6-E377-64E9-D64B-22A4BF4B88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44" y="52251"/>
            <a:ext cx="2943538" cy="3408951"/>
          </a:xfrm>
          <a:prstGeom prst="rect">
            <a:avLst/>
          </a:prstGeom>
        </p:spPr>
      </p:pic>
      <p:pic>
        <p:nvPicPr>
          <p:cNvPr id="17" name="Picture 16">
            <a:extLst>
              <a:ext uri="{FF2B5EF4-FFF2-40B4-BE49-F238E27FC236}">
                <a16:creationId xmlns:a16="http://schemas.microsoft.com/office/drawing/2014/main" id="{76B022EA-317B-1463-0394-CC9E67310E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01779" y="105591"/>
            <a:ext cx="3060032" cy="3302270"/>
          </a:xfrm>
          <a:prstGeom prst="rect">
            <a:avLst/>
          </a:prstGeom>
        </p:spPr>
      </p:pic>
      <p:pic>
        <p:nvPicPr>
          <p:cNvPr id="2054" name="Picture 6">
            <a:extLst>
              <a:ext uri="{FF2B5EF4-FFF2-40B4-BE49-F238E27FC236}">
                <a16:creationId xmlns:a16="http://schemas.microsoft.com/office/drawing/2014/main" id="{F4ACE4AC-13F5-838F-8C5E-C35BC2073A5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87082" y="3581400"/>
            <a:ext cx="3895455" cy="33022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617AE14-71DC-590B-0B73-D880B805059D}"/>
              </a:ext>
            </a:extLst>
          </p:cNvPr>
          <p:cNvSpPr txBox="1"/>
          <p:nvPr/>
        </p:nvSpPr>
        <p:spPr>
          <a:xfrm>
            <a:off x="0" y="3461202"/>
            <a:ext cx="3202800" cy="523220"/>
          </a:xfrm>
          <a:prstGeom prst="rect">
            <a:avLst/>
          </a:prstGeom>
          <a:noFill/>
        </p:spPr>
        <p:txBody>
          <a:bodyPr wrap="none" rtlCol="0">
            <a:spAutoFit/>
          </a:bodyPr>
          <a:lstStyle/>
          <a:p>
            <a:r>
              <a:rPr lang="en-US" sz="1400" dirty="0" err="1"/>
              <a:t>Tallinna</a:t>
            </a:r>
            <a:r>
              <a:rPr lang="en-US" sz="1400" dirty="0"/>
              <a:t> </a:t>
            </a:r>
            <a:r>
              <a:rPr lang="en-US" sz="1400" dirty="0" err="1"/>
              <a:t>strateegiline</a:t>
            </a:r>
            <a:r>
              <a:rPr lang="en-US" sz="1400" dirty="0"/>
              <a:t> </a:t>
            </a:r>
            <a:r>
              <a:rPr lang="en-US" sz="1400" dirty="0" err="1"/>
              <a:t>liikuvuskava</a:t>
            </a:r>
            <a:r>
              <a:rPr lang="en-US" sz="1400" dirty="0"/>
              <a:t> 2035</a:t>
            </a:r>
          </a:p>
          <a:p>
            <a:r>
              <a:rPr lang="en-US" sz="1400" dirty="0">
                <a:hlinkClick r:id="rId9"/>
              </a:rPr>
              <a:t>www.liiklusohutusaudit.ee</a:t>
            </a:r>
            <a:r>
              <a:rPr lang="en-US" sz="1400" dirty="0"/>
              <a:t> ja Raul Vibo</a:t>
            </a:r>
          </a:p>
        </p:txBody>
      </p:sp>
      <p:sp>
        <p:nvSpPr>
          <p:cNvPr id="2" name="Slide Number Placeholder 1">
            <a:extLst>
              <a:ext uri="{FF2B5EF4-FFF2-40B4-BE49-F238E27FC236}">
                <a16:creationId xmlns:a16="http://schemas.microsoft.com/office/drawing/2014/main" id="{B7E62920-CE49-9CA6-DD9D-EC1F7E6E9386}"/>
              </a:ext>
            </a:extLst>
          </p:cNvPr>
          <p:cNvSpPr>
            <a:spLocks noGrp="1"/>
          </p:cNvSpPr>
          <p:nvPr>
            <p:ph type="sldNum" sz="quarter" idx="12"/>
          </p:nvPr>
        </p:nvSpPr>
        <p:spPr/>
        <p:txBody>
          <a:bodyPr/>
          <a:lstStyle/>
          <a:p>
            <a:fld id="{A89FF1E2-3BA7-475C-A9AD-AEEAF9FE4269}" type="slidenum">
              <a:rPr lang="en-US" smtClean="0"/>
              <a:t>70</a:t>
            </a:fld>
            <a:endParaRPr lang="en-US"/>
          </a:p>
        </p:txBody>
      </p:sp>
    </p:spTree>
    <p:extLst>
      <p:ext uri="{BB962C8B-B14F-4D97-AF65-F5344CB8AC3E}">
        <p14:creationId xmlns:p14="http://schemas.microsoft.com/office/powerpoint/2010/main" val="32417320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CEF31-986A-DA6D-CF73-2A2B6C4C5411}"/>
              </a:ext>
            </a:extLst>
          </p:cNvPr>
          <p:cNvSpPr>
            <a:spLocks noGrp="1"/>
          </p:cNvSpPr>
          <p:nvPr>
            <p:ph type="title"/>
          </p:nvPr>
        </p:nvSpPr>
        <p:spPr>
          <a:xfrm>
            <a:off x="1907125" y="451369"/>
            <a:ext cx="10168918" cy="1280890"/>
          </a:xfrm>
        </p:spPr>
        <p:txBody>
          <a:bodyPr/>
          <a:lstStyle/>
          <a:p>
            <a:r>
              <a:rPr lang="en-US" dirty="0" err="1"/>
              <a:t>Tallinna</a:t>
            </a:r>
            <a:r>
              <a:rPr lang="en-US" dirty="0"/>
              <a:t> </a:t>
            </a:r>
            <a:r>
              <a:rPr lang="en-US" dirty="0" err="1"/>
              <a:t>rattastrateegia</a:t>
            </a:r>
            <a:r>
              <a:rPr lang="en-US" dirty="0"/>
              <a:t> 2018-2027</a:t>
            </a:r>
            <a:br>
              <a:rPr lang="en-US" dirty="0"/>
            </a:br>
            <a:r>
              <a:rPr lang="en-US" sz="3200" dirty="0"/>
              <a:t>Marek </a:t>
            </a:r>
            <a:r>
              <a:rPr lang="en-US" sz="3200" dirty="0" err="1"/>
              <a:t>Rannala</a:t>
            </a:r>
            <a:r>
              <a:rPr lang="en-US" sz="3200" dirty="0"/>
              <a:t>, Tõnis Savi</a:t>
            </a:r>
            <a:endParaRPr lang="et-EE" dirty="0"/>
          </a:p>
        </p:txBody>
      </p:sp>
      <p:sp>
        <p:nvSpPr>
          <p:cNvPr id="3" name="Content Placeholder 2">
            <a:extLst>
              <a:ext uri="{FF2B5EF4-FFF2-40B4-BE49-F238E27FC236}">
                <a16:creationId xmlns:a16="http://schemas.microsoft.com/office/drawing/2014/main" id="{3A9A78BD-A1AE-05F3-E8A2-90F05480BBB8}"/>
              </a:ext>
            </a:extLst>
          </p:cNvPr>
          <p:cNvSpPr>
            <a:spLocks noGrp="1"/>
          </p:cNvSpPr>
          <p:nvPr>
            <p:ph idx="1"/>
          </p:nvPr>
        </p:nvSpPr>
        <p:spPr/>
        <p:txBody>
          <a:bodyPr/>
          <a:lstStyle/>
          <a:p>
            <a:endParaRPr lang="et-EE"/>
          </a:p>
        </p:txBody>
      </p:sp>
      <p:pic>
        <p:nvPicPr>
          <p:cNvPr id="1026" name="Picture 2">
            <a:extLst>
              <a:ext uri="{FF2B5EF4-FFF2-40B4-BE49-F238E27FC236}">
                <a16:creationId xmlns:a16="http://schemas.microsoft.com/office/drawing/2014/main" id="{6A54DBC6-6F56-3766-7A3E-CBA5CC90AA5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94833" y="1994165"/>
            <a:ext cx="6297167" cy="44523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BD426E-3226-3385-7405-7F750A737101}"/>
              </a:ext>
            </a:extLst>
          </p:cNvPr>
          <p:cNvPicPr>
            <a:picLocks noChangeAspect="1"/>
          </p:cNvPicPr>
          <p:nvPr/>
        </p:nvPicPr>
        <p:blipFill>
          <a:blip r:embed="rId3"/>
          <a:stretch>
            <a:fillRect/>
          </a:stretch>
        </p:blipFill>
        <p:spPr>
          <a:xfrm>
            <a:off x="0" y="1906080"/>
            <a:ext cx="5931499" cy="4714240"/>
          </a:xfrm>
          <a:prstGeom prst="rect">
            <a:avLst/>
          </a:prstGeom>
        </p:spPr>
      </p:pic>
      <p:sp>
        <p:nvSpPr>
          <p:cNvPr id="4" name="Slide Number Placeholder 3">
            <a:extLst>
              <a:ext uri="{FF2B5EF4-FFF2-40B4-BE49-F238E27FC236}">
                <a16:creationId xmlns:a16="http://schemas.microsoft.com/office/drawing/2014/main" id="{A63A3BFD-A99E-64BE-6E23-561D965A1281}"/>
              </a:ext>
            </a:extLst>
          </p:cNvPr>
          <p:cNvSpPr>
            <a:spLocks noGrp="1"/>
          </p:cNvSpPr>
          <p:nvPr>
            <p:ph type="sldNum" sz="quarter" idx="12"/>
          </p:nvPr>
        </p:nvSpPr>
        <p:spPr/>
        <p:txBody>
          <a:bodyPr/>
          <a:lstStyle/>
          <a:p>
            <a:fld id="{A89FF1E2-3BA7-475C-A9AD-AEEAF9FE4269}" type="slidenum">
              <a:rPr lang="en-US" smtClean="0"/>
              <a:t>71</a:t>
            </a:fld>
            <a:endParaRPr lang="en-US"/>
          </a:p>
        </p:txBody>
      </p:sp>
    </p:spTree>
    <p:extLst>
      <p:ext uri="{BB962C8B-B14F-4D97-AF65-F5344CB8AC3E}">
        <p14:creationId xmlns:p14="http://schemas.microsoft.com/office/powerpoint/2010/main" val="8960359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8F9F-B266-0A22-50F3-CAA06FB9EE0E}"/>
              </a:ext>
            </a:extLst>
          </p:cNvPr>
          <p:cNvSpPr>
            <a:spLocks noGrp="1"/>
          </p:cNvSpPr>
          <p:nvPr>
            <p:ph type="title"/>
          </p:nvPr>
        </p:nvSpPr>
        <p:spPr/>
        <p:txBody>
          <a:bodyPr/>
          <a:lstStyle/>
          <a:p>
            <a:r>
              <a:rPr lang="en-US" dirty="0" err="1"/>
              <a:t>Strateegia</a:t>
            </a:r>
            <a:r>
              <a:rPr lang="en-US" dirty="0"/>
              <a:t> sisu</a:t>
            </a:r>
            <a:endParaRPr lang="et-EE" dirty="0"/>
          </a:p>
        </p:txBody>
      </p:sp>
      <p:sp>
        <p:nvSpPr>
          <p:cNvPr id="3" name="Content Placeholder 2">
            <a:extLst>
              <a:ext uri="{FF2B5EF4-FFF2-40B4-BE49-F238E27FC236}">
                <a16:creationId xmlns:a16="http://schemas.microsoft.com/office/drawing/2014/main" id="{57A64D3A-160E-67A4-2491-82DEE890EA7F}"/>
              </a:ext>
            </a:extLst>
          </p:cNvPr>
          <p:cNvSpPr>
            <a:spLocks noGrp="1"/>
          </p:cNvSpPr>
          <p:nvPr>
            <p:ph idx="1"/>
          </p:nvPr>
        </p:nvSpPr>
        <p:spPr>
          <a:xfrm>
            <a:off x="838200" y="1825625"/>
            <a:ext cx="6023994" cy="4351338"/>
          </a:xfrm>
        </p:spPr>
        <p:txBody>
          <a:bodyPr>
            <a:normAutofit lnSpcReduction="10000"/>
          </a:bodyPr>
          <a:lstStyle/>
          <a:p>
            <a:r>
              <a:rPr lang="en-US" sz="1800" dirty="0" err="1">
                <a:effectLst/>
                <a:latin typeface="Arial" panose="020B0604020202020204" pitchFamily="34" charset="0"/>
                <a:ea typeface="Arial" panose="020B0604020202020204" pitchFamily="34" charset="0"/>
              </a:rPr>
              <a:t>Standardis</a:t>
            </a:r>
            <a:r>
              <a:rPr lang="en-US" sz="1800" dirty="0">
                <a:effectLst/>
                <a:latin typeface="Arial" panose="020B0604020202020204" pitchFamily="34" charset="0"/>
                <a:ea typeface="Arial" panose="020B0604020202020204" pitchFamily="34" charset="0"/>
              </a:rPr>
              <a:t>:</a:t>
            </a:r>
          </a:p>
          <a:p>
            <a:pPr marL="800100" lvl="1" indent="-342900">
              <a:buFont typeface="+mj-lt"/>
              <a:buAutoNum type="alphaUcPeriod"/>
            </a:pPr>
            <a:r>
              <a:rPr lang="en-US" sz="1400" dirty="0" err="1">
                <a:effectLst/>
                <a:latin typeface="Arial" panose="020B0604020202020204" pitchFamily="34" charset="0"/>
                <a:ea typeface="Arial" panose="020B0604020202020204" pitchFamily="34" charset="0"/>
              </a:rPr>
              <a:t>ühine</a:t>
            </a:r>
            <a:r>
              <a:rPr lang="en-US" sz="1400" dirty="0">
                <a:effectLst/>
                <a:latin typeface="Arial" panose="020B0604020202020204" pitchFamily="34" charset="0"/>
                <a:ea typeface="Arial" panose="020B0604020202020204" pitchFamily="34" charset="0"/>
              </a:rPr>
              <a:t> </a:t>
            </a:r>
            <a:r>
              <a:rPr lang="en-US" sz="1400" dirty="0" err="1">
                <a:effectLst/>
                <a:latin typeface="Arial" panose="020B0604020202020204" pitchFamily="34" charset="0"/>
                <a:ea typeface="Arial" panose="020B0604020202020204" pitchFamily="34" charset="0"/>
              </a:rPr>
              <a:t>ruum</a:t>
            </a:r>
            <a:r>
              <a:rPr lang="en-US" sz="1400" dirty="0">
                <a:effectLst/>
                <a:latin typeface="Arial" panose="020B0604020202020204" pitchFamily="34" charset="0"/>
                <a:ea typeface="Arial" panose="020B0604020202020204" pitchFamily="34" charset="0"/>
              </a:rPr>
              <a:t>, </a:t>
            </a:r>
            <a:r>
              <a:rPr lang="en-US" sz="1400" dirty="0" err="1">
                <a:effectLst/>
                <a:latin typeface="Arial" panose="020B0604020202020204" pitchFamily="34" charset="0"/>
                <a:ea typeface="Arial" panose="020B0604020202020204" pitchFamily="34" charset="0"/>
              </a:rPr>
              <a:t>rahustamise</a:t>
            </a:r>
            <a:r>
              <a:rPr lang="en-US" sz="1400" dirty="0">
                <a:effectLst/>
                <a:latin typeface="Arial" panose="020B0604020202020204" pitchFamily="34" charset="0"/>
                <a:ea typeface="Arial" panose="020B0604020202020204" pitchFamily="34" charset="0"/>
              </a:rPr>
              <a:t> </a:t>
            </a:r>
            <a:r>
              <a:rPr lang="en-US" sz="1400" dirty="0" err="1">
                <a:effectLst/>
                <a:latin typeface="Arial" panose="020B0604020202020204" pitchFamily="34" charset="0"/>
                <a:ea typeface="Arial" panose="020B0604020202020204" pitchFamily="34" charset="0"/>
              </a:rPr>
              <a:t>võtted</a:t>
            </a:r>
            <a:r>
              <a:rPr lang="en-US" sz="1400" dirty="0">
                <a:effectLst/>
                <a:latin typeface="Arial" panose="020B0604020202020204" pitchFamily="34" charset="0"/>
                <a:ea typeface="Arial" panose="020B0604020202020204" pitchFamily="34" charset="0"/>
              </a:rPr>
              <a:t> </a:t>
            </a:r>
            <a:r>
              <a:rPr lang="en-US" sz="1400" dirty="0" err="1">
                <a:effectLst/>
                <a:latin typeface="Arial" panose="020B0604020202020204" pitchFamily="34" charset="0"/>
                <a:ea typeface="Arial" panose="020B0604020202020204" pitchFamily="34" charset="0"/>
              </a:rPr>
              <a:t>ei</a:t>
            </a:r>
            <a:r>
              <a:rPr lang="en-US" sz="1400" dirty="0">
                <a:effectLst/>
                <a:latin typeface="Arial" panose="020B0604020202020204" pitchFamily="34" charset="0"/>
                <a:ea typeface="Arial" panose="020B0604020202020204" pitchFamily="34" charset="0"/>
              </a:rPr>
              <a:t> </a:t>
            </a:r>
            <a:r>
              <a:rPr lang="en-US" sz="1400" dirty="0" err="1">
                <a:effectLst/>
                <a:latin typeface="Arial" panose="020B0604020202020204" pitchFamily="34" charset="0"/>
                <a:ea typeface="Arial" panose="020B0604020202020204" pitchFamily="34" charset="0"/>
              </a:rPr>
              <a:t>häiri</a:t>
            </a:r>
            <a:r>
              <a:rPr lang="en-US" sz="1400" dirty="0">
                <a:effectLst/>
                <a:latin typeface="Arial" panose="020B0604020202020204" pitchFamily="34" charset="0"/>
                <a:ea typeface="Arial" panose="020B0604020202020204" pitchFamily="34" charset="0"/>
              </a:rPr>
              <a:t> </a:t>
            </a:r>
            <a:r>
              <a:rPr lang="en-US" sz="1400" dirty="0" err="1">
                <a:effectLst/>
                <a:latin typeface="Arial" panose="020B0604020202020204" pitchFamily="34" charset="0"/>
                <a:ea typeface="Arial" panose="020B0604020202020204" pitchFamily="34" charset="0"/>
              </a:rPr>
              <a:t>jalgrattureid</a:t>
            </a:r>
            <a:endParaRPr lang="en-US" sz="1400" dirty="0">
              <a:effectLst/>
              <a:latin typeface="Arial" panose="020B0604020202020204" pitchFamily="34" charset="0"/>
              <a:ea typeface="Arial" panose="020B0604020202020204" pitchFamily="34" charset="0"/>
            </a:endParaRPr>
          </a:p>
          <a:p>
            <a:pPr marL="800100" lvl="1" indent="-342900">
              <a:buFont typeface="+mj-lt"/>
              <a:buAutoNum type="alphaUcPeriod"/>
            </a:pPr>
            <a:r>
              <a:rPr lang="en-US" sz="1400" dirty="0" err="1">
                <a:latin typeface="Arial" panose="020B0604020202020204" pitchFamily="34" charset="0"/>
                <a:ea typeface="Arial" panose="020B0604020202020204" pitchFamily="34" charset="0"/>
              </a:rPr>
              <a:t>Jalgratas</a:t>
            </a:r>
            <a:r>
              <a:rPr lang="en-US" sz="1400" dirty="0">
                <a:latin typeface="Arial" panose="020B0604020202020204" pitchFamily="34" charset="0"/>
                <a:ea typeface="Arial" panose="020B0604020202020204" pitchFamily="34" charset="0"/>
              </a:rPr>
              <a:t> </a:t>
            </a:r>
            <a:r>
              <a:rPr lang="en-US" sz="1400" dirty="0" err="1">
                <a:latin typeface="Arial" panose="020B0604020202020204" pitchFamily="34" charset="0"/>
                <a:ea typeface="Arial" panose="020B0604020202020204" pitchFamily="34" charset="0"/>
              </a:rPr>
              <a:t>mootorsõidukitega</a:t>
            </a:r>
            <a:r>
              <a:rPr lang="en-US" sz="1400" dirty="0">
                <a:latin typeface="Arial" panose="020B0604020202020204" pitchFamily="34" charset="0"/>
                <a:ea typeface="Arial" panose="020B0604020202020204" pitchFamily="34" charset="0"/>
              </a:rPr>
              <a:t> </a:t>
            </a:r>
            <a:r>
              <a:rPr lang="en-US" sz="1400" dirty="0" err="1">
                <a:latin typeface="Arial" panose="020B0604020202020204" pitchFamily="34" charset="0"/>
                <a:ea typeface="Arial" panose="020B0604020202020204" pitchFamily="34" charset="0"/>
              </a:rPr>
              <a:t>samas</a:t>
            </a:r>
            <a:r>
              <a:rPr lang="en-US" sz="1400" dirty="0">
                <a:latin typeface="Arial" panose="020B0604020202020204" pitchFamily="34" charset="0"/>
                <a:ea typeface="Arial" panose="020B0604020202020204" pitchFamily="34" charset="0"/>
              </a:rPr>
              <a:t> </a:t>
            </a:r>
            <a:r>
              <a:rPr lang="en-US" sz="1400" dirty="0" err="1">
                <a:latin typeface="Arial" panose="020B0604020202020204" pitchFamily="34" charset="0"/>
                <a:ea typeface="Arial" panose="020B0604020202020204" pitchFamily="34" charset="0"/>
              </a:rPr>
              <a:t>ruumis</a:t>
            </a:r>
            <a:r>
              <a:rPr lang="en-US" sz="1400" dirty="0">
                <a:latin typeface="Arial" panose="020B0604020202020204" pitchFamily="34" charset="0"/>
                <a:ea typeface="Arial" panose="020B0604020202020204" pitchFamily="34" charset="0"/>
              </a:rPr>
              <a:t>, </a:t>
            </a:r>
            <a:r>
              <a:rPr lang="en-US" sz="1400" dirty="0" err="1">
                <a:latin typeface="Arial" panose="020B0604020202020204" pitchFamily="34" charset="0"/>
                <a:ea typeface="Arial" panose="020B0604020202020204" pitchFamily="34" charset="0"/>
              </a:rPr>
              <a:t>jalakäijad</a:t>
            </a:r>
            <a:r>
              <a:rPr lang="en-US" sz="1400" dirty="0">
                <a:latin typeface="Arial" panose="020B0604020202020204" pitchFamily="34" charset="0"/>
                <a:ea typeface="Arial" panose="020B0604020202020204" pitchFamily="34" charset="0"/>
              </a:rPr>
              <a:t> </a:t>
            </a:r>
            <a:r>
              <a:rPr lang="en-US" sz="1400" dirty="0" err="1">
                <a:latin typeface="Arial" panose="020B0604020202020204" pitchFamily="34" charset="0"/>
                <a:ea typeface="Arial" panose="020B0604020202020204" pitchFamily="34" charset="0"/>
              </a:rPr>
              <a:t>kõnniteel</a:t>
            </a:r>
            <a:endParaRPr lang="en-US" sz="1400" dirty="0">
              <a:latin typeface="Arial" panose="020B0604020202020204" pitchFamily="34" charset="0"/>
              <a:ea typeface="Arial" panose="020B0604020202020204" pitchFamily="34" charset="0"/>
            </a:endParaRPr>
          </a:p>
          <a:p>
            <a:pPr marL="800100" lvl="1" indent="-342900">
              <a:buFont typeface="+mj-lt"/>
              <a:buAutoNum type="alphaUcPeriod"/>
            </a:pPr>
            <a:r>
              <a:rPr lang="en-US" sz="1400" dirty="0" err="1">
                <a:effectLst/>
                <a:latin typeface="Arial" panose="020B0604020202020204" pitchFamily="34" charset="0"/>
                <a:ea typeface="Arial" panose="020B0604020202020204" pitchFamily="34" charset="0"/>
              </a:rPr>
              <a:t>Ratturitele</a:t>
            </a:r>
            <a:r>
              <a:rPr lang="en-US" sz="1400" dirty="0">
                <a:effectLst/>
                <a:latin typeface="Arial" panose="020B0604020202020204" pitchFamily="34" charset="0"/>
                <a:ea typeface="Arial" panose="020B0604020202020204" pitchFamily="34" charset="0"/>
              </a:rPr>
              <a:t> </a:t>
            </a:r>
            <a:r>
              <a:rPr lang="en-US" sz="1400" dirty="0" err="1">
                <a:effectLst/>
                <a:latin typeface="Arial" panose="020B0604020202020204" pitchFamily="34" charset="0"/>
                <a:ea typeface="Arial" panose="020B0604020202020204" pitchFamily="34" charset="0"/>
              </a:rPr>
              <a:t>mootorsõidukite</a:t>
            </a:r>
            <a:r>
              <a:rPr lang="en-US" sz="1400" dirty="0">
                <a:effectLst/>
                <a:latin typeface="Arial" panose="020B0604020202020204" pitchFamily="34" charset="0"/>
                <a:ea typeface="Arial" panose="020B0604020202020204" pitchFamily="34" charset="0"/>
              </a:rPr>
              <a:t> </a:t>
            </a:r>
            <a:r>
              <a:rPr lang="en-US" sz="1400" dirty="0" err="1">
                <a:effectLst/>
                <a:latin typeface="Arial" panose="020B0604020202020204" pitchFamily="34" charset="0"/>
                <a:ea typeface="Arial" panose="020B0604020202020204" pitchFamily="34" charset="0"/>
              </a:rPr>
              <a:t>ruumiga</a:t>
            </a:r>
            <a:r>
              <a:rPr lang="en-US" sz="1400" dirty="0">
                <a:effectLst/>
                <a:latin typeface="Arial" panose="020B0604020202020204" pitchFamily="34" charset="0"/>
                <a:ea typeface="Arial" panose="020B0604020202020204" pitchFamily="34" charset="0"/>
              </a:rPr>
              <a:t> </a:t>
            </a:r>
            <a:r>
              <a:rPr lang="en-US" sz="1400" dirty="0" err="1">
                <a:effectLst/>
                <a:latin typeface="Arial" panose="020B0604020202020204" pitchFamily="34" charset="0"/>
                <a:ea typeface="Arial" panose="020B0604020202020204" pitchFamily="34" charset="0"/>
              </a:rPr>
              <a:t>külgnev</a:t>
            </a:r>
            <a:r>
              <a:rPr lang="en-US" sz="1400" dirty="0">
                <a:effectLst/>
                <a:latin typeface="Arial" panose="020B0604020202020204" pitchFamily="34" charset="0"/>
                <a:ea typeface="Arial" panose="020B0604020202020204" pitchFamily="34" charset="0"/>
              </a:rPr>
              <a:t> </a:t>
            </a:r>
            <a:r>
              <a:rPr lang="en-US" sz="1400" dirty="0" err="1">
                <a:effectLst/>
                <a:latin typeface="Arial" panose="020B0604020202020204" pitchFamily="34" charset="0"/>
                <a:ea typeface="Arial" panose="020B0604020202020204" pitchFamily="34" charset="0"/>
              </a:rPr>
              <a:t>markeeritud</a:t>
            </a:r>
            <a:r>
              <a:rPr lang="en-US" sz="1400" dirty="0">
                <a:effectLst/>
                <a:latin typeface="Arial" panose="020B0604020202020204" pitchFamily="34" charset="0"/>
                <a:ea typeface="Arial" panose="020B0604020202020204" pitchFamily="34" charset="0"/>
              </a:rPr>
              <a:t> </a:t>
            </a:r>
            <a:r>
              <a:rPr lang="en-US" sz="1400" dirty="0" err="1">
                <a:effectLst/>
                <a:latin typeface="Arial" panose="020B0604020202020204" pitchFamily="34" charset="0"/>
                <a:ea typeface="Arial" panose="020B0604020202020204" pitchFamily="34" charset="0"/>
              </a:rPr>
              <a:t>rada</a:t>
            </a:r>
            <a:endParaRPr lang="en-US" sz="1400" dirty="0">
              <a:effectLst/>
              <a:latin typeface="Arial" panose="020B0604020202020204" pitchFamily="34" charset="0"/>
              <a:ea typeface="Arial" panose="020B0604020202020204" pitchFamily="34" charset="0"/>
            </a:endParaRPr>
          </a:p>
          <a:p>
            <a:pPr marL="800100" lvl="1" indent="-342900">
              <a:buFont typeface="+mj-lt"/>
              <a:buAutoNum type="alphaUcPeriod"/>
            </a:pPr>
            <a:r>
              <a:rPr lang="en-US" sz="1400" dirty="0" err="1">
                <a:latin typeface="Arial" panose="020B0604020202020204" pitchFamily="34" charset="0"/>
                <a:ea typeface="Arial" panose="020B0604020202020204" pitchFamily="34" charset="0"/>
              </a:rPr>
              <a:t>Jalgrattatee</a:t>
            </a:r>
            <a:r>
              <a:rPr lang="en-US" sz="1400" dirty="0">
                <a:latin typeface="Arial" panose="020B0604020202020204" pitchFamily="34" charset="0"/>
                <a:ea typeface="Arial" panose="020B0604020202020204" pitchFamily="34" charset="0"/>
              </a:rPr>
              <a:t> </a:t>
            </a:r>
            <a:r>
              <a:rPr lang="en-US" sz="1400" dirty="0" err="1">
                <a:latin typeface="Arial" panose="020B0604020202020204" pitchFamily="34" charset="0"/>
                <a:ea typeface="Arial" panose="020B0604020202020204" pitchFamily="34" charset="0"/>
              </a:rPr>
              <a:t>või</a:t>
            </a:r>
            <a:r>
              <a:rPr lang="en-US" sz="1400" dirty="0">
                <a:latin typeface="Arial" panose="020B0604020202020204" pitchFamily="34" charset="0"/>
                <a:ea typeface="Arial" panose="020B0604020202020204" pitchFamily="34" charset="0"/>
              </a:rPr>
              <a:t> </a:t>
            </a:r>
            <a:r>
              <a:rPr lang="en-US" sz="1400" dirty="0" err="1">
                <a:latin typeface="Arial" panose="020B0604020202020204" pitchFamily="34" charset="0"/>
                <a:ea typeface="Arial" panose="020B0604020202020204" pitchFamily="34" charset="0"/>
              </a:rPr>
              <a:t>jalgratta</a:t>
            </a:r>
            <a:r>
              <a:rPr lang="en-US" sz="1400" dirty="0">
                <a:latin typeface="Arial" panose="020B0604020202020204" pitchFamily="34" charset="0"/>
                <a:ea typeface="Arial" panose="020B0604020202020204" pitchFamily="34" charset="0"/>
              </a:rPr>
              <a:t>- ja </a:t>
            </a:r>
            <a:r>
              <a:rPr lang="en-US" sz="1400" dirty="0" err="1">
                <a:latin typeface="Arial" panose="020B0604020202020204" pitchFamily="34" charset="0"/>
                <a:ea typeface="Arial" panose="020B0604020202020204" pitchFamily="34" charset="0"/>
              </a:rPr>
              <a:t>jalgtee</a:t>
            </a:r>
            <a:r>
              <a:rPr lang="en-US" sz="1400" dirty="0">
                <a:latin typeface="Arial" panose="020B0604020202020204" pitchFamily="34" charset="0"/>
                <a:ea typeface="Arial" panose="020B0604020202020204" pitchFamily="34" charset="0"/>
              </a:rPr>
              <a:t> (</a:t>
            </a:r>
            <a:r>
              <a:rPr lang="en-US" sz="1400" dirty="0" err="1">
                <a:latin typeface="Arial" panose="020B0604020202020204" pitchFamily="34" charset="0"/>
                <a:ea typeface="Arial" panose="020B0604020202020204" pitchFamily="34" charset="0"/>
              </a:rPr>
              <a:t>kergliiklustee</a:t>
            </a:r>
            <a:r>
              <a:rPr lang="en-US" sz="1400" dirty="0">
                <a:latin typeface="Arial" panose="020B0604020202020204" pitchFamily="34" charset="0"/>
                <a:ea typeface="Arial" panose="020B0604020202020204" pitchFamily="34" charset="0"/>
              </a:rPr>
              <a:t>)</a:t>
            </a:r>
            <a:endParaRPr lang="en-US" sz="1400" dirty="0">
              <a:effectLst/>
              <a:latin typeface="Arial" panose="020B0604020202020204" pitchFamily="34" charset="0"/>
              <a:ea typeface="Arial" panose="020B0604020202020204" pitchFamily="34" charset="0"/>
            </a:endParaRPr>
          </a:p>
          <a:p>
            <a:r>
              <a:rPr lang="en-US" sz="1800" dirty="0" err="1">
                <a:latin typeface="Arial" panose="020B0604020202020204" pitchFamily="34" charset="0"/>
                <a:ea typeface="Arial" panose="020B0604020202020204" pitchFamily="34" charset="0"/>
              </a:rPr>
              <a:t>Strateegias</a:t>
            </a:r>
            <a:r>
              <a:rPr lang="en-US" sz="1800" dirty="0">
                <a:latin typeface="Arial" panose="020B0604020202020204" pitchFamily="34" charset="0"/>
                <a:ea typeface="Arial" panose="020B0604020202020204" pitchFamily="34" charset="0"/>
              </a:rPr>
              <a:t>:</a:t>
            </a:r>
            <a:endParaRPr lang="en-US" sz="1800" dirty="0">
              <a:effectLst/>
              <a:latin typeface="Arial" panose="020B0604020202020204" pitchFamily="34" charset="0"/>
              <a:ea typeface="Arial" panose="020B0604020202020204" pitchFamily="34" charset="0"/>
            </a:endParaRPr>
          </a:p>
          <a:p>
            <a:pPr lvl="1"/>
            <a:r>
              <a:rPr lang="en-US" sz="1400" dirty="0" err="1">
                <a:effectLst/>
                <a:latin typeface="Arial" panose="020B0604020202020204" pitchFamily="34" charset="0"/>
                <a:ea typeface="Arial" panose="020B0604020202020204" pitchFamily="34" charset="0"/>
              </a:rPr>
              <a:t>Põhi</a:t>
            </a:r>
            <a:r>
              <a:rPr lang="et-EE" sz="1400" dirty="0" err="1">
                <a:effectLst/>
                <a:latin typeface="Arial" panose="020B0604020202020204" pitchFamily="34" charset="0"/>
                <a:ea typeface="Arial" panose="020B0604020202020204" pitchFamily="34" charset="0"/>
              </a:rPr>
              <a:t>võr</a:t>
            </a:r>
            <a:r>
              <a:rPr lang="en-US" sz="1400" dirty="0">
                <a:effectLst/>
                <a:latin typeface="Arial" panose="020B0604020202020204" pitchFamily="34" charset="0"/>
                <a:ea typeface="Arial" panose="020B0604020202020204" pitchFamily="34" charset="0"/>
              </a:rPr>
              <a:t>k</a:t>
            </a:r>
            <a:r>
              <a:rPr lang="et-EE" sz="1400" dirty="0">
                <a:effectLst/>
                <a:latin typeface="Arial" panose="020B0604020202020204" pitchFamily="34" charset="0"/>
                <a:ea typeface="Arial" panose="020B0604020202020204" pitchFamily="34" charset="0"/>
              </a:rPr>
              <a:t> (165 km, 2-5 km pikkusteks sõitudeks) </a:t>
            </a:r>
            <a:endParaRPr lang="en-US" sz="1400" dirty="0">
              <a:effectLst/>
              <a:latin typeface="Arial" panose="020B0604020202020204" pitchFamily="34" charset="0"/>
              <a:ea typeface="Arial" panose="020B0604020202020204" pitchFamily="34" charset="0"/>
            </a:endParaRPr>
          </a:p>
          <a:p>
            <a:pPr lvl="1"/>
            <a:r>
              <a:rPr lang="en-US" sz="1400" dirty="0">
                <a:latin typeface="Arial" panose="020B0604020202020204" pitchFamily="34" charset="0"/>
                <a:ea typeface="Arial" panose="020B0604020202020204" pitchFamily="34" charset="0"/>
              </a:rPr>
              <a:t>T</a:t>
            </a:r>
            <a:r>
              <a:rPr lang="et-EE" sz="1400" dirty="0" err="1">
                <a:effectLst/>
                <a:latin typeface="Arial" panose="020B0604020202020204" pitchFamily="34" charset="0"/>
                <a:ea typeface="Arial" panose="020B0604020202020204" pitchFamily="34" charset="0"/>
              </a:rPr>
              <a:t>ugivõr</a:t>
            </a:r>
            <a:r>
              <a:rPr lang="en-US" sz="1400" dirty="0">
                <a:effectLst/>
                <a:latin typeface="Arial" panose="020B0604020202020204" pitchFamily="34" charset="0"/>
                <a:ea typeface="Arial" panose="020B0604020202020204" pitchFamily="34" charset="0"/>
              </a:rPr>
              <a:t>k</a:t>
            </a:r>
            <a:r>
              <a:rPr lang="et-EE" sz="1400" dirty="0">
                <a:effectLst/>
                <a:latin typeface="Arial" panose="020B0604020202020204" pitchFamily="34" charset="0"/>
                <a:ea typeface="Arial" panose="020B0604020202020204" pitchFamily="34" charset="0"/>
              </a:rPr>
              <a:t> (kuni 2 km pikkusteks sõitudeks)</a:t>
            </a:r>
            <a:endParaRPr lang="en-US" sz="1400" dirty="0">
              <a:effectLst/>
              <a:latin typeface="Arial" panose="020B0604020202020204" pitchFamily="34" charset="0"/>
              <a:ea typeface="Arial" panose="020B0604020202020204" pitchFamily="34" charset="0"/>
            </a:endParaRPr>
          </a:p>
          <a:p>
            <a:pPr lvl="1"/>
            <a:r>
              <a:rPr lang="en-US" sz="1400" dirty="0">
                <a:latin typeface="Arial" panose="020B0604020202020204" pitchFamily="34" charset="0"/>
                <a:ea typeface="Arial" panose="020B0604020202020204" pitchFamily="34" charset="0"/>
              </a:rPr>
              <a:t>T</a:t>
            </a:r>
            <a:r>
              <a:rPr lang="et-EE" sz="1400" dirty="0" err="1">
                <a:effectLst/>
                <a:latin typeface="Arial" panose="020B0604020202020204" pitchFamily="34" charset="0"/>
                <a:ea typeface="Arial" panose="020B0604020202020204" pitchFamily="34" charset="0"/>
              </a:rPr>
              <a:t>ervisevõr</a:t>
            </a:r>
            <a:r>
              <a:rPr lang="en-US" sz="1400" dirty="0">
                <a:effectLst/>
                <a:latin typeface="Arial" panose="020B0604020202020204" pitchFamily="34" charset="0"/>
                <a:ea typeface="Arial" panose="020B0604020202020204" pitchFamily="34" charset="0"/>
              </a:rPr>
              <a:t>k</a:t>
            </a:r>
            <a:r>
              <a:rPr lang="et-EE" sz="1400" dirty="0">
                <a:effectLst/>
                <a:latin typeface="Arial" panose="020B0604020202020204" pitchFamily="34" charset="0"/>
                <a:ea typeface="Arial" panose="020B0604020202020204" pitchFamily="34" charset="0"/>
              </a:rPr>
              <a:t> (137 km, üle 5 km pikkusteks sõitudeks)</a:t>
            </a:r>
            <a:endParaRPr lang="en-US" sz="1400" dirty="0">
              <a:effectLst/>
              <a:latin typeface="Arial" panose="020B0604020202020204" pitchFamily="34" charset="0"/>
              <a:ea typeface="Arial" panose="020B0604020202020204" pitchFamily="34" charset="0"/>
            </a:endParaRPr>
          </a:p>
          <a:p>
            <a:pPr lvl="1"/>
            <a:r>
              <a:rPr lang="en-US" sz="1400" dirty="0">
                <a:latin typeface="Arial" panose="020B0604020202020204" pitchFamily="34" charset="0"/>
                <a:ea typeface="Arial" panose="020B0604020202020204" pitchFamily="34" charset="0"/>
              </a:rPr>
              <a:t>K</a:t>
            </a:r>
            <a:r>
              <a:rPr lang="et-EE" sz="1400" dirty="0" err="1">
                <a:effectLst/>
                <a:latin typeface="Arial" panose="020B0604020202020204" pitchFamily="34" charset="0"/>
                <a:ea typeface="Arial" panose="020B0604020202020204" pitchFamily="34" charset="0"/>
              </a:rPr>
              <a:t>iirteede</a:t>
            </a:r>
            <a:r>
              <a:rPr lang="et-EE" sz="1400" dirty="0">
                <a:effectLst/>
                <a:latin typeface="Arial" panose="020B0604020202020204" pitchFamily="34" charset="0"/>
                <a:ea typeface="Arial" panose="020B0604020202020204" pitchFamily="34" charset="0"/>
              </a:rPr>
              <a:t> </a:t>
            </a:r>
            <a:r>
              <a:rPr lang="et-EE" sz="1400" dirty="0" err="1">
                <a:effectLst/>
                <a:latin typeface="Arial" panose="020B0604020202020204" pitchFamily="34" charset="0"/>
                <a:ea typeface="Arial" panose="020B0604020202020204" pitchFamily="34" charset="0"/>
              </a:rPr>
              <a:t>võr</a:t>
            </a:r>
            <a:r>
              <a:rPr lang="en-US" sz="1400" dirty="0">
                <a:effectLst/>
                <a:latin typeface="Arial" panose="020B0604020202020204" pitchFamily="34" charset="0"/>
                <a:ea typeface="Arial" panose="020B0604020202020204" pitchFamily="34" charset="0"/>
              </a:rPr>
              <a:t>k</a:t>
            </a:r>
            <a:r>
              <a:rPr lang="et-EE" sz="1400" dirty="0">
                <a:effectLst/>
                <a:latin typeface="Arial" panose="020B0604020202020204" pitchFamily="34" charset="0"/>
                <a:ea typeface="Arial" panose="020B0604020202020204" pitchFamily="34" charset="0"/>
              </a:rPr>
              <a:t> (5-30 km pikkusteks sõitudeks)</a:t>
            </a:r>
            <a:endParaRPr lang="en-US" sz="1400" dirty="0">
              <a:effectLst/>
              <a:latin typeface="Arial" panose="020B0604020202020204" pitchFamily="34" charset="0"/>
              <a:ea typeface="Arial" panose="020B0604020202020204" pitchFamily="34" charset="0"/>
            </a:endParaRPr>
          </a:p>
          <a:p>
            <a:r>
              <a:rPr lang="en-US" sz="1800" dirty="0">
                <a:latin typeface="Arial" panose="020B0604020202020204" pitchFamily="34" charset="0"/>
              </a:rPr>
              <a:t>PROBLEEM:</a:t>
            </a:r>
          </a:p>
          <a:p>
            <a:pPr lvl="1"/>
            <a:r>
              <a:rPr lang="en-US" sz="1400" dirty="0" err="1">
                <a:latin typeface="Arial" panose="020B0604020202020204" pitchFamily="34" charset="0"/>
              </a:rPr>
              <a:t>Kergliiklus</a:t>
            </a:r>
            <a:r>
              <a:rPr lang="en-US" sz="1400" dirty="0">
                <a:latin typeface="Arial" panose="020B0604020202020204" pitchFamily="34" charset="0"/>
              </a:rPr>
              <a:t> on </a:t>
            </a:r>
            <a:r>
              <a:rPr lang="en-US" sz="1400" dirty="0" err="1">
                <a:latin typeface="Arial" panose="020B0604020202020204" pitchFamily="34" charset="0"/>
              </a:rPr>
              <a:t>väga</a:t>
            </a:r>
            <a:r>
              <a:rPr lang="en-US" sz="1400" dirty="0">
                <a:latin typeface="Arial" panose="020B0604020202020204" pitchFamily="34" charset="0"/>
              </a:rPr>
              <a:t> </a:t>
            </a:r>
            <a:r>
              <a:rPr lang="en-US" sz="1400" dirty="0" err="1">
                <a:latin typeface="Arial" panose="020B0604020202020204" pitchFamily="34" charset="0"/>
              </a:rPr>
              <a:t>laia</a:t>
            </a:r>
            <a:r>
              <a:rPr lang="en-US" sz="1400" dirty="0">
                <a:latin typeface="Arial" panose="020B0604020202020204" pitchFamily="34" charset="0"/>
              </a:rPr>
              <a:t> </a:t>
            </a:r>
            <a:r>
              <a:rPr lang="en-US" sz="1400" dirty="0" err="1">
                <a:latin typeface="Arial" panose="020B0604020202020204" pitchFamily="34" charset="0"/>
              </a:rPr>
              <a:t>spektriga</a:t>
            </a:r>
            <a:r>
              <a:rPr lang="en-US" sz="1400" dirty="0">
                <a:latin typeface="Arial" panose="020B0604020202020204" pitchFamily="34" charset="0"/>
              </a:rPr>
              <a:t> ja </a:t>
            </a:r>
            <a:r>
              <a:rPr lang="en-US" sz="1400" dirty="0" err="1">
                <a:latin typeface="Arial" panose="020B0604020202020204" pitchFamily="34" charset="0"/>
              </a:rPr>
              <a:t>eristada</a:t>
            </a:r>
            <a:r>
              <a:rPr lang="en-US" sz="1400" dirty="0">
                <a:latin typeface="Arial" panose="020B0604020202020204" pitchFamily="34" charset="0"/>
              </a:rPr>
              <a:t> </a:t>
            </a:r>
            <a:r>
              <a:rPr lang="en-US" sz="1400" dirty="0" err="1">
                <a:latin typeface="Arial" panose="020B0604020202020204" pitchFamily="34" charset="0"/>
              </a:rPr>
              <a:t>tuleks</a:t>
            </a:r>
            <a:r>
              <a:rPr lang="en-US" sz="1400" dirty="0">
                <a:latin typeface="Arial" panose="020B0604020202020204" pitchFamily="34" charset="0"/>
              </a:rPr>
              <a:t> </a:t>
            </a:r>
            <a:r>
              <a:rPr lang="en-US" sz="1400" dirty="0" err="1">
                <a:latin typeface="Arial" panose="020B0604020202020204" pitchFamily="34" charset="0"/>
              </a:rPr>
              <a:t>liiklejad</a:t>
            </a:r>
            <a:r>
              <a:rPr lang="en-US" sz="1400" dirty="0">
                <a:latin typeface="Arial" panose="020B0604020202020204" pitchFamily="34" charset="0"/>
              </a:rPr>
              <a:t> </a:t>
            </a:r>
            <a:r>
              <a:rPr lang="en-US" sz="1400" dirty="0" err="1">
                <a:latin typeface="Arial" panose="020B0604020202020204" pitchFamily="34" charset="0"/>
              </a:rPr>
              <a:t>kiiruse</a:t>
            </a:r>
            <a:r>
              <a:rPr lang="en-US" sz="1400" dirty="0">
                <a:latin typeface="Arial" panose="020B0604020202020204" pitchFamily="34" charset="0"/>
              </a:rPr>
              <a:t> </a:t>
            </a:r>
            <a:r>
              <a:rPr lang="en-US" sz="1400" dirty="0" err="1">
                <a:latin typeface="Arial" panose="020B0604020202020204" pitchFamily="34" charset="0"/>
              </a:rPr>
              <a:t>alusel</a:t>
            </a:r>
            <a:endParaRPr lang="en-US" sz="1400" dirty="0">
              <a:latin typeface="Arial" panose="020B0604020202020204" pitchFamily="34" charset="0"/>
            </a:endParaRPr>
          </a:p>
          <a:p>
            <a:pPr lvl="2"/>
            <a:r>
              <a:rPr lang="en-US" sz="1000" dirty="0" err="1">
                <a:latin typeface="Arial" panose="020B0604020202020204" pitchFamily="34" charset="0"/>
              </a:rPr>
              <a:t>Lapsevankritest</a:t>
            </a:r>
            <a:r>
              <a:rPr lang="en-US" sz="1000" dirty="0">
                <a:latin typeface="Arial" panose="020B0604020202020204" pitchFamily="34" charset="0"/>
              </a:rPr>
              <a:t> ja </a:t>
            </a:r>
            <a:r>
              <a:rPr lang="en-US" sz="1000" dirty="0" err="1">
                <a:latin typeface="Arial" panose="020B0604020202020204" pitchFamily="34" charset="0"/>
              </a:rPr>
              <a:t>väikelastest</a:t>
            </a:r>
            <a:r>
              <a:rPr lang="en-US" sz="1000" dirty="0">
                <a:latin typeface="Arial" panose="020B0604020202020204" pitchFamily="34" charset="0"/>
              </a:rPr>
              <a:t>, </a:t>
            </a:r>
            <a:r>
              <a:rPr lang="en-US" sz="1000" dirty="0" err="1">
                <a:latin typeface="Arial" panose="020B0604020202020204" pitchFamily="34" charset="0"/>
              </a:rPr>
              <a:t>koerajalutajatest</a:t>
            </a:r>
            <a:r>
              <a:rPr lang="en-US" sz="1000" dirty="0">
                <a:latin typeface="Arial" panose="020B0604020202020204" pitchFamily="34" charset="0"/>
              </a:rPr>
              <a:t> ja </a:t>
            </a:r>
            <a:r>
              <a:rPr lang="en-US" sz="1000" dirty="0" err="1">
                <a:latin typeface="Arial" panose="020B0604020202020204" pitchFamily="34" charset="0"/>
              </a:rPr>
              <a:t>jooksjatest</a:t>
            </a:r>
            <a:r>
              <a:rPr lang="en-US" sz="1000" dirty="0">
                <a:latin typeface="Arial" panose="020B0604020202020204" pitchFamily="34" charset="0"/>
              </a:rPr>
              <a:t> </a:t>
            </a:r>
            <a:r>
              <a:rPr lang="en-US" sz="1000" dirty="0" err="1">
                <a:latin typeface="Arial" panose="020B0604020202020204" pitchFamily="34" charset="0"/>
              </a:rPr>
              <a:t>kiirliikujateni</a:t>
            </a:r>
            <a:r>
              <a:rPr lang="en-US" sz="1000" dirty="0">
                <a:latin typeface="Arial" panose="020B0604020202020204" pitchFamily="34" charset="0"/>
              </a:rPr>
              <a:t> (</a:t>
            </a:r>
            <a:r>
              <a:rPr lang="en-US" sz="1000" dirty="0" err="1">
                <a:latin typeface="Arial" panose="020B0604020202020204" pitchFamily="34" charset="0"/>
              </a:rPr>
              <a:t>tervisesportlased</a:t>
            </a:r>
            <a:r>
              <a:rPr lang="en-US" sz="1000" dirty="0">
                <a:latin typeface="Arial" panose="020B0604020202020204" pitchFamily="34" charset="0"/>
              </a:rPr>
              <a:t>, </a:t>
            </a:r>
            <a:r>
              <a:rPr lang="en-US" sz="1000" dirty="0" err="1">
                <a:latin typeface="Arial" panose="020B0604020202020204" pitchFamily="34" charset="0"/>
              </a:rPr>
              <a:t>elektritõuksid</a:t>
            </a:r>
            <a:r>
              <a:rPr lang="en-US" sz="1000" dirty="0">
                <a:latin typeface="Arial" panose="020B0604020202020204" pitchFamily="34" charset="0"/>
              </a:rPr>
              <a:t>, </a:t>
            </a:r>
            <a:r>
              <a:rPr lang="en-US" sz="1000" dirty="0" err="1">
                <a:latin typeface="Arial" panose="020B0604020202020204" pitchFamily="34" charset="0"/>
              </a:rPr>
              <a:t>rulluisud</a:t>
            </a:r>
            <a:r>
              <a:rPr lang="en-US" sz="1000" dirty="0">
                <a:latin typeface="Arial" panose="020B0604020202020204" pitchFamily="34" charset="0"/>
              </a:rPr>
              <a:t> ja </a:t>
            </a:r>
            <a:r>
              <a:rPr lang="en-US" sz="1000" dirty="0" err="1">
                <a:latin typeface="Arial" panose="020B0604020202020204" pitchFamily="34" charset="0"/>
              </a:rPr>
              <a:t>rulad</a:t>
            </a:r>
            <a:r>
              <a:rPr lang="en-US" sz="1000" dirty="0">
                <a:latin typeface="Arial" panose="020B0604020202020204" pitchFamily="34" charset="0"/>
              </a:rPr>
              <a:t>)</a:t>
            </a:r>
          </a:p>
          <a:p>
            <a:pPr lvl="1"/>
            <a:r>
              <a:rPr lang="en-US" sz="1400" dirty="0" err="1">
                <a:latin typeface="Arial" panose="020B0604020202020204" pitchFamily="34" charset="0"/>
              </a:rPr>
              <a:t>Nõuded</a:t>
            </a:r>
            <a:r>
              <a:rPr lang="en-US" sz="1400" dirty="0">
                <a:latin typeface="Arial" panose="020B0604020202020204" pitchFamily="34" charset="0"/>
              </a:rPr>
              <a:t> </a:t>
            </a:r>
            <a:r>
              <a:rPr lang="en-US" sz="1400" dirty="0" err="1">
                <a:latin typeface="Arial" panose="020B0604020202020204" pitchFamily="34" charset="0"/>
              </a:rPr>
              <a:t>või</a:t>
            </a:r>
            <a:r>
              <a:rPr lang="en-US" sz="1400" dirty="0">
                <a:latin typeface="Arial" panose="020B0604020202020204" pitchFamily="34" charset="0"/>
              </a:rPr>
              <a:t> </a:t>
            </a:r>
            <a:r>
              <a:rPr lang="en-US" sz="1400" dirty="0" err="1">
                <a:latin typeface="Arial" panose="020B0604020202020204" pitchFamily="34" charset="0"/>
              </a:rPr>
              <a:t>soovid</a:t>
            </a:r>
            <a:r>
              <a:rPr lang="en-US" sz="1400" dirty="0">
                <a:latin typeface="Arial" panose="020B0604020202020204" pitchFamily="34" charset="0"/>
              </a:rPr>
              <a:t> </a:t>
            </a:r>
            <a:r>
              <a:rPr lang="en-US" sz="1400" dirty="0" err="1">
                <a:latin typeface="Arial" panose="020B0604020202020204" pitchFamily="34" charset="0"/>
              </a:rPr>
              <a:t>katte</a:t>
            </a:r>
            <a:r>
              <a:rPr lang="en-US" sz="1400" dirty="0">
                <a:latin typeface="Arial" panose="020B0604020202020204" pitchFamily="34" charset="0"/>
              </a:rPr>
              <a:t> </a:t>
            </a:r>
            <a:r>
              <a:rPr lang="en-US" sz="1400" dirty="0" err="1">
                <a:latin typeface="Arial" panose="020B0604020202020204" pitchFamily="34" charset="0"/>
              </a:rPr>
              <a:t>kvaliteedile</a:t>
            </a:r>
            <a:r>
              <a:rPr lang="en-US" sz="1400" dirty="0">
                <a:latin typeface="Arial" panose="020B0604020202020204" pitchFamily="34" charset="0"/>
              </a:rPr>
              <a:t> on </a:t>
            </a:r>
            <a:r>
              <a:rPr lang="en-US" sz="1400" dirty="0" err="1">
                <a:latin typeface="Arial" panose="020B0604020202020204" pitchFamily="34" charset="0"/>
              </a:rPr>
              <a:t>erinevad</a:t>
            </a:r>
            <a:endParaRPr lang="en-US" sz="1400" dirty="0">
              <a:latin typeface="Arial" panose="020B0604020202020204" pitchFamily="34" charset="0"/>
            </a:endParaRPr>
          </a:p>
          <a:p>
            <a:pPr lvl="2"/>
            <a:r>
              <a:rPr lang="en-US" sz="1000" dirty="0" err="1">
                <a:latin typeface="Arial" panose="020B0604020202020204" pitchFamily="34" charset="0"/>
              </a:rPr>
              <a:t>Asfalt</a:t>
            </a:r>
            <a:r>
              <a:rPr lang="en-US" sz="1000" dirty="0">
                <a:latin typeface="Arial" panose="020B0604020202020204" pitchFamily="34" charset="0"/>
              </a:rPr>
              <a:t> on </a:t>
            </a:r>
            <a:r>
              <a:rPr lang="en-US" sz="1000" dirty="0" err="1">
                <a:latin typeface="Arial" panose="020B0604020202020204" pitchFamily="34" charset="0"/>
              </a:rPr>
              <a:t>kallim</a:t>
            </a:r>
            <a:r>
              <a:rPr lang="en-US" sz="1000" dirty="0">
                <a:latin typeface="Arial" panose="020B0604020202020204" pitchFamily="34" charset="0"/>
              </a:rPr>
              <a:t>, </a:t>
            </a:r>
            <a:r>
              <a:rPr lang="en-US" sz="1000" dirty="0" err="1">
                <a:latin typeface="Arial" panose="020B0604020202020204" pitchFamily="34" charset="0"/>
              </a:rPr>
              <a:t>kuid</a:t>
            </a:r>
            <a:r>
              <a:rPr lang="en-US" sz="1000" dirty="0">
                <a:latin typeface="Arial" panose="020B0604020202020204" pitchFamily="34" charset="0"/>
              </a:rPr>
              <a:t> </a:t>
            </a:r>
            <a:r>
              <a:rPr lang="en-US" sz="1000" dirty="0" err="1">
                <a:latin typeface="Arial" panose="020B0604020202020204" pitchFamily="34" charset="0"/>
              </a:rPr>
              <a:t>lihtsam</a:t>
            </a:r>
            <a:r>
              <a:rPr lang="en-US" sz="1000" dirty="0">
                <a:latin typeface="Arial" panose="020B0604020202020204" pitchFamily="34" charset="0"/>
              </a:rPr>
              <a:t> </a:t>
            </a:r>
            <a:r>
              <a:rPr lang="en-US" sz="1000" dirty="0" err="1">
                <a:latin typeface="Arial" panose="020B0604020202020204" pitchFamily="34" charset="0"/>
              </a:rPr>
              <a:t>hooldada</a:t>
            </a:r>
            <a:r>
              <a:rPr lang="en-US" sz="1000" dirty="0">
                <a:latin typeface="Arial" panose="020B0604020202020204" pitchFamily="34" charset="0"/>
              </a:rPr>
              <a:t>, </a:t>
            </a:r>
            <a:r>
              <a:rPr lang="en-US" sz="1000" dirty="0" err="1">
                <a:latin typeface="Arial" panose="020B0604020202020204" pitchFamily="34" charset="0"/>
              </a:rPr>
              <a:t>vajalik</a:t>
            </a:r>
            <a:r>
              <a:rPr lang="en-US" sz="1000" dirty="0">
                <a:latin typeface="Arial" panose="020B0604020202020204" pitchFamily="34" charset="0"/>
              </a:rPr>
              <a:t> </a:t>
            </a:r>
            <a:r>
              <a:rPr lang="en-US" sz="1000" dirty="0" err="1">
                <a:latin typeface="Arial" panose="020B0604020202020204" pitchFamily="34" charset="0"/>
              </a:rPr>
              <a:t>pigem</a:t>
            </a:r>
            <a:r>
              <a:rPr lang="en-US" sz="1000" dirty="0">
                <a:latin typeface="Arial" panose="020B0604020202020204" pitchFamily="34" charset="0"/>
              </a:rPr>
              <a:t> </a:t>
            </a:r>
            <a:r>
              <a:rPr lang="en-US" sz="1000" dirty="0" err="1">
                <a:latin typeface="Arial" panose="020B0604020202020204" pitchFamily="34" charset="0"/>
              </a:rPr>
              <a:t>väikserattalistele</a:t>
            </a:r>
            <a:r>
              <a:rPr lang="en-US" sz="1000" dirty="0">
                <a:latin typeface="Arial" panose="020B0604020202020204" pitchFamily="34" charset="0"/>
              </a:rPr>
              <a:t> </a:t>
            </a:r>
            <a:r>
              <a:rPr lang="en-US" sz="1000" dirty="0" err="1">
                <a:latin typeface="Arial" panose="020B0604020202020204" pitchFamily="34" charset="0"/>
              </a:rPr>
              <a:t>isenditele</a:t>
            </a:r>
            <a:endParaRPr lang="en-US" sz="1000" dirty="0">
              <a:latin typeface="Arial" panose="020B0604020202020204" pitchFamily="34" charset="0"/>
            </a:endParaRPr>
          </a:p>
        </p:txBody>
      </p:sp>
      <p:pic>
        <p:nvPicPr>
          <p:cNvPr id="5" name="Picture 4">
            <a:extLst>
              <a:ext uri="{FF2B5EF4-FFF2-40B4-BE49-F238E27FC236}">
                <a16:creationId xmlns:a16="http://schemas.microsoft.com/office/drawing/2014/main" id="{5E517BD4-4714-60FD-8B91-245A2F92E6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5556" y="3661955"/>
            <a:ext cx="4382304" cy="3162544"/>
          </a:xfrm>
          <a:prstGeom prst="rect">
            <a:avLst/>
          </a:prstGeom>
        </p:spPr>
      </p:pic>
      <p:pic>
        <p:nvPicPr>
          <p:cNvPr id="7" name="Picture 6">
            <a:extLst>
              <a:ext uri="{FF2B5EF4-FFF2-40B4-BE49-F238E27FC236}">
                <a16:creationId xmlns:a16="http://schemas.microsoft.com/office/drawing/2014/main" id="{BB83E191-CEA1-34C5-A8B2-89FBC4D31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9656" y="33501"/>
            <a:ext cx="4642344" cy="3561037"/>
          </a:xfrm>
          <a:prstGeom prst="rect">
            <a:avLst/>
          </a:prstGeom>
        </p:spPr>
      </p:pic>
      <p:sp>
        <p:nvSpPr>
          <p:cNvPr id="8" name="Slide Number Placeholder 7">
            <a:extLst>
              <a:ext uri="{FF2B5EF4-FFF2-40B4-BE49-F238E27FC236}">
                <a16:creationId xmlns:a16="http://schemas.microsoft.com/office/drawing/2014/main" id="{E7B9B623-17B6-1761-72F7-2B05FB90A806}"/>
              </a:ext>
            </a:extLst>
          </p:cNvPr>
          <p:cNvSpPr>
            <a:spLocks noGrp="1"/>
          </p:cNvSpPr>
          <p:nvPr>
            <p:ph type="sldNum" sz="quarter" idx="12"/>
          </p:nvPr>
        </p:nvSpPr>
        <p:spPr/>
        <p:txBody>
          <a:bodyPr/>
          <a:lstStyle/>
          <a:p>
            <a:fld id="{A89FF1E2-3BA7-475C-A9AD-AEEAF9FE4269}" type="slidenum">
              <a:rPr lang="en-US" smtClean="0"/>
              <a:t>72</a:t>
            </a:fld>
            <a:endParaRPr lang="en-US"/>
          </a:p>
        </p:txBody>
      </p:sp>
    </p:spTree>
    <p:extLst>
      <p:ext uri="{BB962C8B-B14F-4D97-AF65-F5344CB8AC3E}">
        <p14:creationId xmlns:p14="http://schemas.microsoft.com/office/powerpoint/2010/main" val="6306607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579B-00E2-F99F-F91E-5E5898C15A38}"/>
              </a:ext>
            </a:extLst>
          </p:cNvPr>
          <p:cNvSpPr>
            <a:spLocks noGrp="1"/>
          </p:cNvSpPr>
          <p:nvPr>
            <p:ph type="title"/>
          </p:nvPr>
        </p:nvSpPr>
        <p:spPr/>
        <p:txBody>
          <a:bodyPr/>
          <a:lstStyle/>
          <a:p>
            <a:r>
              <a:rPr lang="en-US" dirty="0" err="1"/>
              <a:t>Soome</a:t>
            </a:r>
            <a:endParaRPr lang="et-EE" dirty="0"/>
          </a:p>
        </p:txBody>
      </p:sp>
      <p:sp>
        <p:nvSpPr>
          <p:cNvPr id="3" name="Content Placeholder 2">
            <a:extLst>
              <a:ext uri="{FF2B5EF4-FFF2-40B4-BE49-F238E27FC236}">
                <a16:creationId xmlns:a16="http://schemas.microsoft.com/office/drawing/2014/main" id="{E180819A-98C8-5353-A5AA-6849D142D35B}"/>
              </a:ext>
            </a:extLst>
          </p:cNvPr>
          <p:cNvSpPr>
            <a:spLocks noGrp="1"/>
          </p:cNvSpPr>
          <p:nvPr>
            <p:ph sz="half" idx="1"/>
          </p:nvPr>
        </p:nvSpPr>
        <p:spPr>
          <a:xfrm>
            <a:off x="79696" y="1825625"/>
            <a:ext cx="3250734" cy="4351338"/>
          </a:xfrm>
        </p:spPr>
        <p:txBody>
          <a:bodyPr/>
          <a:lstStyle/>
          <a:p>
            <a:r>
              <a:rPr lang="en-US" dirty="0" err="1"/>
              <a:t>Maantee</a:t>
            </a:r>
            <a:r>
              <a:rPr lang="en-US" dirty="0"/>
              <a:t> </a:t>
            </a:r>
            <a:r>
              <a:rPr lang="en-US" dirty="0" err="1"/>
              <a:t>ühendamine</a:t>
            </a:r>
            <a:r>
              <a:rPr lang="en-US" dirty="0"/>
              <a:t> </a:t>
            </a:r>
            <a:r>
              <a:rPr lang="en-US" dirty="0" err="1"/>
              <a:t>kohaliku</a:t>
            </a:r>
            <a:r>
              <a:rPr lang="en-US" dirty="0"/>
              <a:t> </a:t>
            </a:r>
            <a:r>
              <a:rPr lang="en-US" dirty="0" err="1"/>
              <a:t>liiklusega</a:t>
            </a:r>
            <a:endParaRPr lang="et-EE" dirty="0"/>
          </a:p>
        </p:txBody>
      </p:sp>
      <p:sp>
        <p:nvSpPr>
          <p:cNvPr id="4" name="Content Placeholder 3">
            <a:extLst>
              <a:ext uri="{FF2B5EF4-FFF2-40B4-BE49-F238E27FC236}">
                <a16:creationId xmlns:a16="http://schemas.microsoft.com/office/drawing/2014/main" id="{F74B4980-B5A0-4028-94D1-D12BE1D4EFAF}"/>
              </a:ext>
            </a:extLst>
          </p:cNvPr>
          <p:cNvSpPr>
            <a:spLocks noGrp="1"/>
          </p:cNvSpPr>
          <p:nvPr>
            <p:ph sz="half" idx="2"/>
          </p:nvPr>
        </p:nvSpPr>
        <p:spPr/>
        <p:txBody>
          <a:bodyPr/>
          <a:lstStyle/>
          <a:p>
            <a:endParaRPr lang="et-EE"/>
          </a:p>
        </p:txBody>
      </p:sp>
      <p:pic>
        <p:nvPicPr>
          <p:cNvPr id="6" name="Picture 5">
            <a:extLst>
              <a:ext uri="{FF2B5EF4-FFF2-40B4-BE49-F238E27FC236}">
                <a16:creationId xmlns:a16="http://schemas.microsoft.com/office/drawing/2014/main" id="{681C0719-8FEB-7E21-DA7B-BBFB3F6C49B9}"/>
              </a:ext>
            </a:extLst>
          </p:cNvPr>
          <p:cNvPicPr>
            <a:picLocks noChangeAspect="1"/>
          </p:cNvPicPr>
          <p:nvPr/>
        </p:nvPicPr>
        <p:blipFill>
          <a:blip r:embed="rId2"/>
          <a:stretch>
            <a:fillRect/>
          </a:stretch>
        </p:blipFill>
        <p:spPr>
          <a:xfrm>
            <a:off x="3365259" y="0"/>
            <a:ext cx="8826741" cy="6858000"/>
          </a:xfrm>
          <a:prstGeom prst="rect">
            <a:avLst/>
          </a:prstGeom>
        </p:spPr>
      </p:pic>
      <p:pic>
        <p:nvPicPr>
          <p:cNvPr id="8" name="Picture 7">
            <a:extLst>
              <a:ext uri="{FF2B5EF4-FFF2-40B4-BE49-F238E27FC236}">
                <a16:creationId xmlns:a16="http://schemas.microsoft.com/office/drawing/2014/main" id="{C19B7ACA-D84E-A71F-BE37-AB8EB6ADE6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8" y="3734542"/>
            <a:ext cx="3360863" cy="1626113"/>
          </a:xfrm>
          <a:prstGeom prst="rect">
            <a:avLst/>
          </a:prstGeom>
        </p:spPr>
      </p:pic>
      <p:pic>
        <p:nvPicPr>
          <p:cNvPr id="10" name="Picture 9">
            <a:extLst>
              <a:ext uri="{FF2B5EF4-FFF2-40B4-BE49-F238E27FC236}">
                <a16:creationId xmlns:a16="http://schemas.microsoft.com/office/drawing/2014/main" id="{5C6E3C50-4D14-6CD1-71B4-265C1C9617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428124"/>
            <a:ext cx="3360863" cy="1424330"/>
          </a:xfrm>
          <a:prstGeom prst="rect">
            <a:avLst/>
          </a:prstGeom>
        </p:spPr>
      </p:pic>
      <p:sp>
        <p:nvSpPr>
          <p:cNvPr id="11" name="Slide Number Placeholder 10">
            <a:extLst>
              <a:ext uri="{FF2B5EF4-FFF2-40B4-BE49-F238E27FC236}">
                <a16:creationId xmlns:a16="http://schemas.microsoft.com/office/drawing/2014/main" id="{BA397412-EA3B-91B8-EF28-2397166D73E6}"/>
              </a:ext>
            </a:extLst>
          </p:cNvPr>
          <p:cNvSpPr>
            <a:spLocks noGrp="1"/>
          </p:cNvSpPr>
          <p:nvPr>
            <p:ph type="sldNum" sz="quarter" idx="12"/>
          </p:nvPr>
        </p:nvSpPr>
        <p:spPr/>
        <p:txBody>
          <a:bodyPr/>
          <a:lstStyle/>
          <a:p>
            <a:fld id="{A89FF1E2-3BA7-475C-A9AD-AEEAF9FE4269}" type="slidenum">
              <a:rPr lang="en-US" smtClean="0"/>
              <a:t>73</a:t>
            </a:fld>
            <a:endParaRPr lang="en-US"/>
          </a:p>
        </p:txBody>
      </p:sp>
    </p:spTree>
    <p:extLst>
      <p:ext uri="{BB962C8B-B14F-4D97-AF65-F5344CB8AC3E}">
        <p14:creationId xmlns:p14="http://schemas.microsoft.com/office/powerpoint/2010/main" val="10909088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3D36FF-92EB-20BD-9697-5B91E9213F8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4464C85-9280-9A99-310C-6E1165BE6F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12192002" cy="6519395"/>
          </a:xfrm>
          <a:prstGeom prst="rect">
            <a:avLst/>
          </a:prstGeom>
          <a:noFill/>
          <a:ln>
            <a:noFill/>
          </a:ln>
        </p:spPr>
      </p:pic>
      <p:grpSp>
        <p:nvGrpSpPr>
          <p:cNvPr id="3" name="Group 2">
            <a:extLst>
              <a:ext uri="{FF2B5EF4-FFF2-40B4-BE49-F238E27FC236}">
                <a16:creationId xmlns:a16="http://schemas.microsoft.com/office/drawing/2014/main" id="{AFECC284-F80C-552D-D269-1A726ED3FF50}"/>
              </a:ext>
            </a:extLst>
          </p:cNvPr>
          <p:cNvGrpSpPr/>
          <p:nvPr/>
        </p:nvGrpSpPr>
        <p:grpSpPr>
          <a:xfrm>
            <a:off x="-1" y="1958640"/>
            <a:ext cx="12192000" cy="4899360"/>
            <a:chOff x="-1" y="1958640"/>
            <a:chExt cx="12192000" cy="4899360"/>
          </a:xfrm>
        </p:grpSpPr>
        <p:sp>
          <p:nvSpPr>
            <p:cNvPr id="10" name="Freeform 9">
              <a:extLst>
                <a:ext uri="{FF2B5EF4-FFF2-40B4-BE49-F238E27FC236}">
                  <a16:creationId xmlns:a16="http://schemas.microsoft.com/office/drawing/2014/main" id="{F58E1626-8D6A-4015-6202-C041BD11C02A}"/>
                </a:ext>
              </a:extLst>
            </p:cNvPr>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BEB815F3-5D08-4427-AABA-4C10352B47E6}"/>
                </a:ext>
              </a:extLst>
            </p:cNvPr>
            <p:cNvPicPr>
              <a:picLocks noChangeAspect="1"/>
            </p:cNvPicPr>
            <p:nvPr/>
          </p:nvPicPr>
          <p:blipFill>
            <a:blip r:embed="rId3"/>
            <a:stretch>
              <a:fillRect/>
            </a:stretch>
          </p:blipFill>
          <p:spPr>
            <a:xfrm>
              <a:off x="8677555" y="1958640"/>
              <a:ext cx="2447645" cy="1370681"/>
            </a:xfrm>
            <a:prstGeom prst="rect">
              <a:avLst/>
            </a:prstGeom>
          </p:spPr>
        </p:pic>
      </p:grpSp>
      <p:sp>
        <p:nvSpPr>
          <p:cNvPr id="9" name="Teksti kohatäide 4">
            <a:extLst>
              <a:ext uri="{FF2B5EF4-FFF2-40B4-BE49-F238E27FC236}">
                <a16:creationId xmlns:a16="http://schemas.microsoft.com/office/drawing/2014/main" id="{81E29873-7E94-707A-820D-82ECBC537769}"/>
              </a:ext>
            </a:extLst>
          </p:cNvPr>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a:solidFill>
                  <a:schemeClr val="tx2"/>
                </a:solidFill>
                <a:latin typeface="+mj-lt"/>
              </a:rPr>
              <a:t>RAHA</a:t>
            </a:r>
            <a:endParaRPr lang="en-US" altLang="en-US" sz="2900" dirty="0">
              <a:solidFill>
                <a:schemeClr val="accent1"/>
              </a:solidFill>
              <a:latin typeface="+mn-lt"/>
            </a:endParaRPr>
          </a:p>
        </p:txBody>
      </p:sp>
    </p:spTree>
    <p:extLst>
      <p:ext uri="{BB962C8B-B14F-4D97-AF65-F5344CB8AC3E}">
        <p14:creationId xmlns:p14="http://schemas.microsoft.com/office/powerpoint/2010/main" val="1345871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100F-EBA6-61BA-A288-9F7B8F5986AF}"/>
              </a:ext>
            </a:extLst>
          </p:cNvPr>
          <p:cNvSpPr>
            <a:spLocks noGrp="1"/>
          </p:cNvSpPr>
          <p:nvPr>
            <p:ph type="title"/>
          </p:nvPr>
        </p:nvSpPr>
        <p:spPr>
          <a:xfrm>
            <a:off x="1303868" y="116110"/>
            <a:ext cx="10701866" cy="1280890"/>
          </a:xfrm>
        </p:spPr>
        <p:txBody>
          <a:bodyPr/>
          <a:lstStyle/>
          <a:p>
            <a:r>
              <a:rPr lang="en-US" dirty="0"/>
              <a:t>Raha: </a:t>
            </a:r>
            <a:r>
              <a:rPr lang="en-US" sz="2800" dirty="0" err="1"/>
              <a:t>kuni</a:t>
            </a:r>
            <a:r>
              <a:rPr lang="en-US" sz="2800" dirty="0"/>
              <a:t> 2015 75% </a:t>
            </a:r>
            <a:r>
              <a:rPr lang="en-US" sz="2800" dirty="0" err="1"/>
              <a:t>eeldatavast</a:t>
            </a:r>
            <a:r>
              <a:rPr lang="en-US" sz="2800" dirty="0"/>
              <a:t> </a:t>
            </a:r>
            <a:r>
              <a:rPr lang="en-US" sz="2800" dirty="0" err="1"/>
              <a:t>aktsiisilaekumisest</a:t>
            </a:r>
            <a:br>
              <a:rPr lang="en-US" sz="2800" dirty="0"/>
            </a:br>
            <a:r>
              <a:rPr lang="en-US" sz="2800" dirty="0"/>
              <a:t>    </a:t>
            </a:r>
            <a:r>
              <a:rPr lang="en-US" sz="2400" dirty="0" err="1"/>
              <a:t>Lubadus</a:t>
            </a:r>
            <a:r>
              <a:rPr lang="en-US" sz="2400" dirty="0"/>
              <a:t>: </a:t>
            </a:r>
            <a:r>
              <a:rPr lang="en-US" sz="2400" dirty="0" err="1"/>
              <a:t>teehoiu</a:t>
            </a:r>
            <a:r>
              <a:rPr lang="en-US" sz="2400" dirty="0"/>
              <a:t> </a:t>
            </a:r>
            <a:r>
              <a:rPr lang="en-US" sz="2400" dirty="0" err="1"/>
              <a:t>rahastamine</a:t>
            </a:r>
            <a:r>
              <a:rPr lang="en-US" sz="2400" dirty="0"/>
              <a:t> </a:t>
            </a:r>
            <a:r>
              <a:rPr lang="en-US" sz="2400" dirty="0" err="1"/>
              <a:t>ei</a:t>
            </a:r>
            <a:r>
              <a:rPr lang="en-US" sz="2400" dirty="0"/>
              <a:t> </a:t>
            </a:r>
            <a:r>
              <a:rPr lang="en-US" sz="2400" dirty="0" err="1"/>
              <a:t>kahane</a:t>
            </a:r>
            <a:r>
              <a:rPr lang="en-US" sz="2400" dirty="0"/>
              <a:t> / </a:t>
            </a:r>
            <a:r>
              <a:rPr lang="en-US" sz="2400" dirty="0" err="1"/>
              <a:t>lugege</a:t>
            </a:r>
            <a:r>
              <a:rPr lang="en-US" sz="2400" dirty="0"/>
              <a:t> mu </a:t>
            </a:r>
            <a:r>
              <a:rPr lang="en-US" sz="2400" dirty="0" err="1"/>
              <a:t>huultelt</a:t>
            </a:r>
            <a:endParaRPr lang="en-US" dirty="0"/>
          </a:p>
        </p:txBody>
      </p:sp>
      <p:sp>
        <p:nvSpPr>
          <p:cNvPr id="3" name="Content Placeholder 2">
            <a:extLst>
              <a:ext uri="{FF2B5EF4-FFF2-40B4-BE49-F238E27FC236}">
                <a16:creationId xmlns:a16="http://schemas.microsoft.com/office/drawing/2014/main" id="{3F8A70A1-6AE7-77A5-75B1-4F656C5AF53E}"/>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1CB9B82C-E2F6-B229-2490-A80B15476075}"/>
              </a:ext>
            </a:extLst>
          </p:cNvPr>
          <p:cNvSpPr>
            <a:spLocks noGrp="1"/>
          </p:cNvSpPr>
          <p:nvPr>
            <p:ph type="dt" sz="half" idx="10"/>
          </p:nvPr>
        </p:nvSpPr>
        <p:spPr/>
        <p:txBody>
          <a:bodyPr/>
          <a:lstStyle/>
          <a:p>
            <a:fld id="{19F3CB69-D208-4F53-9678-8C6FDD0051DD}" type="datetime1">
              <a:rPr lang="en-US" smtClean="0"/>
              <a:t>10/7/2025</a:t>
            </a:fld>
            <a:endParaRPr lang="en-US" dirty="0"/>
          </a:p>
        </p:txBody>
      </p:sp>
      <p:pic>
        <p:nvPicPr>
          <p:cNvPr id="6" name="Picture 5">
            <a:extLst>
              <a:ext uri="{FF2B5EF4-FFF2-40B4-BE49-F238E27FC236}">
                <a16:creationId xmlns:a16="http://schemas.microsoft.com/office/drawing/2014/main" id="{DD0A76FA-1A27-6C32-E3C1-DA79C1CB71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9437" y="1295400"/>
            <a:ext cx="9116038" cy="5562600"/>
          </a:xfrm>
          <a:prstGeom prst="rect">
            <a:avLst/>
          </a:prstGeom>
        </p:spPr>
      </p:pic>
    </p:spTree>
    <p:extLst>
      <p:ext uri="{BB962C8B-B14F-4D97-AF65-F5344CB8AC3E}">
        <p14:creationId xmlns:p14="http://schemas.microsoft.com/office/powerpoint/2010/main" val="35203799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65CA-D2B3-3BB4-7556-6348A9232998}"/>
              </a:ext>
            </a:extLst>
          </p:cNvPr>
          <p:cNvSpPr>
            <a:spLocks noGrp="1"/>
          </p:cNvSpPr>
          <p:nvPr>
            <p:ph type="title"/>
          </p:nvPr>
        </p:nvSpPr>
        <p:spPr/>
        <p:txBody>
          <a:bodyPr/>
          <a:lstStyle/>
          <a:p>
            <a:r>
              <a:rPr lang="en-US" dirty="0" err="1"/>
              <a:t>Teehoiu</a:t>
            </a:r>
            <a:r>
              <a:rPr lang="en-US" dirty="0"/>
              <a:t> </a:t>
            </a:r>
            <a:r>
              <a:rPr lang="en-US" dirty="0" err="1"/>
              <a:t>intervallid</a:t>
            </a:r>
            <a:endParaRPr lang="en-US" dirty="0"/>
          </a:p>
        </p:txBody>
      </p:sp>
      <p:sp>
        <p:nvSpPr>
          <p:cNvPr id="3" name="Content Placeholder 2">
            <a:extLst>
              <a:ext uri="{FF2B5EF4-FFF2-40B4-BE49-F238E27FC236}">
                <a16:creationId xmlns:a16="http://schemas.microsoft.com/office/drawing/2014/main" id="{8C7BD435-FA1B-9A27-31FE-E5975A8B0905}"/>
              </a:ext>
            </a:extLst>
          </p:cNvPr>
          <p:cNvSpPr>
            <a:spLocks noGrp="1"/>
          </p:cNvSpPr>
          <p:nvPr>
            <p:ph idx="1"/>
          </p:nvPr>
        </p:nvSpPr>
        <p:spPr/>
        <p:txBody>
          <a:bodyPr/>
          <a:lstStyle/>
          <a:p>
            <a:r>
              <a:rPr lang="en-US" dirty="0" err="1"/>
              <a:t>Kruusatee</a:t>
            </a:r>
            <a:r>
              <a:rPr lang="en-US" dirty="0"/>
              <a:t> </a:t>
            </a:r>
            <a:r>
              <a:rPr lang="en-US" dirty="0" err="1"/>
              <a:t>remont</a:t>
            </a:r>
            <a:r>
              <a:rPr lang="en-US" dirty="0"/>
              <a:t> </a:t>
            </a:r>
            <a:r>
              <a:rPr lang="en-US" dirty="0" err="1"/>
              <a:t>keskmiselt</a:t>
            </a:r>
            <a:r>
              <a:rPr lang="en-US" dirty="0"/>
              <a:t> 12 </a:t>
            </a:r>
            <a:r>
              <a:rPr lang="en-US" dirty="0" err="1"/>
              <a:t>aastat</a:t>
            </a:r>
            <a:endParaRPr lang="en-US" dirty="0"/>
          </a:p>
          <a:p>
            <a:r>
              <a:rPr lang="en-US" dirty="0" err="1"/>
              <a:t>Säilitusremont</a:t>
            </a:r>
            <a:r>
              <a:rPr lang="en-US" dirty="0"/>
              <a:t> = </a:t>
            </a:r>
            <a:r>
              <a:rPr lang="en-US" dirty="0" err="1"/>
              <a:t>kattega</a:t>
            </a:r>
            <a:r>
              <a:rPr lang="en-US" dirty="0"/>
              <a:t> tee </a:t>
            </a:r>
            <a:r>
              <a:rPr lang="en-US" dirty="0" err="1"/>
              <a:t>pindamine</a:t>
            </a:r>
            <a:endParaRPr lang="en-US" dirty="0"/>
          </a:p>
          <a:p>
            <a:pPr lvl="1"/>
            <a:r>
              <a:rPr lang="en-US" dirty="0"/>
              <a:t>&lt;500 AKÖL – 8 a; 501-2000 – 7 a; 2001-4000 – 6 a; &gt;4000 – 5 a – </a:t>
            </a:r>
            <a:r>
              <a:rPr lang="en-US" dirty="0" err="1"/>
              <a:t>kuid</a:t>
            </a:r>
            <a:r>
              <a:rPr lang="en-US" dirty="0"/>
              <a:t> &gt;3000 pole </a:t>
            </a:r>
            <a:r>
              <a:rPr lang="en-US" dirty="0" err="1"/>
              <a:t>pindamine</a:t>
            </a:r>
            <a:r>
              <a:rPr lang="en-US" dirty="0"/>
              <a:t> </a:t>
            </a:r>
            <a:r>
              <a:rPr lang="en-US" dirty="0" err="1"/>
              <a:t>sobiv</a:t>
            </a:r>
            <a:endParaRPr lang="en-US" dirty="0"/>
          </a:p>
          <a:p>
            <a:r>
              <a:rPr lang="en-US" dirty="0" err="1"/>
              <a:t>Taastusremont</a:t>
            </a:r>
            <a:r>
              <a:rPr lang="en-US" dirty="0"/>
              <a:t> = </a:t>
            </a:r>
            <a:r>
              <a:rPr lang="en-US" dirty="0" err="1"/>
              <a:t>ülekate</a:t>
            </a:r>
            <a:endParaRPr lang="en-US" dirty="0"/>
          </a:p>
          <a:p>
            <a:pPr lvl="1"/>
            <a:r>
              <a:rPr lang="en-US" dirty="0"/>
              <a:t>1500-2999 AKÖL = 1,3 mm/a</a:t>
            </a:r>
          </a:p>
          <a:p>
            <a:pPr lvl="1"/>
            <a:r>
              <a:rPr lang="en-US" dirty="0"/>
              <a:t>3000-5999 AKÖL = 1,8 mm/a</a:t>
            </a:r>
          </a:p>
          <a:p>
            <a:pPr lvl="1"/>
            <a:r>
              <a:rPr lang="en-US" dirty="0"/>
              <a:t>6000-9999 AKÖL = 2,0 mm/a</a:t>
            </a:r>
          </a:p>
          <a:p>
            <a:pPr lvl="1"/>
            <a:r>
              <a:rPr lang="en-US" dirty="0"/>
              <a:t>10,000+    AKÖL = 2,5 mm/a</a:t>
            </a:r>
          </a:p>
          <a:p>
            <a:pPr lvl="1"/>
            <a:endParaRPr lang="en-US" dirty="0"/>
          </a:p>
        </p:txBody>
      </p:sp>
      <p:sp>
        <p:nvSpPr>
          <p:cNvPr id="4" name="Date Placeholder 3">
            <a:extLst>
              <a:ext uri="{FF2B5EF4-FFF2-40B4-BE49-F238E27FC236}">
                <a16:creationId xmlns:a16="http://schemas.microsoft.com/office/drawing/2014/main" id="{5EC99DF0-5D5C-0687-DF60-C2EC507EE5EE}"/>
              </a:ext>
            </a:extLst>
          </p:cNvPr>
          <p:cNvSpPr>
            <a:spLocks noGrp="1"/>
          </p:cNvSpPr>
          <p:nvPr>
            <p:ph type="dt" sz="half" idx="10"/>
          </p:nvPr>
        </p:nvSpPr>
        <p:spPr/>
        <p:txBody>
          <a:bodyPr/>
          <a:lstStyle/>
          <a:p>
            <a:fld id="{7B2DD2A0-A2D2-478E-8444-A57453A19D4D}" type="datetime1">
              <a:rPr lang="en-US" smtClean="0"/>
              <a:t>10/7/2025</a:t>
            </a:fld>
            <a:endParaRPr lang="en-US" dirty="0"/>
          </a:p>
        </p:txBody>
      </p:sp>
    </p:spTree>
    <p:extLst>
      <p:ext uri="{BB962C8B-B14F-4D97-AF65-F5344CB8AC3E}">
        <p14:creationId xmlns:p14="http://schemas.microsoft.com/office/powerpoint/2010/main" val="33235970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1D1E-F806-DD72-3B1B-502AE990E6EB}"/>
              </a:ext>
            </a:extLst>
          </p:cNvPr>
          <p:cNvSpPr>
            <a:spLocks noGrp="1"/>
          </p:cNvSpPr>
          <p:nvPr>
            <p:ph type="title"/>
          </p:nvPr>
        </p:nvSpPr>
        <p:spPr>
          <a:xfrm>
            <a:off x="921846" y="137716"/>
            <a:ext cx="8911687" cy="1280890"/>
          </a:xfrm>
        </p:spPr>
        <p:txBody>
          <a:bodyPr/>
          <a:lstStyle/>
          <a:p>
            <a:r>
              <a:rPr lang="en-US" sz="1600" dirty="0" err="1">
                <a:hlinkClick r:id="rId2"/>
              </a:rPr>
              <a:t>Riigiteede</a:t>
            </a:r>
            <a:r>
              <a:rPr lang="en-US" sz="1600" dirty="0">
                <a:hlinkClick r:id="rId2"/>
              </a:rPr>
              <a:t> </a:t>
            </a:r>
            <a:r>
              <a:rPr lang="en-US" sz="1600" dirty="0" err="1">
                <a:hlinkClick r:id="rId2"/>
              </a:rPr>
              <a:t>teehoiu</a:t>
            </a:r>
            <a:r>
              <a:rPr lang="en-US" sz="1600" dirty="0">
                <a:hlinkClick r:id="rId2"/>
              </a:rPr>
              <a:t> </a:t>
            </a:r>
            <a:r>
              <a:rPr lang="en-US" sz="1600" dirty="0" err="1">
                <a:hlinkClick r:id="rId2"/>
              </a:rPr>
              <a:t>rahavajaduse</a:t>
            </a:r>
            <a:r>
              <a:rPr lang="en-US" sz="1600" dirty="0">
                <a:hlinkClick r:id="rId2"/>
              </a:rPr>
              <a:t> </a:t>
            </a:r>
            <a:r>
              <a:rPr lang="en-US" sz="1600" dirty="0" err="1">
                <a:hlinkClick r:id="rId2"/>
              </a:rPr>
              <a:t>strateegiline</a:t>
            </a:r>
            <a:r>
              <a:rPr lang="en-US" sz="1600" dirty="0">
                <a:hlinkClick r:id="rId2"/>
              </a:rPr>
              <a:t> </a:t>
            </a:r>
            <a:r>
              <a:rPr lang="en-US" sz="1600" dirty="0" err="1">
                <a:hlinkClick r:id="rId2"/>
              </a:rPr>
              <a:t>analüüs</a:t>
            </a:r>
            <a:endParaRPr lang="en-US" sz="1600" dirty="0"/>
          </a:p>
        </p:txBody>
      </p:sp>
      <p:sp>
        <p:nvSpPr>
          <p:cNvPr id="3" name="Content Placeholder 2">
            <a:extLst>
              <a:ext uri="{FF2B5EF4-FFF2-40B4-BE49-F238E27FC236}">
                <a16:creationId xmlns:a16="http://schemas.microsoft.com/office/drawing/2014/main" id="{FB21AB5D-0D06-F4C8-26A7-DC068FBF9217}"/>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7CAF34A1-7693-000D-D945-7646C62E7281}"/>
              </a:ext>
            </a:extLst>
          </p:cNvPr>
          <p:cNvSpPr>
            <a:spLocks noGrp="1"/>
          </p:cNvSpPr>
          <p:nvPr>
            <p:ph type="dt" sz="half" idx="10"/>
          </p:nvPr>
        </p:nvSpPr>
        <p:spPr/>
        <p:txBody>
          <a:bodyPr/>
          <a:lstStyle/>
          <a:p>
            <a:fld id="{A34A899C-1250-44F4-88D6-2309A79444A7}" type="datetime1">
              <a:rPr lang="en-US" smtClean="0"/>
              <a:t>10/7/2025</a:t>
            </a:fld>
            <a:endParaRPr lang="en-US" dirty="0"/>
          </a:p>
        </p:txBody>
      </p:sp>
      <p:pic>
        <p:nvPicPr>
          <p:cNvPr id="6" name="Picture 5">
            <a:extLst>
              <a:ext uri="{FF2B5EF4-FFF2-40B4-BE49-F238E27FC236}">
                <a16:creationId xmlns:a16="http://schemas.microsoft.com/office/drawing/2014/main" id="{D0AB43A0-E4D7-2824-8BB3-0E4DBDC237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2642" y="422995"/>
            <a:ext cx="4844888" cy="6435005"/>
          </a:xfrm>
          <a:prstGeom prst="rect">
            <a:avLst/>
          </a:prstGeom>
        </p:spPr>
      </p:pic>
      <p:pic>
        <p:nvPicPr>
          <p:cNvPr id="8" name="Picture 7">
            <a:extLst>
              <a:ext uri="{FF2B5EF4-FFF2-40B4-BE49-F238E27FC236}">
                <a16:creationId xmlns:a16="http://schemas.microsoft.com/office/drawing/2014/main" id="{F9CDDFED-1AC0-F391-A09C-F54684ABF4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4311" y="67733"/>
            <a:ext cx="5038369" cy="3777622"/>
          </a:xfrm>
          <a:prstGeom prst="rect">
            <a:avLst/>
          </a:prstGeom>
        </p:spPr>
      </p:pic>
      <p:pic>
        <p:nvPicPr>
          <p:cNvPr id="10" name="Picture 9">
            <a:extLst>
              <a:ext uri="{FF2B5EF4-FFF2-40B4-BE49-F238E27FC236}">
                <a16:creationId xmlns:a16="http://schemas.microsoft.com/office/drawing/2014/main" id="{8102F329-43D2-7279-8F04-10DC55F165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7716" y="4073955"/>
            <a:ext cx="5256896" cy="2646329"/>
          </a:xfrm>
          <a:prstGeom prst="rect">
            <a:avLst/>
          </a:prstGeom>
        </p:spPr>
      </p:pic>
    </p:spTree>
    <p:extLst>
      <p:ext uri="{BB962C8B-B14F-4D97-AF65-F5344CB8AC3E}">
        <p14:creationId xmlns:p14="http://schemas.microsoft.com/office/powerpoint/2010/main" val="26998007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D3A0-61EB-7000-9AA6-0C7DAB93755D}"/>
              </a:ext>
            </a:extLst>
          </p:cNvPr>
          <p:cNvSpPr>
            <a:spLocks noGrp="1"/>
          </p:cNvSpPr>
          <p:nvPr>
            <p:ph type="title"/>
          </p:nvPr>
        </p:nvSpPr>
        <p:spPr>
          <a:xfrm>
            <a:off x="289991" y="1493155"/>
            <a:ext cx="8911687" cy="1280890"/>
          </a:xfrm>
        </p:spPr>
        <p:txBody>
          <a:bodyPr/>
          <a:lstStyle/>
          <a:p>
            <a:r>
              <a:rPr lang="en-US" dirty="0"/>
              <a:t>THK</a:t>
            </a:r>
            <a:br>
              <a:rPr lang="en-US" dirty="0"/>
            </a:br>
            <a:r>
              <a:rPr lang="en-US" dirty="0"/>
              <a:t>TEN-T</a:t>
            </a:r>
          </a:p>
        </p:txBody>
      </p:sp>
      <p:sp>
        <p:nvSpPr>
          <p:cNvPr id="4" name="Date Placeholder 3">
            <a:extLst>
              <a:ext uri="{FF2B5EF4-FFF2-40B4-BE49-F238E27FC236}">
                <a16:creationId xmlns:a16="http://schemas.microsoft.com/office/drawing/2014/main" id="{C794C934-2A7A-AC7C-45E2-AC7BD01CB981}"/>
              </a:ext>
            </a:extLst>
          </p:cNvPr>
          <p:cNvSpPr>
            <a:spLocks noGrp="1"/>
          </p:cNvSpPr>
          <p:nvPr>
            <p:ph type="dt" sz="half" idx="10"/>
          </p:nvPr>
        </p:nvSpPr>
        <p:spPr/>
        <p:txBody>
          <a:bodyPr/>
          <a:lstStyle/>
          <a:p>
            <a:fld id="{78C8D493-EEF3-4D84-A4A7-652B534C9E85}" type="datetime1">
              <a:rPr lang="en-US" smtClean="0"/>
              <a:t>10/7/2025</a:t>
            </a:fld>
            <a:endParaRPr lang="en-US" dirty="0"/>
          </a:p>
        </p:txBody>
      </p:sp>
      <p:pic>
        <p:nvPicPr>
          <p:cNvPr id="10" name="Content Placeholder 9">
            <a:extLst>
              <a:ext uri="{FF2B5EF4-FFF2-40B4-BE49-F238E27FC236}">
                <a16:creationId xmlns:a16="http://schemas.microsoft.com/office/drawing/2014/main" id="{ECDBBC60-5220-9CE4-80D4-FF09D5DA400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75012" y="2133600"/>
            <a:ext cx="4743802" cy="3778250"/>
          </a:xfrm>
        </p:spPr>
      </p:pic>
      <p:pic>
        <p:nvPicPr>
          <p:cNvPr id="12" name="Picture 11">
            <a:extLst>
              <a:ext uri="{FF2B5EF4-FFF2-40B4-BE49-F238E27FC236}">
                <a16:creationId xmlns:a16="http://schemas.microsoft.com/office/drawing/2014/main" id="{489DCAD8-B581-9CD2-F804-567B84320DC6}"/>
              </a:ext>
            </a:extLst>
          </p:cNvPr>
          <p:cNvPicPr>
            <a:picLocks noChangeAspect="1"/>
          </p:cNvPicPr>
          <p:nvPr/>
        </p:nvPicPr>
        <p:blipFill>
          <a:blip r:embed="rId3"/>
          <a:stretch>
            <a:fillRect/>
          </a:stretch>
        </p:blipFill>
        <p:spPr>
          <a:xfrm>
            <a:off x="3521363" y="0"/>
            <a:ext cx="8603673" cy="6858000"/>
          </a:xfrm>
          <a:prstGeom prst="rect">
            <a:avLst/>
          </a:prstGeom>
        </p:spPr>
      </p:pic>
    </p:spTree>
    <p:extLst>
      <p:ext uri="{BB962C8B-B14F-4D97-AF65-F5344CB8AC3E}">
        <p14:creationId xmlns:p14="http://schemas.microsoft.com/office/powerpoint/2010/main" val="10855758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FBAF-1255-0AC3-80C7-B4FF2EA61EB6}"/>
              </a:ext>
            </a:extLst>
          </p:cNvPr>
          <p:cNvSpPr>
            <a:spLocks noGrp="1"/>
          </p:cNvSpPr>
          <p:nvPr>
            <p:ph type="title"/>
          </p:nvPr>
        </p:nvSpPr>
        <p:spPr/>
        <p:txBody>
          <a:bodyPr/>
          <a:lstStyle/>
          <a:p>
            <a:r>
              <a:rPr lang="en-US" dirty="0"/>
              <a:t>THK</a:t>
            </a:r>
          </a:p>
        </p:txBody>
      </p:sp>
      <p:sp>
        <p:nvSpPr>
          <p:cNvPr id="3" name="Content Placeholder 2">
            <a:extLst>
              <a:ext uri="{FF2B5EF4-FFF2-40B4-BE49-F238E27FC236}">
                <a16:creationId xmlns:a16="http://schemas.microsoft.com/office/drawing/2014/main" id="{2E08DD2D-0851-F693-08BB-9FC74D6D1C42}"/>
              </a:ext>
            </a:extLst>
          </p:cNvPr>
          <p:cNvSpPr>
            <a:spLocks noGrp="1"/>
          </p:cNvSpPr>
          <p:nvPr>
            <p:ph idx="1"/>
          </p:nvPr>
        </p:nvSpPr>
        <p:spPr>
          <a:xfrm>
            <a:off x="349778" y="1803400"/>
            <a:ext cx="8915400" cy="3777622"/>
          </a:xfrm>
        </p:spPr>
        <p:txBody>
          <a:bodyPr/>
          <a:lstStyle/>
          <a:p>
            <a:r>
              <a:rPr lang="en-US" dirty="0" err="1"/>
              <a:t>Ehitus</a:t>
            </a:r>
            <a:r>
              <a:rPr lang="en-US" dirty="0"/>
              <a:t> 2025-2028</a:t>
            </a:r>
          </a:p>
        </p:txBody>
      </p:sp>
      <p:sp>
        <p:nvSpPr>
          <p:cNvPr id="4" name="Date Placeholder 3">
            <a:extLst>
              <a:ext uri="{FF2B5EF4-FFF2-40B4-BE49-F238E27FC236}">
                <a16:creationId xmlns:a16="http://schemas.microsoft.com/office/drawing/2014/main" id="{87EA20DD-5D1C-EC26-C92A-9FC75E3CB8B3}"/>
              </a:ext>
            </a:extLst>
          </p:cNvPr>
          <p:cNvSpPr>
            <a:spLocks noGrp="1"/>
          </p:cNvSpPr>
          <p:nvPr>
            <p:ph type="dt" sz="half" idx="10"/>
          </p:nvPr>
        </p:nvSpPr>
        <p:spPr/>
        <p:txBody>
          <a:bodyPr/>
          <a:lstStyle/>
          <a:p>
            <a:fld id="{E0D55C92-6DE6-42AD-8BAB-96F8DA0DDC4E}" type="datetime1">
              <a:rPr lang="en-US" smtClean="0"/>
              <a:t>10/7/2025</a:t>
            </a:fld>
            <a:endParaRPr lang="en-US" dirty="0"/>
          </a:p>
        </p:txBody>
      </p:sp>
      <p:pic>
        <p:nvPicPr>
          <p:cNvPr id="6" name="Picture 5">
            <a:extLst>
              <a:ext uri="{FF2B5EF4-FFF2-40B4-BE49-F238E27FC236}">
                <a16:creationId xmlns:a16="http://schemas.microsoft.com/office/drawing/2014/main" id="{565109A4-EC95-C2A9-E5EE-E17959F2A6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0348" y="-14851"/>
            <a:ext cx="7496618" cy="4197384"/>
          </a:xfrm>
          <a:prstGeom prst="rect">
            <a:avLst/>
          </a:prstGeom>
        </p:spPr>
      </p:pic>
      <p:pic>
        <p:nvPicPr>
          <p:cNvPr id="8" name="Picture 7">
            <a:extLst>
              <a:ext uri="{FF2B5EF4-FFF2-40B4-BE49-F238E27FC236}">
                <a16:creationId xmlns:a16="http://schemas.microsoft.com/office/drawing/2014/main" id="{7A07C5E4-9DD3-5FFE-4238-A9B5FEC5F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2433" y="4152473"/>
            <a:ext cx="7484533" cy="2705527"/>
          </a:xfrm>
          <a:prstGeom prst="rect">
            <a:avLst/>
          </a:prstGeom>
        </p:spPr>
      </p:pic>
    </p:spTree>
    <p:extLst>
      <p:ext uri="{BB962C8B-B14F-4D97-AF65-F5344CB8AC3E}">
        <p14:creationId xmlns:p14="http://schemas.microsoft.com/office/powerpoint/2010/main" val="2685770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143"/>
          <a:stretch/>
        </p:blipFill>
        <p:spPr>
          <a:xfrm>
            <a:off x="-22991" y="0"/>
            <a:ext cx="12211607" cy="4876251"/>
          </a:xfrm>
          <a:prstGeom prst="rect">
            <a:avLst/>
          </a:prstGeom>
        </p:spPr>
      </p:pic>
      <p:grpSp>
        <p:nvGrpSpPr>
          <p:cNvPr id="3" name="Group 2"/>
          <p:cNvGrpSpPr/>
          <p:nvPr/>
        </p:nvGrpSpPr>
        <p:grpSpPr>
          <a:xfrm>
            <a:off x="0" y="2007009"/>
            <a:ext cx="12192000" cy="4899360"/>
            <a:chOff x="-1" y="1958640"/>
            <a:chExt cx="12192000" cy="4899360"/>
          </a:xfrm>
        </p:grpSpPr>
        <p:sp>
          <p:nvSpPr>
            <p:cNvPr id="10" name="Freeform 9"/>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p:cNvPicPr>
              <a:picLocks noChangeAspect="1"/>
            </p:cNvPicPr>
            <p:nvPr/>
          </p:nvPicPr>
          <p:blipFill>
            <a:blip r:embed="rId3"/>
            <a:stretch>
              <a:fillRect/>
            </a:stretch>
          </p:blipFill>
          <p:spPr>
            <a:xfrm>
              <a:off x="8677555" y="1958640"/>
              <a:ext cx="2447645" cy="1370681"/>
            </a:xfrm>
            <a:prstGeom prst="rect">
              <a:avLst/>
            </a:prstGeom>
          </p:spPr>
        </p:pic>
      </p:grpSp>
      <p:sp>
        <p:nvSpPr>
          <p:cNvPr id="11" name="Teksti kohatäide 4"/>
          <p:cNvSpPr>
            <a:spLocks noGrp="1"/>
          </p:cNvSpPr>
          <p:nvPr>
            <p:ph type="body" sz="quarter" idx="12"/>
          </p:nvPr>
        </p:nvSpPr>
        <p:spPr>
          <a:xfrm>
            <a:off x="678474" y="3892106"/>
            <a:ext cx="9976826" cy="1205366"/>
          </a:xfrm>
        </p:spPr>
        <p:txBody>
          <a:bodyPr/>
          <a:lstStyle/>
          <a:p>
            <a:r>
              <a:rPr lang="en-US" sz="3600" dirty="0" err="1">
                <a:solidFill>
                  <a:srgbClr val="332B60"/>
                </a:solidFill>
              </a:rPr>
              <a:t>Teede</a:t>
            </a:r>
            <a:r>
              <a:rPr lang="en-US" sz="3600" dirty="0">
                <a:solidFill>
                  <a:srgbClr val="332B60"/>
                </a:solidFill>
              </a:rPr>
              <a:t> </a:t>
            </a:r>
            <a:r>
              <a:rPr lang="en-US" sz="3600" dirty="0" err="1">
                <a:solidFill>
                  <a:srgbClr val="332B60"/>
                </a:solidFill>
              </a:rPr>
              <a:t>projekteerimine</a:t>
            </a:r>
            <a:r>
              <a:rPr lang="en-US" sz="3600" dirty="0">
                <a:solidFill>
                  <a:srgbClr val="332B60"/>
                </a:solidFill>
              </a:rPr>
              <a:t> - TP1</a:t>
            </a:r>
          </a:p>
          <a:p>
            <a:r>
              <a:rPr lang="en-US" sz="3600" dirty="0" err="1">
                <a:solidFill>
                  <a:srgbClr val="4FBFD3"/>
                </a:solidFill>
              </a:rPr>
              <a:t>Sissejuhatus</a:t>
            </a:r>
            <a:r>
              <a:rPr lang="en-US" sz="3600" dirty="0">
                <a:solidFill>
                  <a:srgbClr val="4FBFD3"/>
                </a:solidFill>
              </a:rPr>
              <a:t>. </a:t>
            </a:r>
          </a:p>
          <a:p>
            <a:r>
              <a:rPr lang="en-US" sz="2400" dirty="0" err="1">
                <a:solidFill>
                  <a:srgbClr val="4FBFD3"/>
                </a:solidFill>
              </a:rPr>
              <a:t>Kutse</a:t>
            </a:r>
            <a:r>
              <a:rPr lang="en-US" sz="2400" dirty="0">
                <a:solidFill>
                  <a:srgbClr val="4FBFD3"/>
                </a:solidFill>
              </a:rPr>
              <a:t>-</a:t>
            </a:r>
            <a:r>
              <a:rPr lang="en-US" sz="2400" dirty="0" err="1">
                <a:solidFill>
                  <a:srgbClr val="4FBFD3"/>
                </a:solidFill>
              </a:rPr>
              <a:t>normatiivbaas</a:t>
            </a:r>
            <a:r>
              <a:rPr lang="en-US" sz="2400" dirty="0">
                <a:solidFill>
                  <a:srgbClr val="4FBFD3"/>
                </a:solidFill>
              </a:rPr>
              <a:t>-</a:t>
            </a:r>
            <a:r>
              <a:rPr lang="en-US" sz="2400" dirty="0" err="1">
                <a:solidFill>
                  <a:srgbClr val="4FBFD3"/>
                </a:solidFill>
              </a:rPr>
              <a:t>Teedevõrk</a:t>
            </a:r>
            <a:r>
              <a:rPr lang="en-US" sz="2400" dirty="0">
                <a:solidFill>
                  <a:srgbClr val="4FBFD3"/>
                </a:solidFill>
              </a:rPr>
              <a:t>-Raha-</a:t>
            </a:r>
            <a:r>
              <a:rPr lang="en-US" sz="2400" dirty="0" err="1">
                <a:solidFill>
                  <a:srgbClr val="4FBFD3"/>
                </a:solidFill>
              </a:rPr>
              <a:t>Sõidukid</a:t>
            </a:r>
            <a:endParaRPr lang="et-EE" sz="2400" dirty="0">
              <a:solidFill>
                <a:srgbClr val="4FBFD3"/>
              </a:solidFill>
            </a:endParaRPr>
          </a:p>
        </p:txBody>
      </p:sp>
      <p:sp>
        <p:nvSpPr>
          <p:cNvPr id="14" name="Teksti kohatäide 5"/>
          <p:cNvSpPr>
            <a:spLocks noGrp="1"/>
          </p:cNvSpPr>
          <p:nvPr>
            <p:ph type="body" sz="quarter" idx="13"/>
          </p:nvPr>
        </p:nvSpPr>
        <p:spPr>
          <a:xfrm>
            <a:off x="958720" y="5731946"/>
            <a:ext cx="5800895" cy="911446"/>
          </a:xfrm>
        </p:spPr>
        <p:txBody>
          <a:bodyPr/>
          <a:lstStyle/>
          <a:p>
            <a:pPr>
              <a:lnSpc>
                <a:spcPct val="100000"/>
              </a:lnSpc>
              <a:spcBef>
                <a:spcPts val="0"/>
              </a:spcBef>
            </a:pPr>
            <a:r>
              <a:rPr lang="en-US" sz="1800" dirty="0">
                <a:solidFill>
                  <a:srgbClr val="332B60"/>
                </a:solidFill>
              </a:rPr>
              <a:t>Ain Kendra, </a:t>
            </a:r>
            <a:r>
              <a:rPr lang="en-US" sz="1800" dirty="0" err="1">
                <a:solidFill>
                  <a:srgbClr val="332B60"/>
                </a:solidFill>
              </a:rPr>
              <a:t>lektor</a:t>
            </a:r>
            <a:br>
              <a:rPr lang="et-EE" sz="1800" dirty="0">
                <a:solidFill>
                  <a:srgbClr val="332B60"/>
                </a:solidFill>
              </a:rPr>
            </a:br>
            <a:r>
              <a:rPr lang="en-US" sz="1800" dirty="0" err="1">
                <a:solidFill>
                  <a:srgbClr val="332B60"/>
                </a:solidFill>
              </a:rPr>
              <a:t>Tallinna</a:t>
            </a:r>
            <a:r>
              <a:rPr lang="en-US" sz="1800" dirty="0">
                <a:solidFill>
                  <a:srgbClr val="332B60"/>
                </a:solidFill>
              </a:rPr>
              <a:t> </a:t>
            </a:r>
            <a:r>
              <a:rPr lang="en-US" sz="1800" dirty="0" err="1">
                <a:solidFill>
                  <a:srgbClr val="332B60"/>
                </a:solidFill>
              </a:rPr>
              <a:t>Tehnikaülikool</a:t>
            </a:r>
            <a:endParaRPr lang="et-EE" sz="1800" dirty="0">
              <a:solidFill>
                <a:srgbClr val="332B60"/>
              </a:solidFill>
            </a:endParaRPr>
          </a:p>
        </p:txBody>
      </p:sp>
      <p:sp>
        <p:nvSpPr>
          <p:cNvPr id="18" name="TextBox 17"/>
          <p:cNvSpPr txBox="1"/>
          <p:nvPr/>
        </p:nvSpPr>
        <p:spPr>
          <a:xfrm>
            <a:off x="8656883" y="6226764"/>
            <a:ext cx="2674188" cy="369332"/>
          </a:xfrm>
          <a:prstGeom prst="rect">
            <a:avLst/>
          </a:prstGeom>
          <a:noFill/>
        </p:spPr>
        <p:txBody>
          <a:bodyPr wrap="square" rtlCol="0">
            <a:spAutoFit/>
          </a:bodyPr>
          <a:lstStyle/>
          <a:p>
            <a:pPr algn="r"/>
            <a:r>
              <a:rPr lang="en-US" dirty="0">
                <a:solidFill>
                  <a:srgbClr val="332B60"/>
                </a:solidFill>
                <a:latin typeface="+mn-lt"/>
              </a:rPr>
              <a:t>03.09.2025</a:t>
            </a:r>
            <a:endParaRPr lang="et-EE" dirty="0">
              <a:solidFill>
                <a:srgbClr val="332B60"/>
              </a:solidFill>
              <a:latin typeface="+mn-lt"/>
            </a:endParaRPr>
          </a:p>
        </p:txBody>
      </p:sp>
    </p:spTree>
    <p:extLst>
      <p:ext uri="{BB962C8B-B14F-4D97-AF65-F5344CB8AC3E}">
        <p14:creationId xmlns:p14="http://schemas.microsoft.com/office/powerpoint/2010/main" val="21263738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BBBD-FEE6-29C6-4501-759A08524D34}"/>
              </a:ext>
            </a:extLst>
          </p:cNvPr>
          <p:cNvSpPr>
            <a:spLocks noGrp="1"/>
          </p:cNvSpPr>
          <p:nvPr>
            <p:ph type="title"/>
          </p:nvPr>
        </p:nvSpPr>
        <p:spPr/>
        <p:txBody>
          <a:bodyPr/>
          <a:lstStyle/>
          <a:p>
            <a:r>
              <a:rPr lang="en-US" dirty="0"/>
              <a:t>THK</a:t>
            </a:r>
          </a:p>
        </p:txBody>
      </p:sp>
      <p:sp>
        <p:nvSpPr>
          <p:cNvPr id="3" name="Content Placeholder 2">
            <a:extLst>
              <a:ext uri="{FF2B5EF4-FFF2-40B4-BE49-F238E27FC236}">
                <a16:creationId xmlns:a16="http://schemas.microsoft.com/office/drawing/2014/main" id="{6CA27FED-C7D0-6F2B-C3F9-E557942D89D1}"/>
              </a:ext>
            </a:extLst>
          </p:cNvPr>
          <p:cNvSpPr>
            <a:spLocks noGrp="1"/>
          </p:cNvSpPr>
          <p:nvPr>
            <p:ph idx="1"/>
          </p:nvPr>
        </p:nvSpPr>
        <p:spPr/>
        <p:txBody>
          <a:bodyPr/>
          <a:lstStyle/>
          <a:p>
            <a:r>
              <a:rPr lang="en-US" dirty="0" err="1"/>
              <a:t>Rekonstrueerimine</a:t>
            </a:r>
            <a:endParaRPr lang="en-US" dirty="0"/>
          </a:p>
          <a:p>
            <a:pPr marL="0" indent="0">
              <a:buNone/>
            </a:pPr>
            <a:r>
              <a:rPr lang="en-US" dirty="0"/>
              <a:t>2025-2028</a:t>
            </a:r>
          </a:p>
        </p:txBody>
      </p:sp>
      <p:sp>
        <p:nvSpPr>
          <p:cNvPr id="4" name="Date Placeholder 3">
            <a:extLst>
              <a:ext uri="{FF2B5EF4-FFF2-40B4-BE49-F238E27FC236}">
                <a16:creationId xmlns:a16="http://schemas.microsoft.com/office/drawing/2014/main" id="{2567BA83-426E-1567-13CC-E20688CAAAA9}"/>
              </a:ext>
            </a:extLst>
          </p:cNvPr>
          <p:cNvSpPr>
            <a:spLocks noGrp="1"/>
          </p:cNvSpPr>
          <p:nvPr>
            <p:ph type="dt" sz="half" idx="10"/>
          </p:nvPr>
        </p:nvSpPr>
        <p:spPr/>
        <p:txBody>
          <a:bodyPr/>
          <a:lstStyle/>
          <a:p>
            <a:fld id="{4A72C072-3306-42C1-8406-186D4959B858}" type="datetime1">
              <a:rPr lang="en-US" smtClean="0"/>
              <a:t>10/7/2025</a:t>
            </a:fld>
            <a:endParaRPr lang="en-US" dirty="0"/>
          </a:p>
        </p:txBody>
      </p:sp>
      <p:pic>
        <p:nvPicPr>
          <p:cNvPr id="6" name="Picture 5">
            <a:extLst>
              <a:ext uri="{FF2B5EF4-FFF2-40B4-BE49-F238E27FC236}">
                <a16:creationId xmlns:a16="http://schemas.microsoft.com/office/drawing/2014/main" id="{F8CEB939-C2DB-33DD-78AE-DD6A908139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18250" y="-8467"/>
            <a:ext cx="5573750" cy="6858000"/>
          </a:xfrm>
          <a:prstGeom prst="rect">
            <a:avLst/>
          </a:prstGeom>
        </p:spPr>
      </p:pic>
    </p:spTree>
    <p:extLst>
      <p:ext uri="{BB962C8B-B14F-4D97-AF65-F5344CB8AC3E}">
        <p14:creationId xmlns:p14="http://schemas.microsoft.com/office/powerpoint/2010/main" val="2766174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CAE592E-6C69-F97E-4AFC-8FEA67AE52D9}"/>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0D85D7A-7A0A-74B3-AD36-55EB9996B2F6}"/>
              </a:ext>
            </a:extLst>
          </p:cNvPr>
          <p:cNvGrpSpPr/>
          <p:nvPr/>
        </p:nvGrpSpPr>
        <p:grpSpPr>
          <a:xfrm>
            <a:off x="-1" y="1958640"/>
            <a:ext cx="12192000" cy="4899360"/>
            <a:chOff x="-1" y="1958640"/>
            <a:chExt cx="12192000" cy="4899360"/>
          </a:xfrm>
        </p:grpSpPr>
        <p:sp>
          <p:nvSpPr>
            <p:cNvPr id="10" name="Freeform 9">
              <a:extLst>
                <a:ext uri="{FF2B5EF4-FFF2-40B4-BE49-F238E27FC236}">
                  <a16:creationId xmlns:a16="http://schemas.microsoft.com/office/drawing/2014/main" id="{250925DC-3D16-0364-1D5D-93A5C35C806F}"/>
                </a:ext>
              </a:extLst>
            </p:cNvPr>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C0A59963-4CA4-60CC-AE9A-8C48B4E9288F}"/>
                </a:ext>
              </a:extLst>
            </p:cNvPr>
            <p:cNvPicPr>
              <a:picLocks noChangeAspect="1"/>
            </p:cNvPicPr>
            <p:nvPr/>
          </p:nvPicPr>
          <p:blipFill>
            <a:blip r:embed="rId2"/>
            <a:stretch>
              <a:fillRect/>
            </a:stretch>
          </p:blipFill>
          <p:spPr>
            <a:xfrm>
              <a:off x="8677555" y="1958640"/>
              <a:ext cx="2447645" cy="1370681"/>
            </a:xfrm>
            <a:prstGeom prst="rect">
              <a:avLst/>
            </a:prstGeom>
          </p:spPr>
        </p:pic>
      </p:grpSp>
      <p:sp>
        <p:nvSpPr>
          <p:cNvPr id="9" name="Teksti kohatäide 4">
            <a:extLst>
              <a:ext uri="{FF2B5EF4-FFF2-40B4-BE49-F238E27FC236}">
                <a16:creationId xmlns:a16="http://schemas.microsoft.com/office/drawing/2014/main" id="{189D7BE3-F834-36F8-EB6C-3CFC506E3903}"/>
              </a:ext>
            </a:extLst>
          </p:cNvPr>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err="1">
                <a:solidFill>
                  <a:schemeClr val="tx2"/>
                </a:solidFill>
                <a:latin typeface="+mj-lt"/>
              </a:rPr>
              <a:t>Sõidukid</a:t>
            </a:r>
            <a:endParaRPr lang="en-US" altLang="en-US" sz="2900" dirty="0">
              <a:solidFill>
                <a:schemeClr val="accent1"/>
              </a:solidFill>
              <a:latin typeface="+mn-lt"/>
            </a:endParaRPr>
          </a:p>
        </p:txBody>
      </p:sp>
      <p:pic>
        <p:nvPicPr>
          <p:cNvPr id="10242" name="Picture 2" descr="Hummer">
            <a:extLst>
              <a:ext uri="{FF2B5EF4-FFF2-40B4-BE49-F238E27FC236}">
                <a16:creationId xmlns:a16="http://schemas.microsoft.com/office/drawing/2014/main" id="{08B3CCDB-E95D-74C6-D42E-CE6994166E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37317"/>
            <a:ext cx="3399873" cy="25499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9DD821C-A16F-56D1-3C27-9C2D7375B3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6002" y="-28166"/>
            <a:ext cx="4414862" cy="2540754"/>
          </a:xfrm>
          <a:prstGeom prst="rect">
            <a:avLst/>
          </a:prstGeom>
        </p:spPr>
      </p:pic>
      <p:pic>
        <p:nvPicPr>
          <p:cNvPr id="8" name="Picture 7">
            <a:extLst>
              <a:ext uri="{FF2B5EF4-FFF2-40B4-BE49-F238E27FC236}">
                <a16:creationId xmlns:a16="http://schemas.microsoft.com/office/drawing/2014/main" id="{580D1C84-6788-ED57-1F11-96B36D9C0E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6994" y="-20141"/>
            <a:ext cx="3805005" cy="2512588"/>
          </a:xfrm>
          <a:prstGeom prst="rect">
            <a:avLst/>
          </a:prstGeom>
        </p:spPr>
      </p:pic>
      <p:pic>
        <p:nvPicPr>
          <p:cNvPr id="10246" name="Picture 6">
            <a:extLst>
              <a:ext uri="{FF2B5EF4-FFF2-40B4-BE49-F238E27FC236}">
                <a16:creationId xmlns:a16="http://schemas.microsoft.com/office/drawing/2014/main" id="{FE725773-985E-893B-97AF-39ABBFFCB2E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453" y="6053667"/>
            <a:ext cx="3865474" cy="8212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456C2D3-0729-5823-694C-0EA443AE0F52}"/>
              </a:ext>
            </a:extLst>
          </p:cNvPr>
          <p:cNvPicPr>
            <a:picLocks noChangeAspect="1"/>
          </p:cNvPicPr>
          <p:nvPr/>
        </p:nvPicPr>
        <p:blipFill>
          <a:blip r:embed="rId7"/>
          <a:stretch>
            <a:fillRect/>
          </a:stretch>
        </p:blipFill>
        <p:spPr>
          <a:xfrm>
            <a:off x="3849116" y="2512588"/>
            <a:ext cx="8342883" cy="4345412"/>
          </a:xfrm>
          <a:prstGeom prst="rect">
            <a:avLst/>
          </a:prstGeom>
        </p:spPr>
      </p:pic>
    </p:spTree>
    <p:extLst>
      <p:ext uri="{BB962C8B-B14F-4D97-AF65-F5344CB8AC3E}">
        <p14:creationId xmlns:p14="http://schemas.microsoft.com/office/powerpoint/2010/main" val="17989058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8A0218-948C-2DCE-44F3-326BF30B8923}"/>
              </a:ext>
            </a:extLst>
          </p:cNvPr>
          <p:cNvSpPr>
            <a:spLocks noGrp="1"/>
          </p:cNvSpPr>
          <p:nvPr>
            <p:ph type="body" sz="quarter" idx="13"/>
          </p:nvPr>
        </p:nvSpPr>
        <p:spPr/>
        <p:txBody>
          <a:bodyPr/>
          <a:lstStyle/>
          <a:p>
            <a:r>
              <a:rPr lang="en-US" dirty="0" err="1"/>
              <a:t>Sõidukid</a:t>
            </a:r>
            <a:r>
              <a:rPr lang="en-US" dirty="0"/>
              <a:t>, </a:t>
            </a:r>
            <a:r>
              <a:rPr lang="en-US" dirty="0" err="1"/>
              <a:t>millega</a:t>
            </a:r>
            <a:r>
              <a:rPr lang="en-US" dirty="0"/>
              <a:t> </a:t>
            </a:r>
            <a:r>
              <a:rPr lang="en-US" dirty="0" err="1"/>
              <a:t>projekteerija</a:t>
            </a:r>
            <a:r>
              <a:rPr lang="en-US" dirty="0"/>
              <a:t> </a:t>
            </a:r>
            <a:r>
              <a:rPr lang="en-US" dirty="0" err="1"/>
              <a:t>peab</a:t>
            </a:r>
            <a:r>
              <a:rPr lang="en-US" dirty="0"/>
              <a:t> </a:t>
            </a:r>
            <a:r>
              <a:rPr lang="en-US" dirty="0" err="1"/>
              <a:t>arvestama</a:t>
            </a:r>
            <a:endParaRPr lang="en-US" dirty="0"/>
          </a:p>
        </p:txBody>
      </p:sp>
      <p:sp>
        <p:nvSpPr>
          <p:cNvPr id="3" name="Text Placeholder 2">
            <a:extLst>
              <a:ext uri="{FF2B5EF4-FFF2-40B4-BE49-F238E27FC236}">
                <a16:creationId xmlns:a16="http://schemas.microsoft.com/office/drawing/2014/main" id="{F69E88E8-857E-D930-0869-8BB1B22DD2C7}"/>
              </a:ext>
            </a:extLst>
          </p:cNvPr>
          <p:cNvSpPr>
            <a:spLocks noGrp="1"/>
          </p:cNvSpPr>
          <p:nvPr>
            <p:ph type="body" sz="quarter" idx="14"/>
          </p:nvPr>
        </p:nvSpPr>
        <p:spPr>
          <a:xfrm>
            <a:off x="3272808" y="2605619"/>
            <a:ext cx="8802242" cy="4140200"/>
          </a:xfrm>
          <a:solidFill>
            <a:schemeClr val="bg1"/>
          </a:solidFill>
          <a:effectLst>
            <a:outerShdw blurRad="50800" dist="50800" dir="5400000" algn="ctr" rotWithShape="0">
              <a:srgbClr val="000000"/>
            </a:outerShdw>
          </a:effectLst>
        </p:spPr>
        <p:txBody>
          <a:bodyPr/>
          <a:lstStyle/>
          <a:p>
            <a:r>
              <a:rPr lang="en-US" dirty="0"/>
              <a:t>Max </a:t>
            </a:r>
            <a:r>
              <a:rPr lang="en-US" dirty="0" err="1"/>
              <a:t>laius</a:t>
            </a:r>
            <a:r>
              <a:rPr lang="en-US" dirty="0"/>
              <a:t> – 2,55 (</a:t>
            </a:r>
            <a:r>
              <a:rPr lang="en-US" dirty="0" err="1"/>
              <a:t>ilma</a:t>
            </a:r>
            <a:r>
              <a:rPr lang="en-US" dirty="0"/>
              <a:t> </a:t>
            </a:r>
            <a:r>
              <a:rPr lang="en-US" dirty="0" err="1"/>
              <a:t>peegliteta</a:t>
            </a:r>
            <a:r>
              <a:rPr lang="en-US" dirty="0"/>
              <a:t>; </a:t>
            </a:r>
            <a:r>
              <a:rPr lang="en-US" dirty="0" err="1"/>
              <a:t>peeglitega</a:t>
            </a:r>
            <a:r>
              <a:rPr lang="en-US" dirty="0"/>
              <a:t> ca 3,05)</a:t>
            </a:r>
          </a:p>
          <a:p>
            <a:r>
              <a:rPr lang="en-US" dirty="0"/>
              <a:t>Max </a:t>
            </a:r>
            <a:r>
              <a:rPr lang="en-US" dirty="0" err="1"/>
              <a:t>kõrgus</a:t>
            </a:r>
            <a:r>
              <a:rPr lang="en-US" dirty="0"/>
              <a:t> – 4,00 (</a:t>
            </a:r>
            <a:r>
              <a:rPr lang="en-US" dirty="0" err="1"/>
              <a:t>võimalik</a:t>
            </a:r>
            <a:r>
              <a:rPr lang="en-US" dirty="0"/>
              <a:t> et </a:t>
            </a:r>
            <a:r>
              <a:rPr lang="en-US" dirty="0" err="1"/>
              <a:t>seda</a:t>
            </a:r>
            <a:r>
              <a:rPr lang="en-US" dirty="0"/>
              <a:t> </a:t>
            </a:r>
            <a:r>
              <a:rPr lang="en-US" dirty="0" err="1"/>
              <a:t>tõstetakse</a:t>
            </a:r>
            <a:r>
              <a:rPr lang="en-US" dirty="0"/>
              <a:t>)</a:t>
            </a:r>
          </a:p>
          <a:p>
            <a:r>
              <a:rPr lang="en-US" dirty="0" err="1"/>
              <a:t>Täna</a:t>
            </a:r>
            <a:r>
              <a:rPr lang="en-US" dirty="0"/>
              <a:t>: </a:t>
            </a:r>
            <a:r>
              <a:rPr lang="en-US" dirty="0" err="1"/>
              <a:t>täispikkus</a:t>
            </a:r>
            <a:r>
              <a:rPr lang="en-US" dirty="0"/>
              <a:t> </a:t>
            </a:r>
            <a:r>
              <a:rPr lang="en-US" dirty="0" err="1"/>
              <a:t>kuni</a:t>
            </a:r>
            <a:r>
              <a:rPr lang="en-US" dirty="0"/>
              <a:t> 18,75 m (</a:t>
            </a:r>
            <a:r>
              <a:rPr lang="en-US" dirty="0" err="1"/>
              <a:t>tõenäoliselt</a:t>
            </a:r>
            <a:r>
              <a:rPr lang="en-US" dirty="0"/>
              <a:t> </a:t>
            </a:r>
            <a:r>
              <a:rPr lang="en-US" dirty="0" err="1"/>
              <a:t>tõstetakse</a:t>
            </a:r>
            <a:r>
              <a:rPr lang="en-US" dirty="0"/>
              <a:t> 20,75)</a:t>
            </a:r>
          </a:p>
          <a:p>
            <a:pPr lvl="1"/>
            <a:r>
              <a:rPr lang="en-US" dirty="0"/>
              <a:t>EMS </a:t>
            </a:r>
            <a:r>
              <a:rPr lang="en-US" dirty="0" err="1"/>
              <a:t>trassidel</a:t>
            </a:r>
            <a:r>
              <a:rPr lang="en-US" dirty="0"/>
              <a:t> </a:t>
            </a:r>
            <a:r>
              <a:rPr lang="en-US" dirty="0" err="1"/>
              <a:t>tõenäoliselt</a:t>
            </a:r>
            <a:r>
              <a:rPr lang="en-US" dirty="0"/>
              <a:t> </a:t>
            </a:r>
            <a:r>
              <a:rPr lang="en-US" dirty="0" err="1"/>
              <a:t>tõstetakse</a:t>
            </a:r>
            <a:r>
              <a:rPr lang="en-US" dirty="0"/>
              <a:t> 25,25 </a:t>
            </a:r>
            <a:r>
              <a:rPr lang="en-US" dirty="0" err="1"/>
              <a:t>kuid</a:t>
            </a:r>
            <a:r>
              <a:rPr lang="en-US" dirty="0"/>
              <a:t> </a:t>
            </a:r>
            <a:r>
              <a:rPr lang="en-US" dirty="0" err="1"/>
              <a:t>perspektiivis</a:t>
            </a:r>
            <a:r>
              <a:rPr lang="en-US" dirty="0"/>
              <a:t> 34,5 m</a:t>
            </a:r>
          </a:p>
          <a:p>
            <a:r>
              <a:rPr lang="en-US" dirty="0" err="1"/>
              <a:t>Täna</a:t>
            </a:r>
            <a:r>
              <a:rPr lang="en-US" dirty="0"/>
              <a:t>: </a:t>
            </a:r>
            <a:r>
              <a:rPr lang="en-US" dirty="0" err="1"/>
              <a:t>lubatud</a:t>
            </a:r>
            <a:r>
              <a:rPr lang="en-US" dirty="0"/>
              <a:t> </a:t>
            </a:r>
            <a:r>
              <a:rPr lang="en-US" dirty="0" err="1"/>
              <a:t>teljekoormus</a:t>
            </a:r>
            <a:r>
              <a:rPr lang="en-US" dirty="0"/>
              <a:t> 10 </a:t>
            </a:r>
            <a:r>
              <a:rPr lang="en-US" dirty="0" err="1"/>
              <a:t>tonni</a:t>
            </a:r>
            <a:endParaRPr lang="en-US" dirty="0"/>
          </a:p>
          <a:p>
            <a:pPr lvl="1"/>
            <a:r>
              <a:rPr lang="en-US" dirty="0" err="1"/>
              <a:t>veoteljel</a:t>
            </a:r>
            <a:r>
              <a:rPr lang="en-US" dirty="0"/>
              <a:t> </a:t>
            </a:r>
            <a:r>
              <a:rPr lang="en-US" dirty="0" err="1"/>
              <a:t>paarisratastega</a:t>
            </a:r>
            <a:r>
              <a:rPr lang="en-US" dirty="0"/>
              <a:t> 11,5 (</a:t>
            </a:r>
            <a:r>
              <a:rPr lang="en-US" dirty="0" err="1"/>
              <a:t>tõenäoliselt</a:t>
            </a:r>
            <a:r>
              <a:rPr lang="en-US" dirty="0"/>
              <a:t> </a:t>
            </a:r>
            <a:r>
              <a:rPr lang="en-US" dirty="0" err="1"/>
              <a:t>tõstetakse</a:t>
            </a:r>
            <a:r>
              <a:rPr lang="en-US" dirty="0"/>
              <a:t> 12,5-ni)</a:t>
            </a:r>
          </a:p>
          <a:p>
            <a:r>
              <a:rPr lang="en-US" dirty="0" err="1"/>
              <a:t>Täna</a:t>
            </a:r>
            <a:r>
              <a:rPr lang="en-US" dirty="0"/>
              <a:t>: </a:t>
            </a:r>
            <a:r>
              <a:rPr lang="en-US" dirty="0" err="1"/>
              <a:t>täismass</a:t>
            </a:r>
            <a:r>
              <a:rPr lang="en-US" dirty="0"/>
              <a:t> </a:t>
            </a:r>
            <a:r>
              <a:rPr lang="en-US" dirty="0" err="1"/>
              <a:t>kuni</a:t>
            </a:r>
            <a:r>
              <a:rPr lang="en-US" dirty="0"/>
              <a:t> 44 </a:t>
            </a:r>
            <a:r>
              <a:rPr lang="en-US" dirty="0" err="1"/>
              <a:t>tonni</a:t>
            </a:r>
            <a:r>
              <a:rPr lang="en-US" dirty="0"/>
              <a:t> (</a:t>
            </a:r>
            <a:r>
              <a:rPr lang="en-US" dirty="0" err="1"/>
              <a:t>eriloaga</a:t>
            </a:r>
            <a:r>
              <a:rPr lang="en-US" dirty="0"/>
              <a:t> 48 /6 </a:t>
            </a:r>
            <a:r>
              <a:rPr lang="en-US" dirty="0" err="1"/>
              <a:t>teljelisel</a:t>
            </a:r>
            <a:r>
              <a:rPr lang="en-US" dirty="0"/>
              <a:t> ja 52 /7 </a:t>
            </a:r>
            <a:r>
              <a:rPr lang="en-US" dirty="0" err="1"/>
              <a:t>teljelisel</a:t>
            </a:r>
            <a:r>
              <a:rPr lang="en-US" dirty="0"/>
              <a:t>)</a:t>
            </a:r>
          </a:p>
          <a:p>
            <a:pPr lvl="1"/>
            <a:r>
              <a:rPr lang="en-US" dirty="0" err="1"/>
              <a:t>Suuremad</a:t>
            </a:r>
            <a:r>
              <a:rPr lang="en-US" dirty="0"/>
              <a:t> </a:t>
            </a:r>
            <a:r>
              <a:rPr lang="en-US" dirty="0" err="1"/>
              <a:t>täismassid</a:t>
            </a:r>
            <a:r>
              <a:rPr lang="en-US" dirty="0"/>
              <a:t> EMS – </a:t>
            </a:r>
            <a:r>
              <a:rPr lang="en-US" dirty="0" err="1"/>
              <a:t>piiratud</a:t>
            </a:r>
            <a:r>
              <a:rPr lang="en-US" dirty="0"/>
              <a:t> </a:t>
            </a:r>
            <a:r>
              <a:rPr lang="en-US" dirty="0" err="1"/>
              <a:t>teedevõrgus</a:t>
            </a:r>
            <a:endParaRPr lang="en-US" dirty="0"/>
          </a:p>
          <a:p>
            <a:pPr lvl="1"/>
            <a:r>
              <a:rPr lang="en-US" dirty="0" err="1"/>
              <a:t>Eriloa</a:t>
            </a:r>
            <a:r>
              <a:rPr lang="en-US" dirty="0"/>
              <a:t> </a:t>
            </a:r>
            <a:r>
              <a:rPr lang="en-US" dirty="0" err="1"/>
              <a:t>skeemiga</a:t>
            </a:r>
            <a:r>
              <a:rPr lang="en-US" dirty="0"/>
              <a:t> (</a:t>
            </a:r>
            <a:r>
              <a:rPr lang="en-US" dirty="0" err="1"/>
              <a:t>metsavedu</a:t>
            </a:r>
            <a:r>
              <a:rPr lang="en-US" dirty="0"/>
              <a:t> </a:t>
            </a:r>
            <a:r>
              <a:rPr lang="en-US" dirty="0" err="1"/>
              <a:t>jms</a:t>
            </a:r>
            <a:r>
              <a:rPr lang="en-US" dirty="0"/>
              <a:t> </a:t>
            </a:r>
            <a:r>
              <a:rPr lang="en-US" dirty="0" err="1"/>
              <a:t>koos</a:t>
            </a:r>
            <a:r>
              <a:rPr lang="en-US" dirty="0"/>
              <a:t> </a:t>
            </a:r>
            <a:r>
              <a:rPr lang="en-US" dirty="0" err="1"/>
              <a:t>lisapikkuse</a:t>
            </a:r>
            <a:r>
              <a:rPr lang="en-US" dirty="0"/>
              <a:t> ja </a:t>
            </a:r>
            <a:r>
              <a:rPr lang="en-US" dirty="0" err="1"/>
              <a:t>suurema</a:t>
            </a:r>
            <a:r>
              <a:rPr lang="en-US" dirty="0"/>
              <a:t> </a:t>
            </a:r>
            <a:r>
              <a:rPr lang="en-US" dirty="0" err="1"/>
              <a:t>telgede</a:t>
            </a:r>
            <a:r>
              <a:rPr lang="en-US" dirty="0"/>
              <a:t> </a:t>
            </a:r>
            <a:r>
              <a:rPr lang="en-US" dirty="0" err="1"/>
              <a:t>arvuga</a:t>
            </a:r>
            <a:r>
              <a:rPr lang="en-US" dirty="0"/>
              <a:t> </a:t>
            </a:r>
            <a:r>
              <a:rPr lang="en-US" dirty="0" err="1"/>
              <a:t>teatud</a:t>
            </a:r>
            <a:r>
              <a:rPr lang="en-US" dirty="0"/>
              <a:t> </a:t>
            </a:r>
            <a:r>
              <a:rPr lang="en-US" dirty="0" err="1"/>
              <a:t>teelõigud</a:t>
            </a:r>
            <a:r>
              <a:rPr lang="en-US" dirty="0"/>
              <a:t> ja </a:t>
            </a:r>
            <a:r>
              <a:rPr lang="en-US" dirty="0" err="1"/>
              <a:t>sillad</a:t>
            </a:r>
            <a:r>
              <a:rPr lang="en-US" dirty="0"/>
              <a:t> </a:t>
            </a:r>
            <a:r>
              <a:rPr lang="en-US" dirty="0" err="1"/>
              <a:t>välistatud</a:t>
            </a:r>
            <a:r>
              <a:rPr lang="en-US" dirty="0"/>
              <a:t> – </a:t>
            </a:r>
            <a:r>
              <a:rPr lang="en-US" dirty="0">
                <a:hlinkClick r:id="rId2"/>
              </a:rPr>
              <a:t>www.tarktee.ee</a:t>
            </a:r>
            <a:r>
              <a:rPr lang="en-US" dirty="0"/>
              <a:t>) </a:t>
            </a:r>
          </a:p>
          <a:p>
            <a:r>
              <a:rPr lang="en-US" dirty="0" err="1"/>
              <a:t>Linnas</a:t>
            </a:r>
            <a:r>
              <a:rPr lang="en-US" dirty="0"/>
              <a:t> (</a:t>
            </a:r>
            <a:r>
              <a:rPr lang="en-US" dirty="0" err="1"/>
              <a:t>asulas</a:t>
            </a:r>
            <a:r>
              <a:rPr lang="en-US" dirty="0"/>
              <a:t>): EVS 843 </a:t>
            </a:r>
            <a:r>
              <a:rPr lang="en-US" dirty="0" err="1"/>
              <a:t>määratleb</a:t>
            </a:r>
            <a:r>
              <a:rPr lang="en-US" dirty="0"/>
              <a:t> </a:t>
            </a:r>
            <a:r>
              <a:rPr lang="en-US" dirty="0" err="1"/>
              <a:t>sõltuvalt</a:t>
            </a:r>
            <a:r>
              <a:rPr lang="en-US" dirty="0"/>
              <a:t> </a:t>
            </a:r>
            <a:r>
              <a:rPr lang="en-US" dirty="0" err="1"/>
              <a:t>tänava</a:t>
            </a:r>
            <a:r>
              <a:rPr lang="en-US" dirty="0"/>
              <a:t> </a:t>
            </a:r>
            <a:r>
              <a:rPr lang="en-US" dirty="0" err="1"/>
              <a:t>funktsioonist</a:t>
            </a:r>
            <a:endParaRPr lang="en-US" dirty="0"/>
          </a:p>
        </p:txBody>
      </p:sp>
      <p:pic>
        <p:nvPicPr>
          <p:cNvPr id="7" name="Picture 6">
            <a:extLst>
              <a:ext uri="{FF2B5EF4-FFF2-40B4-BE49-F238E27FC236}">
                <a16:creationId xmlns:a16="http://schemas.microsoft.com/office/drawing/2014/main" id="{83134A07-3222-B499-1CB2-4AA6B31A4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3272808" cy="5715000"/>
          </a:xfrm>
          <a:prstGeom prst="rect">
            <a:avLst/>
          </a:prstGeom>
        </p:spPr>
      </p:pic>
    </p:spTree>
    <p:extLst>
      <p:ext uri="{BB962C8B-B14F-4D97-AF65-F5344CB8AC3E}">
        <p14:creationId xmlns:p14="http://schemas.microsoft.com/office/powerpoint/2010/main" val="714292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F700CB-C591-45ED-7629-7CB73DEFD44D}"/>
              </a:ext>
            </a:extLst>
          </p:cNvPr>
          <p:cNvSpPr>
            <a:spLocks noGrp="1"/>
          </p:cNvSpPr>
          <p:nvPr>
            <p:ph type="body" sz="quarter" idx="13"/>
          </p:nvPr>
        </p:nvSpPr>
        <p:spPr/>
        <p:txBody>
          <a:bodyPr/>
          <a:lstStyle/>
          <a:p>
            <a:r>
              <a:rPr lang="en-US" dirty="0" err="1"/>
              <a:t>Soome</a:t>
            </a:r>
            <a:r>
              <a:rPr lang="en-US" dirty="0"/>
              <a:t> ja </a:t>
            </a:r>
            <a:r>
              <a:rPr lang="en-US" dirty="0" err="1"/>
              <a:t>mõõdud</a:t>
            </a:r>
            <a:endParaRPr lang="en-US" dirty="0"/>
          </a:p>
        </p:txBody>
      </p:sp>
      <p:sp>
        <p:nvSpPr>
          <p:cNvPr id="3" name="Text Placeholder 2">
            <a:extLst>
              <a:ext uri="{FF2B5EF4-FFF2-40B4-BE49-F238E27FC236}">
                <a16:creationId xmlns:a16="http://schemas.microsoft.com/office/drawing/2014/main" id="{A010C129-CEE6-CD34-3463-8ECDB6E3C46E}"/>
              </a:ext>
            </a:extLst>
          </p:cNvPr>
          <p:cNvSpPr>
            <a:spLocks noGrp="1"/>
          </p:cNvSpPr>
          <p:nvPr>
            <p:ph type="body" sz="quarter" idx="14"/>
          </p:nvPr>
        </p:nvSpPr>
        <p:spPr/>
        <p:txBody>
          <a:bodyPr/>
          <a:lstStyle/>
          <a:p>
            <a:r>
              <a:rPr lang="en-US" dirty="0" err="1"/>
              <a:t>Laiused</a:t>
            </a:r>
            <a:endParaRPr lang="en-US" dirty="0"/>
          </a:p>
          <a:p>
            <a:pPr lvl="1"/>
            <a:r>
              <a:rPr lang="en-US" dirty="0" err="1"/>
              <a:t>Jalakäija</a:t>
            </a:r>
            <a:r>
              <a:rPr lang="en-US" dirty="0"/>
              <a:t> 60 cm</a:t>
            </a:r>
          </a:p>
          <a:p>
            <a:pPr lvl="1"/>
            <a:r>
              <a:rPr lang="en-US" dirty="0" err="1"/>
              <a:t>Jalgratas</a:t>
            </a:r>
            <a:r>
              <a:rPr lang="en-US" dirty="0"/>
              <a:t> 75 cm</a:t>
            </a:r>
          </a:p>
          <a:p>
            <a:pPr lvl="1"/>
            <a:r>
              <a:rPr lang="en-US" dirty="0" err="1"/>
              <a:t>Ratastool</a:t>
            </a:r>
            <a:r>
              <a:rPr lang="en-US" dirty="0"/>
              <a:t> 90 cm</a:t>
            </a:r>
          </a:p>
          <a:p>
            <a:pPr lvl="1"/>
            <a:r>
              <a:rPr lang="en-US" dirty="0" err="1"/>
              <a:t>Sõiduauto</a:t>
            </a:r>
            <a:r>
              <a:rPr lang="en-US" dirty="0"/>
              <a:t> 200 cm</a:t>
            </a:r>
          </a:p>
          <a:p>
            <a:pPr lvl="1"/>
            <a:r>
              <a:rPr lang="en-US" dirty="0"/>
              <a:t>Buss 255 cm</a:t>
            </a:r>
          </a:p>
          <a:p>
            <a:pPr lvl="1"/>
            <a:r>
              <a:rPr lang="en-US" dirty="0" err="1"/>
              <a:t>Veoauto</a:t>
            </a:r>
            <a:r>
              <a:rPr lang="en-US" dirty="0"/>
              <a:t> 260 cm (</a:t>
            </a:r>
            <a:r>
              <a:rPr lang="en-US" dirty="0" err="1"/>
              <a:t>tulenevalt</a:t>
            </a:r>
            <a:r>
              <a:rPr lang="en-US" dirty="0"/>
              <a:t> </a:t>
            </a:r>
            <a:r>
              <a:rPr lang="en-US" dirty="0" err="1"/>
              <a:t>termos-kere</a:t>
            </a:r>
            <a:r>
              <a:rPr lang="en-US" dirty="0"/>
              <a:t> </a:t>
            </a:r>
            <a:r>
              <a:rPr lang="en-US" dirty="0" err="1"/>
              <a:t>suuremast</a:t>
            </a:r>
            <a:r>
              <a:rPr lang="en-US" dirty="0"/>
              <a:t> </a:t>
            </a:r>
            <a:r>
              <a:rPr lang="en-US" dirty="0" err="1"/>
              <a:t>laiusest</a:t>
            </a:r>
            <a:r>
              <a:rPr lang="en-US" dirty="0"/>
              <a:t>)</a:t>
            </a:r>
          </a:p>
          <a:p>
            <a:pPr lvl="1"/>
            <a:r>
              <a:rPr lang="en-US" dirty="0"/>
              <a:t>Tramm (Helsinki) 240 cm</a:t>
            </a:r>
          </a:p>
          <a:p>
            <a:pPr lvl="1"/>
            <a:r>
              <a:rPr lang="en-US" dirty="0"/>
              <a:t>Lai </a:t>
            </a:r>
            <a:r>
              <a:rPr lang="en-US" dirty="0" err="1"/>
              <a:t>tramm</a:t>
            </a:r>
            <a:r>
              <a:rPr lang="en-US" dirty="0"/>
              <a:t> (</a:t>
            </a:r>
            <a:r>
              <a:rPr lang="en-US" dirty="0" err="1"/>
              <a:t>kiirtramm</a:t>
            </a:r>
            <a:r>
              <a:rPr lang="en-US" dirty="0"/>
              <a:t>) 265 cm</a:t>
            </a:r>
          </a:p>
          <a:p>
            <a:r>
              <a:rPr lang="en-US" dirty="0" err="1"/>
              <a:t>Piirkõrgus</a:t>
            </a:r>
            <a:r>
              <a:rPr lang="en-US" dirty="0"/>
              <a:t> </a:t>
            </a:r>
            <a:r>
              <a:rPr lang="en-US" dirty="0" err="1"/>
              <a:t>Soomes</a:t>
            </a:r>
            <a:r>
              <a:rPr lang="en-US" dirty="0"/>
              <a:t> 440 cm</a:t>
            </a:r>
          </a:p>
          <a:p>
            <a:endParaRPr lang="en-US" dirty="0"/>
          </a:p>
          <a:p>
            <a:r>
              <a:rPr lang="en-US" dirty="0"/>
              <a:t>EUROOPA ja </a:t>
            </a:r>
            <a:r>
              <a:rPr lang="en-US" dirty="0" err="1"/>
              <a:t>pöörderaadius</a:t>
            </a:r>
            <a:r>
              <a:rPr lang="en-US" dirty="0"/>
              <a:t> – </a:t>
            </a:r>
            <a:r>
              <a:rPr lang="en-US" dirty="0" err="1"/>
              <a:t>avalikul</a:t>
            </a:r>
            <a:r>
              <a:rPr lang="en-US" dirty="0"/>
              <a:t> teel </a:t>
            </a:r>
            <a:r>
              <a:rPr lang="en-US" dirty="0" err="1"/>
              <a:t>liiklev</a:t>
            </a:r>
            <a:r>
              <a:rPr lang="en-US" dirty="0"/>
              <a:t> </a:t>
            </a:r>
            <a:r>
              <a:rPr lang="en-US" dirty="0" err="1"/>
              <a:t>sõiduk</a:t>
            </a:r>
            <a:r>
              <a:rPr lang="en-US" dirty="0"/>
              <a:t> </a:t>
            </a:r>
            <a:r>
              <a:rPr lang="en-US" dirty="0" err="1"/>
              <a:t>peab</a:t>
            </a:r>
            <a:r>
              <a:rPr lang="en-US" dirty="0"/>
              <a:t> </a:t>
            </a:r>
            <a:r>
              <a:rPr lang="en-US" dirty="0" err="1"/>
              <a:t>suutma</a:t>
            </a:r>
            <a:r>
              <a:rPr lang="en-US" dirty="0"/>
              <a:t> </a:t>
            </a:r>
            <a:r>
              <a:rPr lang="en-US" dirty="0" err="1"/>
              <a:t>sooritada</a:t>
            </a:r>
            <a:r>
              <a:rPr lang="en-US" dirty="0"/>
              <a:t> </a:t>
            </a:r>
            <a:r>
              <a:rPr lang="en-US" dirty="0" err="1"/>
              <a:t>kõik</a:t>
            </a:r>
            <a:r>
              <a:rPr lang="en-US" dirty="0"/>
              <a:t> </a:t>
            </a:r>
            <a:r>
              <a:rPr lang="en-US" dirty="0" err="1"/>
              <a:t>pöörded</a:t>
            </a:r>
            <a:r>
              <a:rPr lang="en-US" dirty="0"/>
              <a:t> </a:t>
            </a:r>
            <a:r>
              <a:rPr lang="en-US" dirty="0" err="1"/>
              <a:t>ringis</a:t>
            </a:r>
            <a:r>
              <a:rPr lang="en-US" dirty="0"/>
              <a:t> </a:t>
            </a:r>
            <a:r>
              <a:rPr lang="en-US" dirty="0" err="1"/>
              <a:t>diameetriga</a:t>
            </a:r>
            <a:r>
              <a:rPr lang="en-US" dirty="0"/>
              <a:t> 25 </a:t>
            </a:r>
            <a:r>
              <a:rPr lang="en-US" dirty="0" err="1"/>
              <a:t>meetrit</a:t>
            </a:r>
            <a:r>
              <a:rPr lang="en-US" dirty="0"/>
              <a:t> (</a:t>
            </a:r>
            <a:r>
              <a:rPr lang="en-US" dirty="0" err="1"/>
              <a:t>raadius</a:t>
            </a:r>
            <a:r>
              <a:rPr lang="en-US" dirty="0"/>
              <a:t> 12,5) ja </a:t>
            </a:r>
            <a:r>
              <a:rPr lang="en-US" dirty="0" err="1"/>
              <a:t>siseraadius</a:t>
            </a:r>
            <a:r>
              <a:rPr lang="en-US" dirty="0"/>
              <a:t> 5,3 </a:t>
            </a:r>
            <a:r>
              <a:rPr lang="en-US" dirty="0" err="1"/>
              <a:t>meetrit</a:t>
            </a:r>
            <a:r>
              <a:rPr lang="en-US" dirty="0"/>
              <a:t>. EMS </a:t>
            </a:r>
            <a:r>
              <a:rPr lang="en-US" dirty="0" err="1"/>
              <a:t>sõidukitel</a:t>
            </a:r>
            <a:r>
              <a:rPr lang="en-US" dirty="0"/>
              <a:t> </a:t>
            </a:r>
            <a:r>
              <a:rPr lang="en-US" dirty="0" err="1"/>
              <a:t>siseraadius</a:t>
            </a:r>
            <a:r>
              <a:rPr lang="en-US" dirty="0"/>
              <a:t> 1,2 </a:t>
            </a:r>
            <a:r>
              <a:rPr lang="en-US" dirty="0" err="1"/>
              <a:t>meetrit</a:t>
            </a:r>
            <a:r>
              <a:rPr lang="en-US" dirty="0"/>
              <a:t>.</a:t>
            </a:r>
          </a:p>
        </p:txBody>
      </p:sp>
    </p:spTree>
    <p:extLst>
      <p:ext uri="{BB962C8B-B14F-4D97-AF65-F5344CB8AC3E}">
        <p14:creationId xmlns:p14="http://schemas.microsoft.com/office/powerpoint/2010/main" val="17943583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62FF-21B7-190E-94FA-BE678D180F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2A7BD6-FDD5-98DC-594E-99C56D19BD42}"/>
              </a:ext>
            </a:extLst>
          </p:cNvPr>
          <p:cNvSpPr>
            <a:spLocks noGrp="1"/>
          </p:cNvSpPr>
          <p:nvPr>
            <p:ph idx="1"/>
          </p:nvPr>
        </p:nvSpPr>
        <p:spPr>
          <a:xfrm>
            <a:off x="1557867" y="2709332"/>
            <a:ext cx="10469033" cy="3201889"/>
          </a:xfrm>
        </p:spPr>
        <p:txBody>
          <a:bodyPr/>
          <a:lstStyle/>
          <a:p>
            <a:r>
              <a:rPr lang="en-US" dirty="0"/>
              <a:t>EMS – </a:t>
            </a:r>
            <a:r>
              <a:rPr lang="en-US" dirty="0" err="1"/>
              <a:t>kuni</a:t>
            </a:r>
            <a:r>
              <a:rPr lang="en-US" dirty="0"/>
              <a:t> 25,25 m ja </a:t>
            </a:r>
            <a:r>
              <a:rPr lang="en-US" dirty="0" err="1"/>
              <a:t>vähemalt</a:t>
            </a:r>
            <a:r>
              <a:rPr lang="en-US" dirty="0"/>
              <a:t> 8 </a:t>
            </a:r>
            <a:r>
              <a:rPr lang="en-US" dirty="0" err="1"/>
              <a:t>teljega</a:t>
            </a:r>
            <a:r>
              <a:rPr lang="en-US" dirty="0"/>
              <a:t> 60 </a:t>
            </a:r>
            <a:r>
              <a:rPr lang="en-US" dirty="0" err="1"/>
              <a:t>tonni</a:t>
            </a:r>
            <a:endParaRPr lang="en-US" dirty="0"/>
          </a:p>
          <a:p>
            <a:r>
              <a:rPr lang="en-US" dirty="0"/>
              <a:t>EMS2 – </a:t>
            </a:r>
            <a:r>
              <a:rPr lang="en-US" dirty="0" err="1"/>
              <a:t>kuni</a:t>
            </a:r>
            <a:r>
              <a:rPr lang="en-US" dirty="0"/>
              <a:t> 34,5 m ja </a:t>
            </a:r>
            <a:r>
              <a:rPr lang="en-US" dirty="0" err="1"/>
              <a:t>vähemalt</a:t>
            </a:r>
            <a:r>
              <a:rPr lang="en-US" dirty="0"/>
              <a:t> 11 </a:t>
            </a:r>
            <a:r>
              <a:rPr lang="en-US" dirty="0" err="1"/>
              <a:t>teljega</a:t>
            </a:r>
            <a:r>
              <a:rPr lang="en-US" dirty="0"/>
              <a:t> 74/76 </a:t>
            </a:r>
            <a:r>
              <a:rPr lang="en-US" dirty="0" err="1"/>
              <a:t>tonni</a:t>
            </a:r>
            <a:endParaRPr lang="en-US" dirty="0"/>
          </a:p>
        </p:txBody>
      </p:sp>
      <p:sp>
        <p:nvSpPr>
          <p:cNvPr id="4" name="Date Placeholder 3">
            <a:extLst>
              <a:ext uri="{FF2B5EF4-FFF2-40B4-BE49-F238E27FC236}">
                <a16:creationId xmlns:a16="http://schemas.microsoft.com/office/drawing/2014/main" id="{5611AC22-753E-DB34-7252-65661BF3B877}"/>
              </a:ext>
            </a:extLst>
          </p:cNvPr>
          <p:cNvSpPr>
            <a:spLocks noGrp="1"/>
          </p:cNvSpPr>
          <p:nvPr>
            <p:ph type="dt" sz="half" idx="10"/>
          </p:nvPr>
        </p:nvSpPr>
        <p:spPr/>
        <p:txBody>
          <a:bodyPr/>
          <a:lstStyle/>
          <a:p>
            <a:fld id="{2BD6EABD-CDD4-40F3-B8EB-89C48D6E8844}" type="datetime1">
              <a:rPr lang="en-US" smtClean="0"/>
              <a:t>10/7/2025</a:t>
            </a:fld>
            <a:endParaRPr lang="en-US" dirty="0"/>
          </a:p>
        </p:txBody>
      </p:sp>
      <p:pic>
        <p:nvPicPr>
          <p:cNvPr id="5" name="Picture 4" descr="Pikemate autorongide test Eestis läks uuele ringile">
            <a:extLst>
              <a:ext uri="{FF2B5EF4-FFF2-40B4-BE49-F238E27FC236}">
                <a16:creationId xmlns:a16="http://schemas.microsoft.com/office/drawing/2014/main" id="{8AEE0343-5C87-6B16-02D3-7DDF8FF6351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91553" y="0"/>
            <a:ext cx="8301318" cy="26590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ikema autorongiga tehti järjekordne katsesõit: kaasatud olid ka sõidukoolitajad">
            <a:extLst>
              <a:ext uri="{FF2B5EF4-FFF2-40B4-BE49-F238E27FC236}">
                <a16:creationId xmlns:a16="http://schemas.microsoft.com/office/drawing/2014/main" id="{8EFACF1A-848B-36B6-7B51-85E564B85DE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91553" y="3700044"/>
            <a:ext cx="8301318" cy="313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8984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6865-419B-CAFE-5577-168054FCCC5C}"/>
              </a:ext>
            </a:extLst>
          </p:cNvPr>
          <p:cNvSpPr>
            <a:spLocks noGrp="1"/>
          </p:cNvSpPr>
          <p:nvPr>
            <p:ph type="title"/>
          </p:nvPr>
        </p:nvSpPr>
        <p:spPr/>
        <p:txBody>
          <a:bodyPr/>
          <a:lstStyle/>
          <a:p>
            <a:r>
              <a:rPr lang="en-US" dirty="0"/>
              <a:t>EMS</a:t>
            </a:r>
          </a:p>
        </p:txBody>
      </p:sp>
      <p:sp>
        <p:nvSpPr>
          <p:cNvPr id="3" name="Content Placeholder 2">
            <a:extLst>
              <a:ext uri="{FF2B5EF4-FFF2-40B4-BE49-F238E27FC236}">
                <a16:creationId xmlns:a16="http://schemas.microsoft.com/office/drawing/2014/main" id="{D504E998-5777-0551-4357-B07C4C52FDC7}"/>
              </a:ext>
            </a:extLst>
          </p:cNvPr>
          <p:cNvSpPr>
            <a:spLocks noGrp="1"/>
          </p:cNvSpPr>
          <p:nvPr>
            <p:ph idx="1"/>
          </p:nvPr>
        </p:nvSpPr>
        <p:spPr>
          <a:xfrm>
            <a:off x="838200" y="1869536"/>
            <a:ext cx="3581329" cy="4351338"/>
          </a:xfrm>
        </p:spPr>
        <p:txBody>
          <a:bodyPr/>
          <a:lstStyle/>
          <a:p>
            <a:r>
              <a:rPr lang="en-US" dirty="0" err="1"/>
              <a:t>Valitud</a:t>
            </a:r>
            <a:r>
              <a:rPr lang="en-US" dirty="0"/>
              <a:t> </a:t>
            </a:r>
            <a:r>
              <a:rPr lang="en-US" dirty="0" err="1"/>
              <a:t>esimene</a:t>
            </a:r>
            <a:endParaRPr lang="en-US" dirty="0"/>
          </a:p>
          <a:p>
            <a:r>
              <a:rPr lang="en-US" dirty="0" err="1"/>
              <a:t>Enim</a:t>
            </a:r>
            <a:r>
              <a:rPr lang="en-US" dirty="0"/>
              <a:t> </a:t>
            </a:r>
            <a:r>
              <a:rPr lang="en-US" dirty="0" err="1"/>
              <a:t>kasutatud</a:t>
            </a:r>
            <a:endParaRPr lang="en-US" dirty="0"/>
          </a:p>
          <a:p>
            <a:r>
              <a:rPr lang="en-US" dirty="0"/>
              <a:t>B-link on </a:t>
            </a:r>
            <a:r>
              <a:rPr lang="en-US" dirty="0" err="1"/>
              <a:t>küll</a:t>
            </a:r>
            <a:r>
              <a:rPr lang="en-US" dirty="0"/>
              <a:t> </a:t>
            </a:r>
            <a:r>
              <a:rPr lang="en-US" dirty="0" err="1"/>
              <a:t>halvemini</a:t>
            </a:r>
            <a:r>
              <a:rPr lang="en-US" dirty="0"/>
              <a:t> </a:t>
            </a:r>
            <a:r>
              <a:rPr lang="en-US" dirty="0" err="1"/>
              <a:t>manööverdav</a:t>
            </a:r>
            <a:r>
              <a:rPr lang="en-US" dirty="0"/>
              <a:t> aga </a:t>
            </a:r>
            <a:r>
              <a:rPr lang="en-US" dirty="0" err="1"/>
              <a:t>neid</a:t>
            </a:r>
            <a:r>
              <a:rPr lang="en-US" dirty="0"/>
              <a:t> on </a:t>
            </a:r>
            <a:r>
              <a:rPr lang="en-US" dirty="0" err="1"/>
              <a:t>vähem</a:t>
            </a:r>
            <a:endParaRPr lang="en-US" dirty="0"/>
          </a:p>
        </p:txBody>
      </p:sp>
      <p:pic>
        <p:nvPicPr>
          <p:cNvPr id="5" name="Picture 4">
            <a:extLst>
              <a:ext uri="{FF2B5EF4-FFF2-40B4-BE49-F238E27FC236}">
                <a16:creationId xmlns:a16="http://schemas.microsoft.com/office/drawing/2014/main" id="{87CD530E-DF91-D08F-66A8-80A35C9F193D}"/>
              </a:ext>
            </a:extLst>
          </p:cNvPr>
          <p:cNvPicPr>
            <a:picLocks noChangeAspect="1"/>
          </p:cNvPicPr>
          <p:nvPr/>
        </p:nvPicPr>
        <p:blipFill>
          <a:blip r:embed="rId2"/>
          <a:stretch>
            <a:fillRect/>
          </a:stretch>
        </p:blipFill>
        <p:spPr>
          <a:xfrm>
            <a:off x="4419529" y="1217400"/>
            <a:ext cx="7459116" cy="518232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33445869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D4CA-CD5B-244A-E2B8-5AA83E93AD70}"/>
              </a:ext>
            </a:extLst>
          </p:cNvPr>
          <p:cNvSpPr>
            <a:spLocks noGrp="1"/>
          </p:cNvSpPr>
          <p:nvPr>
            <p:ph type="title"/>
          </p:nvPr>
        </p:nvSpPr>
        <p:spPr>
          <a:xfrm>
            <a:off x="73991" y="-55079"/>
            <a:ext cx="10515600" cy="1325563"/>
          </a:xfrm>
        </p:spPr>
        <p:txBody>
          <a:bodyPr/>
          <a:lstStyle/>
          <a:p>
            <a:r>
              <a:rPr lang="en-US" dirty="0" err="1"/>
              <a:t>Ettepanek</a:t>
            </a:r>
            <a:endParaRPr lang="en-US" dirty="0"/>
          </a:p>
        </p:txBody>
      </p:sp>
      <p:sp>
        <p:nvSpPr>
          <p:cNvPr id="3" name="Content Placeholder 2">
            <a:extLst>
              <a:ext uri="{FF2B5EF4-FFF2-40B4-BE49-F238E27FC236}">
                <a16:creationId xmlns:a16="http://schemas.microsoft.com/office/drawing/2014/main" id="{44D75F1D-FF35-B33E-232F-65E18628510A}"/>
              </a:ext>
            </a:extLst>
          </p:cNvPr>
          <p:cNvSpPr>
            <a:spLocks noGrp="1"/>
          </p:cNvSpPr>
          <p:nvPr>
            <p:ph idx="1"/>
          </p:nvPr>
        </p:nvSpPr>
        <p:spPr>
          <a:xfrm>
            <a:off x="30923" y="2118018"/>
            <a:ext cx="3268868" cy="4351338"/>
          </a:xfrm>
        </p:spPr>
        <p:txBody>
          <a:bodyPr>
            <a:normAutofit/>
          </a:bodyPr>
          <a:lstStyle/>
          <a:p>
            <a:r>
              <a:rPr lang="en-US" dirty="0"/>
              <a:t>EMS </a:t>
            </a:r>
            <a:r>
              <a:rPr lang="en-US" sz="1200" dirty="0"/>
              <a:t>(</a:t>
            </a:r>
            <a:r>
              <a:rPr lang="en-US" sz="1200" dirty="0" err="1"/>
              <a:t>pikkus</a:t>
            </a:r>
            <a:r>
              <a:rPr lang="en-US" sz="1200" dirty="0"/>
              <a:t> </a:t>
            </a:r>
            <a:r>
              <a:rPr lang="en-US" sz="1200" dirty="0" err="1"/>
              <a:t>kuni</a:t>
            </a:r>
            <a:r>
              <a:rPr lang="en-US" sz="1200" dirty="0"/>
              <a:t> 25,25 m)</a:t>
            </a:r>
            <a:endParaRPr lang="en-US" sz="2600" dirty="0"/>
          </a:p>
          <a:p>
            <a:pPr lvl="1"/>
            <a:r>
              <a:rPr lang="en-US" sz="1100" dirty="0" err="1"/>
              <a:t>valitud</a:t>
            </a:r>
            <a:r>
              <a:rPr lang="en-US" sz="1100" dirty="0"/>
              <a:t> </a:t>
            </a:r>
            <a:r>
              <a:rPr lang="en-US" sz="1100" dirty="0" err="1"/>
              <a:t>trassidel</a:t>
            </a:r>
            <a:endParaRPr lang="en-US" sz="1100" dirty="0"/>
          </a:p>
          <a:p>
            <a:pPr lvl="1"/>
            <a:r>
              <a:rPr lang="en-US" sz="1100" dirty="0" err="1"/>
              <a:t>Teljebaas</a:t>
            </a:r>
            <a:r>
              <a:rPr lang="en-US" sz="1100" dirty="0"/>
              <a:t> 20+ ja 8 </a:t>
            </a:r>
            <a:r>
              <a:rPr lang="en-US" sz="1100" dirty="0" err="1"/>
              <a:t>telge</a:t>
            </a:r>
            <a:r>
              <a:rPr lang="en-US" sz="1100" dirty="0"/>
              <a:t> = 60 t</a:t>
            </a:r>
          </a:p>
          <a:p>
            <a:pPr lvl="1"/>
            <a:r>
              <a:rPr lang="en-US" sz="1100" dirty="0" err="1"/>
              <a:t>Teljebaas</a:t>
            </a:r>
            <a:r>
              <a:rPr lang="en-US" sz="1100" dirty="0"/>
              <a:t> 20+ ja 7 </a:t>
            </a:r>
            <a:r>
              <a:rPr lang="en-US" sz="1100" dirty="0" err="1"/>
              <a:t>telge</a:t>
            </a:r>
            <a:r>
              <a:rPr lang="en-US" sz="1100" dirty="0"/>
              <a:t> = 52 t</a:t>
            </a:r>
          </a:p>
          <a:p>
            <a:pPr lvl="1"/>
            <a:r>
              <a:rPr lang="en-US" sz="1100" dirty="0" err="1"/>
              <a:t>Väiksem</a:t>
            </a:r>
            <a:r>
              <a:rPr lang="en-US" sz="1100" dirty="0"/>
              <a:t> </a:t>
            </a:r>
            <a:r>
              <a:rPr lang="en-US" sz="1100" dirty="0" err="1"/>
              <a:t>teljebaas</a:t>
            </a:r>
            <a:r>
              <a:rPr lang="en-US" sz="1100" dirty="0"/>
              <a:t> </a:t>
            </a:r>
            <a:r>
              <a:rPr lang="en-US" sz="1100" dirty="0" err="1"/>
              <a:t>või</a:t>
            </a:r>
            <a:r>
              <a:rPr lang="en-US" sz="1100" dirty="0"/>
              <a:t> </a:t>
            </a:r>
            <a:r>
              <a:rPr lang="en-US" sz="1100" dirty="0" err="1"/>
              <a:t>väiksem</a:t>
            </a:r>
            <a:r>
              <a:rPr lang="en-US" sz="1100" dirty="0"/>
              <a:t> </a:t>
            </a:r>
            <a:r>
              <a:rPr lang="en-US" sz="1100" dirty="0" err="1"/>
              <a:t>telgede</a:t>
            </a:r>
            <a:r>
              <a:rPr lang="en-US" sz="1100" dirty="0"/>
              <a:t> </a:t>
            </a:r>
            <a:r>
              <a:rPr lang="en-US" sz="1100" dirty="0" err="1"/>
              <a:t>arv</a:t>
            </a:r>
            <a:r>
              <a:rPr lang="en-US" sz="1100" dirty="0"/>
              <a:t> – </a:t>
            </a:r>
            <a:r>
              <a:rPr lang="en-US" sz="1100" dirty="0" err="1"/>
              <a:t>väiksem</a:t>
            </a:r>
            <a:r>
              <a:rPr lang="en-US" sz="1100" dirty="0"/>
              <a:t> </a:t>
            </a:r>
            <a:r>
              <a:rPr lang="en-US" sz="1100" dirty="0" err="1"/>
              <a:t>lubatud</a:t>
            </a:r>
            <a:r>
              <a:rPr lang="en-US" sz="1100" dirty="0"/>
              <a:t> </a:t>
            </a:r>
            <a:r>
              <a:rPr lang="en-US" sz="1100" dirty="0" err="1"/>
              <a:t>täismass</a:t>
            </a:r>
            <a:endParaRPr lang="en-US" sz="1100" dirty="0"/>
          </a:p>
          <a:p>
            <a:r>
              <a:rPr lang="en-US" sz="1400" dirty="0" err="1"/>
              <a:t>Siseriiklik</a:t>
            </a:r>
            <a:r>
              <a:rPr lang="en-US" sz="1400" dirty="0"/>
              <a:t> </a:t>
            </a:r>
            <a:r>
              <a:rPr lang="en-US" sz="1400" dirty="0" err="1"/>
              <a:t>reglement</a:t>
            </a:r>
            <a:r>
              <a:rPr lang="en-US" sz="1400" dirty="0"/>
              <a:t> </a:t>
            </a:r>
            <a:r>
              <a:rPr lang="en-US" sz="1400" dirty="0" err="1"/>
              <a:t>paarisratastega</a:t>
            </a:r>
            <a:r>
              <a:rPr lang="en-US" sz="1400" dirty="0"/>
              <a:t>, </a:t>
            </a:r>
            <a:r>
              <a:rPr lang="en-US" sz="1100" dirty="0"/>
              <a:t>(</a:t>
            </a:r>
            <a:r>
              <a:rPr lang="en-US" sz="1100" dirty="0" err="1"/>
              <a:t>kuni</a:t>
            </a:r>
            <a:r>
              <a:rPr lang="en-US" sz="1100" dirty="0"/>
              <a:t> 20,75 m)</a:t>
            </a:r>
          </a:p>
          <a:p>
            <a:pPr lvl="1"/>
            <a:r>
              <a:rPr lang="en-US" sz="1100" dirty="0" err="1"/>
              <a:t>avalikel</a:t>
            </a:r>
            <a:r>
              <a:rPr lang="en-US" sz="1100" dirty="0"/>
              <a:t> </a:t>
            </a:r>
            <a:r>
              <a:rPr lang="en-US" sz="1100" dirty="0" err="1"/>
              <a:t>teedel</a:t>
            </a:r>
            <a:r>
              <a:rPr lang="en-US" sz="1100" dirty="0"/>
              <a:t> </a:t>
            </a:r>
            <a:r>
              <a:rPr lang="en-US" sz="1100" dirty="0" err="1"/>
              <a:t>vastavuses</a:t>
            </a:r>
            <a:r>
              <a:rPr lang="en-US" sz="1100" dirty="0"/>
              <a:t> tarktee.ee</a:t>
            </a:r>
          </a:p>
          <a:p>
            <a:pPr lvl="1"/>
            <a:r>
              <a:rPr lang="en-US" sz="1100" dirty="0" err="1"/>
              <a:t>Teljebaas</a:t>
            </a:r>
            <a:r>
              <a:rPr lang="en-US" sz="1100" dirty="0"/>
              <a:t> 12+ ja 6 </a:t>
            </a:r>
            <a:r>
              <a:rPr lang="en-US" sz="1100" dirty="0" err="1"/>
              <a:t>telge</a:t>
            </a:r>
            <a:r>
              <a:rPr lang="en-US" sz="1100" dirty="0"/>
              <a:t> = 48 t</a:t>
            </a:r>
          </a:p>
          <a:p>
            <a:pPr lvl="1"/>
            <a:r>
              <a:rPr lang="en-US" sz="1100" dirty="0" err="1"/>
              <a:t>Teljebaas</a:t>
            </a:r>
            <a:r>
              <a:rPr lang="en-US" sz="1100" dirty="0"/>
              <a:t> 14+ ja 7 </a:t>
            </a:r>
            <a:r>
              <a:rPr lang="en-US" sz="1100" dirty="0" err="1"/>
              <a:t>telge</a:t>
            </a:r>
            <a:r>
              <a:rPr lang="en-US" sz="1100" dirty="0"/>
              <a:t> = 52 t</a:t>
            </a:r>
          </a:p>
          <a:p>
            <a:pPr lvl="1"/>
            <a:r>
              <a:rPr lang="en-US" sz="1100" dirty="0" err="1"/>
              <a:t>Teljebaas</a:t>
            </a:r>
            <a:r>
              <a:rPr lang="en-US" sz="1100" dirty="0"/>
              <a:t> 18+ ja 8 </a:t>
            </a:r>
            <a:r>
              <a:rPr lang="en-US" sz="1100" dirty="0" err="1"/>
              <a:t>telge</a:t>
            </a:r>
            <a:r>
              <a:rPr lang="en-US" sz="1100" dirty="0"/>
              <a:t> = 60 t</a:t>
            </a:r>
          </a:p>
          <a:p>
            <a:pPr lvl="1"/>
            <a:endParaRPr lang="en-US" dirty="0"/>
          </a:p>
        </p:txBody>
      </p:sp>
      <p:pic>
        <p:nvPicPr>
          <p:cNvPr id="5" name="Picture 4">
            <a:extLst>
              <a:ext uri="{FF2B5EF4-FFF2-40B4-BE49-F238E27FC236}">
                <a16:creationId xmlns:a16="http://schemas.microsoft.com/office/drawing/2014/main" id="{A32D86AA-88CF-EB38-0F74-B17D37E09E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370" y="961801"/>
            <a:ext cx="2344641" cy="527668"/>
          </a:xfrm>
          <a:prstGeom prst="rect">
            <a:avLst/>
          </a:prstGeom>
        </p:spPr>
      </p:pic>
      <p:graphicFrame>
        <p:nvGraphicFramePr>
          <p:cNvPr id="6" name="Chart 5">
            <a:extLst>
              <a:ext uri="{FF2B5EF4-FFF2-40B4-BE49-F238E27FC236}">
                <a16:creationId xmlns:a16="http://schemas.microsoft.com/office/drawing/2014/main" id="{3732480D-1377-2248-8D4C-BD7A5E77FCF0}"/>
              </a:ext>
            </a:extLst>
          </p:cNvPr>
          <p:cNvGraphicFramePr>
            <a:graphicFrameLocks noGrp="1"/>
          </p:cNvGraphicFramePr>
          <p:nvPr>
            <p:extLst>
              <p:ext uri="{D42A27DB-BD31-4B8C-83A1-F6EECF244321}">
                <p14:modId xmlns:p14="http://schemas.microsoft.com/office/powerpoint/2010/main" val="2064431832"/>
              </p:ext>
            </p:extLst>
          </p:nvPr>
        </p:nvGraphicFramePr>
        <p:xfrm>
          <a:off x="3393572" y="336013"/>
          <a:ext cx="8656053" cy="62831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32635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5F9AD5A-977F-E88D-BA16-1B3FA011D34D}"/>
              </a:ext>
            </a:extLst>
          </p:cNvPr>
          <p:cNvGraphicFramePr>
            <a:graphicFrameLocks noGrp="1"/>
          </p:cNvGraphicFramePr>
          <p:nvPr/>
        </p:nvGraphicFramePr>
        <p:xfrm>
          <a:off x="301925" y="284673"/>
          <a:ext cx="11792308" cy="5729173"/>
        </p:xfrm>
        <a:graphic>
          <a:graphicData uri="http://schemas.openxmlformats.org/drawingml/2006/table">
            <a:tbl>
              <a:tblPr>
                <a:tableStyleId>{5C22544A-7EE6-4342-B048-85BDC9FD1C3A}</a:tableStyleId>
              </a:tblPr>
              <a:tblGrid>
                <a:gridCol w="536515">
                  <a:extLst>
                    <a:ext uri="{9D8B030D-6E8A-4147-A177-3AD203B41FA5}">
                      <a16:colId xmlns:a16="http://schemas.microsoft.com/office/drawing/2014/main" val="1361837869"/>
                    </a:ext>
                  </a:extLst>
                </a:gridCol>
                <a:gridCol w="10462164">
                  <a:extLst>
                    <a:ext uri="{9D8B030D-6E8A-4147-A177-3AD203B41FA5}">
                      <a16:colId xmlns:a16="http://schemas.microsoft.com/office/drawing/2014/main" val="313043605"/>
                    </a:ext>
                  </a:extLst>
                </a:gridCol>
                <a:gridCol w="793629">
                  <a:extLst>
                    <a:ext uri="{9D8B030D-6E8A-4147-A177-3AD203B41FA5}">
                      <a16:colId xmlns:a16="http://schemas.microsoft.com/office/drawing/2014/main" val="2078829865"/>
                    </a:ext>
                  </a:extLst>
                </a:gridCol>
              </a:tblGrid>
              <a:tr h="362282">
                <a:tc>
                  <a:txBody>
                    <a:bodyPr/>
                    <a:lstStyle/>
                    <a:p>
                      <a:pPr algn="ctr" fontAlgn="ctr"/>
                      <a:r>
                        <a:rPr lang="et-EE" sz="1600" u="none" strike="noStrike">
                          <a:effectLst/>
                        </a:rPr>
                        <a:t>Klass </a:t>
                      </a:r>
                      <a:endParaRPr lang="en-US" sz="1600" b="0" i="0" u="none" strike="noStrike">
                        <a:solidFill>
                          <a:srgbClr val="000000"/>
                        </a:solidFill>
                        <a:effectLst/>
                        <a:latin typeface="Aptos" panose="020B0004020202020204" pitchFamily="34" charset="0"/>
                      </a:endParaRPr>
                    </a:p>
                  </a:txBody>
                  <a:tcPr marL="5234" marR="5234" marT="5234" marB="0" anchor="ctr"/>
                </a:tc>
                <a:tc>
                  <a:txBody>
                    <a:bodyPr/>
                    <a:lstStyle/>
                    <a:p>
                      <a:pPr algn="l" fontAlgn="ctr"/>
                      <a:r>
                        <a:rPr lang="et-EE" sz="1600" u="none" strike="noStrike">
                          <a:effectLst/>
                        </a:rPr>
                        <a:t>Kriteerium </a:t>
                      </a:r>
                      <a:endParaRPr lang="en-US" sz="1600" b="0" i="0" u="none" strike="noStrike">
                        <a:solidFill>
                          <a:srgbClr val="000000"/>
                        </a:solidFill>
                        <a:effectLst/>
                        <a:latin typeface="Aptos" panose="020B0004020202020204" pitchFamily="34" charset="0"/>
                      </a:endParaRPr>
                    </a:p>
                  </a:txBody>
                  <a:tcPr marL="565245" marR="5234" marT="5234" marB="0" anchor="ctr"/>
                </a:tc>
                <a:tc>
                  <a:txBody>
                    <a:bodyPr/>
                    <a:lstStyle/>
                    <a:p>
                      <a:pPr algn="ctr" fontAlgn="ctr"/>
                      <a:r>
                        <a:rPr lang="et-EE" sz="1600" u="none" strike="noStrike" dirty="0">
                          <a:effectLst/>
                        </a:rPr>
                        <a:t>km/h </a:t>
                      </a:r>
                      <a:endParaRPr lang="en-US" sz="1600" b="0" i="0" u="none" strike="noStrike" dirty="0">
                        <a:solidFill>
                          <a:srgbClr val="000000"/>
                        </a:solidFill>
                        <a:effectLst/>
                        <a:latin typeface="Aptos" panose="020B0004020202020204" pitchFamily="34" charset="0"/>
                      </a:endParaRPr>
                    </a:p>
                  </a:txBody>
                  <a:tcPr marL="5234" marR="5234" marT="5234" marB="0" anchor="ctr"/>
                </a:tc>
                <a:extLst>
                  <a:ext uri="{0D108BD9-81ED-4DB2-BD59-A6C34878D82A}">
                    <a16:rowId xmlns:a16="http://schemas.microsoft.com/office/drawing/2014/main" val="2048304298"/>
                  </a:ext>
                </a:extLst>
              </a:tr>
              <a:tr h="540057">
                <a:tc rowSpan="3">
                  <a:txBody>
                    <a:bodyPr/>
                    <a:lstStyle/>
                    <a:p>
                      <a:pPr algn="ctr" fontAlgn="ctr"/>
                      <a:r>
                        <a:rPr lang="et-EE" sz="1600" u="none" strike="noStrike" dirty="0">
                          <a:effectLst/>
                        </a:rPr>
                        <a:t>A </a:t>
                      </a:r>
                      <a:endParaRPr lang="en-US" sz="1600" b="0" i="0" u="none" strike="noStrike" dirty="0">
                        <a:solidFill>
                          <a:srgbClr val="000000"/>
                        </a:solidFill>
                        <a:effectLst/>
                        <a:latin typeface="Aptos" panose="020B0004020202020204" pitchFamily="34" charset="0"/>
                      </a:endParaRPr>
                    </a:p>
                  </a:txBody>
                  <a:tcPr marL="5234" marR="5234" marT="5234" marB="0" anchor="ctr">
                    <a:solidFill>
                      <a:schemeClr val="accent6">
                        <a:lumMod val="20000"/>
                        <a:lumOff val="80000"/>
                      </a:schemeClr>
                    </a:solidFill>
                  </a:tcPr>
                </a:tc>
                <a:tc>
                  <a:txBody>
                    <a:bodyPr/>
                    <a:lstStyle/>
                    <a:p>
                      <a:pPr algn="l" fontAlgn="ctr"/>
                      <a:r>
                        <a:rPr lang="et-EE" sz="1600" u="none" strike="noStrike">
                          <a:effectLst/>
                        </a:rPr>
                        <a:t>Sõiduk läbib ristmiku püsides oma sõidurajal, mõõdetuna esimese sisemise ja tagumise välimise ratta jäljest </a:t>
                      </a:r>
                      <a:endParaRPr lang="en-US" sz="1600" b="0" i="0" u="none" strike="noStrike">
                        <a:solidFill>
                          <a:srgbClr val="000000"/>
                        </a:solidFill>
                        <a:effectLst/>
                        <a:latin typeface="Aptos" panose="020B0004020202020204" pitchFamily="34" charset="0"/>
                      </a:endParaRPr>
                    </a:p>
                  </a:txBody>
                  <a:tcPr marL="62805" marR="5234" marT="5234" marB="0" anchor="ctr">
                    <a:solidFill>
                      <a:schemeClr val="accent6">
                        <a:lumMod val="20000"/>
                        <a:lumOff val="80000"/>
                      </a:schemeClr>
                    </a:solidFill>
                  </a:tcPr>
                </a:tc>
                <a:tc rowSpan="3">
                  <a:txBody>
                    <a:bodyPr/>
                    <a:lstStyle/>
                    <a:p>
                      <a:pPr algn="ctr" fontAlgn="ctr"/>
                      <a:r>
                        <a:rPr lang="et-EE" sz="1600" u="none" strike="noStrike">
                          <a:effectLst/>
                        </a:rPr>
                        <a:t>20 </a:t>
                      </a:r>
                      <a:endParaRPr lang="en-US" sz="1600" b="0" i="0" u="none" strike="noStrike">
                        <a:solidFill>
                          <a:srgbClr val="000000"/>
                        </a:solidFill>
                        <a:effectLst/>
                        <a:latin typeface="Aptos" panose="020B0004020202020204" pitchFamily="34" charset="0"/>
                      </a:endParaRPr>
                    </a:p>
                  </a:txBody>
                  <a:tcPr marL="5234" marR="5234" marT="5234" marB="0" anchor="ctr">
                    <a:solidFill>
                      <a:schemeClr val="accent6">
                        <a:lumMod val="20000"/>
                        <a:lumOff val="80000"/>
                      </a:schemeClr>
                    </a:solidFill>
                  </a:tcPr>
                </a:tc>
                <a:extLst>
                  <a:ext uri="{0D108BD9-81ED-4DB2-BD59-A6C34878D82A}">
                    <a16:rowId xmlns:a16="http://schemas.microsoft.com/office/drawing/2014/main" val="670821346"/>
                  </a:ext>
                </a:extLst>
              </a:tr>
              <a:tr h="540057">
                <a:tc vMerge="1">
                  <a:txBody>
                    <a:bodyPr/>
                    <a:lstStyle/>
                    <a:p>
                      <a:endParaRPr lang="en-US"/>
                    </a:p>
                  </a:txBody>
                  <a:tcPr/>
                </a:tc>
                <a:tc>
                  <a:txBody>
                    <a:bodyPr/>
                    <a:lstStyle/>
                    <a:p>
                      <a:pPr algn="l" fontAlgn="ctr"/>
                      <a:r>
                        <a:rPr lang="et-EE" sz="1600" u="none" strike="noStrike" dirty="0">
                          <a:effectLst/>
                        </a:rPr>
                        <a:t>Kere elemendid võivad ulatuda üle sõiduraja piiri, kuid ei tohi ulatuda päri- või vastassuuna vööndisse ega jalgratturitele või jalakäijatele mõeldud alale </a:t>
                      </a:r>
                      <a:endParaRPr lang="en-US" sz="1600" b="0" i="0" u="none" strike="noStrike" dirty="0">
                        <a:solidFill>
                          <a:srgbClr val="000000"/>
                        </a:solidFill>
                        <a:effectLst/>
                        <a:latin typeface="Aptos" panose="020B0004020202020204" pitchFamily="34" charset="0"/>
                      </a:endParaRPr>
                    </a:p>
                  </a:txBody>
                  <a:tcPr marL="62805" marR="5234" marT="5234" marB="0" anchor="ctr">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val="1727146207"/>
                  </a:ext>
                </a:extLst>
              </a:tr>
              <a:tr h="362282">
                <a:tc vMerge="1">
                  <a:txBody>
                    <a:bodyPr/>
                    <a:lstStyle/>
                    <a:p>
                      <a:endParaRPr lang="en-US"/>
                    </a:p>
                  </a:txBody>
                  <a:tcPr/>
                </a:tc>
                <a:tc>
                  <a:txBody>
                    <a:bodyPr/>
                    <a:lstStyle/>
                    <a:p>
                      <a:pPr algn="l" fontAlgn="ctr"/>
                      <a:r>
                        <a:rPr lang="et-EE" sz="1600" u="none" strike="noStrike" dirty="0">
                          <a:effectLst/>
                        </a:rPr>
                        <a:t>Kahe ja enam rajalistel (k.a. turbo) ringristmikutel ei tohi kere gabariit ulatuda üle sõiduraja </a:t>
                      </a:r>
                      <a:endParaRPr lang="en-US" sz="1600" b="0" i="0" u="none" strike="noStrike" dirty="0">
                        <a:solidFill>
                          <a:srgbClr val="000000"/>
                        </a:solidFill>
                        <a:effectLst/>
                        <a:latin typeface="Aptos" panose="020B0004020202020204" pitchFamily="34" charset="0"/>
                      </a:endParaRPr>
                    </a:p>
                  </a:txBody>
                  <a:tcPr marL="62805" marR="5234" marT="5234" marB="0" anchor="ctr">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val="2932954391"/>
                  </a:ext>
                </a:extLst>
              </a:tr>
              <a:tr h="362282">
                <a:tc rowSpan="4">
                  <a:txBody>
                    <a:bodyPr/>
                    <a:lstStyle/>
                    <a:p>
                      <a:pPr algn="ctr" fontAlgn="ctr"/>
                      <a:r>
                        <a:rPr lang="et-EE" sz="1600" u="none" strike="noStrike" dirty="0">
                          <a:effectLst/>
                        </a:rPr>
                        <a:t>B </a:t>
                      </a:r>
                      <a:endParaRPr lang="en-US" sz="1600" b="0" i="0" u="none" strike="noStrike" dirty="0">
                        <a:solidFill>
                          <a:srgbClr val="000000"/>
                        </a:solidFill>
                        <a:effectLst/>
                        <a:latin typeface="Aptos" panose="020B0004020202020204" pitchFamily="34" charset="0"/>
                      </a:endParaRPr>
                    </a:p>
                  </a:txBody>
                  <a:tcPr marL="5234" marR="5234" marT="5234" marB="0" anchor="ctr">
                    <a:solidFill>
                      <a:srgbClr val="FFFF00"/>
                    </a:solidFill>
                  </a:tcPr>
                </a:tc>
                <a:tc>
                  <a:txBody>
                    <a:bodyPr/>
                    <a:lstStyle/>
                    <a:p>
                      <a:pPr algn="l" fontAlgn="ctr"/>
                      <a:r>
                        <a:rPr lang="et-EE" sz="1600" u="none" strike="noStrike" dirty="0">
                          <a:effectLst/>
                        </a:rPr>
                        <a:t>Sõiduki rattad peavad pöördel mahtuma teekattele (k.a. pöördelaiendile) </a:t>
                      </a:r>
                      <a:endParaRPr lang="en-US" sz="1600" b="0" i="0" u="none" strike="noStrike" dirty="0">
                        <a:solidFill>
                          <a:srgbClr val="000000"/>
                        </a:solidFill>
                        <a:effectLst/>
                        <a:latin typeface="Aptos" panose="020B0004020202020204" pitchFamily="34" charset="0"/>
                      </a:endParaRPr>
                    </a:p>
                  </a:txBody>
                  <a:tcPr marL="62805" marR="5234" marT="5234" marB="0" anchor="ctr">
                    <a:solidFill>
                      <a:srgbClr val="FFFF00"/>
                    </a:solidFill>
                  </a:tcPr>
                </a:tc>
                <a:tc rowSpan="4">
                  <a:txBody>
                    <a:bodyPr/>
                    <a:lstStyle/>
                    <a:p>
                      <a:pPr algn="ctr" fontAlgn="ctr"/>
                      <a:r>
                        <a:rPr lang="et-EE" sz="1600" u="none" strike="noStrike">
                          <a:effectLst/>
                        </a:rPr>
                        <a:t>15 </a:t>
                      </a:r>
                      <a:endParaRPr lang="en-US" sz="1600" b="0" i="0" u="none" strike="noStrike">
                        <a:solidFill>
                          <a:srgbClr val="000000"/>
                        </a:solidFill>
                        <a:effectLst/>
                        <a:latin typeface="Aptos" panose="020B0004020202020204" pitchFamily="34" charset="0"/>
                      </a:endParaRPr>
                    </a:p>
                  </a:txBody>
                  <a:tcPr marL="5234" marR="5234" marT="5234" marB="0" anchor="ctr">
                    <a:solidFill>
                      <a:srgbClr val="FFFF00"/>
                    </a:solidFill>
                  </a:tcPr>
                </a:tc>
                <a:extLst>
                  <a:ext uri="{0D108BD9-81ED-4DB2-BD59-A6C34878D82A}">
                    <a16:rowId xmlns:a16="http://schemas.microsoft.com/office/drawing/2014/main" val="747159645"/>
                  </a:ext>
                </a:extLst>
              </a:tr>
              <a:tr h="362282">
                <a:tc vMerge="1">
                  <a:txBody>
                    <a:bodyPr/>
                    <a:lstStyle/>
                    <a:p>
                      <a:endParaRPr lang="en-US"/>
                    </a:p>
                  </a:txBody>
                  <a:tcPr/>
                </a:tc>
                <a:tc>
                  <a:txBody>
                    <a:bodyPr/>
                    <a:lstStyle/>
                    <a:p>
                      <a:pPr algn="l" fontAlgn="ctr"/>
                      <a:r>
                        <a:rPr lang="et-EE" sz="1600" u="none" strike="noStrike" dirty="0">
                          <a:effectLst/>
                        </a:rPr>
                        <a:t>Sõiduk võib kasutada ristmikul osa vastassuunalisest sõidurajast, kuhu sõiduk pöörab. </a:t>
                      </a:r>
                      <a:endParaRPr lang="en-US" sz="1600" b="0" i="0" u="none" strike="noStrike" dirty="0">
                        <a:solidFill>
                          <a:srgbClr val="000000"/>
                        </a:solidFill>
                        <a:effectLst/>
                        <a:latin typeface="Aptos" panose="020B0004020202020204" pitchFamily="34" charset="0"/>
                      </a:endParaRPr>
                    </a:p>
                  </a:txBody>
                  <a:tcPr marL="62805" marR="5234" marT="5234" marB="0" anchor="ctr">
                    <a:solidFill>
                      <a:srgbClr val="FFFF00"/>
                    </a:solidFill>
                  </a:tcPr>
                </a:tc>
                <a:tc vMerge="1">
                  <a:txBody>
                    <a:bodyPr/>
                    <a:lstStyle/>
                    <a:p>
                      <a:endParaRPr lang="en-US"/>
                    </a:p>
                  </a:txBody>
                  <a:tcPr/>
                </a:tc>
                <a:extLst>
                  <a:ext uri="{0D108BD9-81ED-4DB2-BD59-A6C34878D82A}">
                    <a16:rowId xmlns:a16="http://schemas.microsoft.com/office/drawing/2014/main" val="1834067759"/>
                  </a:ext>
                </a:extLst>
              </a:tr>
              <a:tr h="540057">
                <a:tc vMerge="1">
                  <a:txBody>
                    <a:bodyPr/>
                    <a:lstStyle/>
                    <a:p>
                      <a:endParaRPr lang="en-US"/>
                    </a:p>
                  </a:txBody>
                  <a:tcPr/>
                </a:tc>
                <a:tc>
                  <a:txBody>
                    <a:bodyPr/>
                    <a:lstStyle/>
                    <a:p>
                      <a:pPr algn="l" fontAlgn="ctr"/>
                      <a:r>
                        <a:rPr lang="et-EE" sz="1600" u="none" strike="noStrike" dirty="0">
                          <a:effectLst/>
                        </a:rPr>
                        <a:t>Sõiduki kere elemendid võivad ulatuda jalgratturitele või jalakäijatele mõeldud alale, kui peab jääma vähemalt 1,5m vaba liikumisruumi </a:t>
                      </a:r>
                      <a:endParaRPr lang="en-US" sz="1600" b="0" i="0" u="none" strike="noStrike" dirty="0">
                        <a:solidFill>
                          <a:srgbClr val="000000"/>
                        </a:solidFill>
                        <a:effectLst/>
                        <a:latin typeface="Aptos" panose="020B0004020202020204" pitchFamily="34" charset="0"/>
                      </a:endParaRPr>
                    </a:p>
                  </a:txBody>
                  <a:tcPr marL="62805" marR="5234" marT="5234" marB="0" anchor="ctr">
                    <a:solidFill>
                      <a:srgbClr val="FFFF00"/>
                    </a:solidFill>
                  </a:tcPr>
                </a:tc>
                <a:tc vMerge="1">
                  <a:txBody>
                    <a:bodyPr/>
                    <a:lstStyle/>
                    <a:p>
                      <a:endParaRPr lang="en-US"/>
                    </a:p>
                  </a:txBody>
                  <a:tcPr/>
                </a:tc>
                <a:extLst>
                  <a:ext uri="{0D108BD9-81ED-4DB2-BD59-A6C34878D82A}">
                    <a16:rowId xmlns:a16="http://schemas.microsoft.com/office/drawing/2014/main" val="1411293165"/>
                  </a:ext>
                </a:extLst>
              </a:tr>
              <a:tr h="540057">
                <a:tc vMerge="1">
                  <a:txBody>
                    <a:bodyPr/>
                    <a:lstStyle/>
                    <a:p>
                      <a:endParaRPr lang="en-US"/>
                    </a:p>
                  </a:txBody>
                  <a:tcPr/>
                </a:tc>
                <a:tc>
                  <a:txBody>
                    <a:bodyPr/>
                    <a:lstStyle/>
                    <a:p>
                      <a:pPr algn="l" fontAlgn="ctr"/>
                      <a:r>
                        <a:rPr lang="et-EE" sz="1600" u="none" strike="noStrike" dirty="0">
                          <a:effectLst/>
                        </a:rPr>
                        <a:t>Kahe ja enam rajalistel (k.a. turbo) ringristmikutel ei tohi kere gabariit ulatuda kõrvalrajale, kuid ratas võib sõita üle eralduselemendi </a:t>
                      </a:r>
                      <a:endParaRPr lang="en-US" sz="1600" b="0" i="0" u="none" strike="noStrike" dirty="0">
                        <a:solidFill>
                          <a:srgbClr val="000000"/>
                        </a:solidFill>
                        <a:effectLst/>
                        <a:latin typeface="Aptos" panose="020B0004020202020204" pitchFamily="34" charset="0"/>
                      </a:endParaRPr>
                    </a:p>
                  </a:txBody>
                  <a:tcPr marL="62805" marR="5234" marT="5234" marB="0" anchor="ctr">
                    <a:solidFill>
                      <a:srgbClr val="FFFF00"/>
                    </a:solidFill>
                  </a:tcPr>
                </a:tc>
                <a:tc vMerge="1">
                  <a:txBody>
                    <a:bodyPr/>
                    <a:lstStyle/>
                    <a:p>
                      <a:endParaRPr lang="en-US"/>
                    </a:p>
                  </a:txBody>
                  <a:tcPr/>
                </a:tc>
                <a:extLst>
                  <a:ext uri="{0D108BD9-81ED-4DB2-BD59-A6C34878D82A}">
                    <a16:rowId xmlns:a16="http://schemas.microsoft.com/office/drawing/2014/main" val="1178499232"/>
                  </a:ext>
                </a:extLst>
              </a:tr>
              <a:tr h="362282">
                <a:tc rowSpan="3">
                  <a:txBody>
                    <a:bodyPr/>
                    <a:lstStyle/>
                    <a:p>
                      <a:pPr algn="ctr" fontAlgn="ctr"/>
                      <a:r>
                        <a:rPr lang="et-EE" sz="1600" u="none" strike="noStrike" dirty="0">
                          <a:effectLst/>
                        </a:rPr>
                        <a:t>C </a:t>
                      </a:r>
                      <a:endParaRPr lang="en-US" sz="1600" b="0" i="0" u="none" strike="noStrike" dirty="0">
                        <a:solidFill>
                          <a:srgbClr val="000000"/>
                        </a:solidFill>
                        <a:effectLst/>
                        <a:latin typeface="Aptos" panose="020B0004020202020204" pitchFamily="34" charset="0"/>
                      </a:endParaRPr>
                    </a:p>
                  </a:txBody>
                  <a:tcPr marL="5234" marR="5234" marT="5234" marB="0" anchor="ctr">
                    <a:solidFill>
                      <a:srgbClr val="FFC000"/>
                    </a:solidFill>
                  </a:tcPr>
                </a:tc>
                <a:tc>
                  <a:txBody>
                    <a:bodyPr/>
                    <a:lstStyle/>
                    <a:p>
                      <a:pPr algn="l" fontAlgn="ctr"/>
                      <a:r>
                        <a:rPr lang="et-EE" sz="1600" u="none" strike="noStrike" dirty="0">
                          <a:effectLst/>
                        </a:rPr>
                        <a:t>Sõiduki rattad peavad pöördel mahtuma teekattele (k.a. pöördelaiendile) </a:t>
                      </a:r>
                      <a:endParaRPr lang="en-US" sz="1600" b="0" i="0" u="none" strike="noStrike" dirty="0">
                        <a:solidFill>
                          <a:srgbClr val="000000"/>
                        </a:solidFill>
                        <a:effectLst/>
                        <a:latin typeface="Aptos" panose="020B0004020202020204" pitchFamily="34" charset="0"/>
                      </a:endParaRPr>
                    </a:p>
                  </a:txBody>
                  <a:tcPr marL="62805" marR="5234" marT="5234" marB="0" anchor="ctr">
                    <a:solidFill>
                      <a:srgbClr val="FFC000"/>
                    </a:solidFill>
                  </a:tcPr>
                </a:tc>
                <a:tc rowSpan="3">
                  <a:txBody>
                    <a:bodyPr/>
                    <a:lstStyle/>
                    <a:p>
                      <a:pPr algn="ctr" fontAlgn="ctr"/>
                      <a:r>
                        <a:rPr lang="et-EE" sz="1600" u="none" strike="noStrike">
                          <a:effectLst/>
                        </a:rPr>
                        <a:t>&lt;15 </a:t>
                      </a:r>
                      <a:endParaRPr lang="en-US" sz="1600" b="0" i="0" u="none" strike="noStrike">
                        <a:solidFill>
                          <a:srgbClr val="000000"/>
                        </a:solidFill>
                        <a:effectLst/>
                        <a:latin typeface="Aptos" panose="020B0004020202020204" pitchFamily="34" charset="0"/>
                      </a:endParaRPr>
                    </a:p>
                  </a:txBody>
                  <a:tcPr marL="5234" marR="5234" marT="5234" marB="0" anchor="ctr">
                    <a:solidFill>
                      <a:srgbClr val="FFC000"/>
                    </a:solidFill>
                  </a:tcPr>
                </a:tc>
                <a:extLst>
                  <a:ext uri="{0D108BD9-81ED-4DB2-BD59-A6C34878D82A}">
                    <a16:rowId xmlns:a16="http://schemas.microsoft.com/office/drawing/2014/main" val="1647637720"/>
                  </a:ext>
                </a:extLst>
              </a:tr>
              <a:tr h="540057">
                <a:tc vMerge="1">
                  <a:txBody>
                    <a:bodyPr/>
                    <a:lstStyle/>
                    <a:p>
                      <a:endParaRPr lang="en-US"/>
                    </a:p>
                  </a:txBody>
                  <a:tcPr/>
                </a:tc>
                <a:tc>
                  <a:txBody>
                    <a:bodyPr/>
                    <a:lstStyle/>
                    <a:p>
                      <a:pPr algn="l" fontAlgn="ctr"/>
                      <a:r>
                        <a:rPr lang="et-EE" sz="1600" u="none" strike="noStrike" dirty="0">
                          <a:effectLst/>
                        </a:rPr>
                        <a:t>Sõiduk võib kalduda pöörde tegemiseks vastassuunda nii pööret alustavalt rajalt, kui ka pööret sooritavale harul </a:t>
                      </a:r>
                      <a:endParaRPr lang="en-US" sz="1600" b="0" i="0" u="none" strike="noStrike" dirty="0">
                        <a:solidFill>
                          <a:srgbClr val="000000"/>
                        </a:solidFill>
                        <a:effectLst/>
                        <a:latin typeface="Aptos" panose="020B0004020202020204" pitchFamily="34" charset="0"/>
                      </a:endParaRPr>
                    </a:p>
                  </a:txBody>
                  <a:tcPr marL="62805" marR="5234" marT="5234" marB="0" anchor="ctr">
                    <a:solidFill>
                      <a:srgbClr val="FFC000"/>
                    </a:solidFill>
                  </a:tcPr>
                </a:tc>
                <a:tc vMerge="1">
                  <a:txBody>
                    <a:bodyPr/>
                    <a:lstStyle/>
                    <a:p>
                      <a:endParaRPr lang="en-US"/>
                    </a:p>
                  </a:txBody>
                  <a:tcPr/>
                </a:tc>
                <a:extLst>
                  <a:ext uri="{0D108BD9-81ED-4DB2-BD59-A6C34878D82A}">
                    <a16:rowId xmlns:a16="http://schemas.microsoft.com/office/drawing/2014/main" val="3593559570"/>
                  </a:ext>
                </a:extLst>
              </a:tr>
              <a:tr h="362282">
                <a:tc vMerge="1">
                  <a:txBody>
                    <a:bodyPr/>
                    <a:lstStyle/>
                    <a:p>
                      <a:endParaRPr lang="en-US"/>
                    </a:p>
                  </a:txBody>
                  <a:tcPr/>
                </a:tc>
                <a:tc>
                  <a:txBody>
                    <a:bodyPr/>
                    <a:lstStyle/>
                    <a:p>
                      <a:pPr algn="l" fontAlgn="ctr"/>
                      <a:r>
                        <a:rPr lang="et-EE" sz="1600" u="none" strike="noStrike" dirty="0">
                          <a:effectLst/>
                        </a:rPr>
                        <a:t>Jalgratturite ja jalakäija alale ulatumisele kehtivad samad reeglid, nagu klass B puhul  </a:t>
                      </a:r>
                      <a:endParaRPr lang="en-US" sz="1600" b="0" i="0" u="none" strike="noStrike" dirty="0">
                        <a:solidFill>
                          <a:srgbClr val="000000"/>
                        </a:solidFill>
                        <a:effectLst/>
                        <a:latin typeface="Aptos" panose="020B0004020202020204" pitchFamily="34" charset="0"/>
                      </a:endParaRPr>
                    </a:p>
                  </a:txBody>
                  <a:tcPr marL="62805" marR="5234" marT="5234" marB="0" anchor="ctr">
                    <a:solidFill>
                      <a:srgbClr val="FFC000"/>
                    </a:solidFill>
                  </a:tcPr>
                </a:tc>
                <a:tc vMerge="1">
                  <a:txBody>
                    <a:bodyPr/>
                    <a:lstStyle/>
                    <a:p>
                      <a:endParaRPr lang="en-US"/>
                    </a:p>
                  </a:txBody>
                  <a:tcPr/>
                </a:tc>
                <a:extLst>
                  <a:ext uri="{0D108BD9-81ED-4DB2-BD59-A6C34878D82A}">
                    <a16:rowId xmlns:a16="http://schemas.microsoft.com/office/drawing/2014/main" val="2962081975"/>
                  </a:ext>
                </a:extLst>
              </a:tr>
              <a:tr h="362282">
                <a:tc rowSpan="2">
                  <a:txBody>
                    <a:bodyPr/>
                    <a:lstStyle/>
                    <a:p>
                      <a:pPr algn="ctr" fontAlgn="ctr"/>
                      <a:r>
                        <a:rPr lang="et-EE" sz="1600" u="none" strike="noStrike" dirty="0">
                          <a:effectLst/>
                        </a:rPr>
                        <a:t>D </a:t>
                      </a:r>
                      <a:endParaRPr lang="en-US" sz="1600" b="0" i="0" u="none" strike="noStrike" dirty="0">
                        <a:solidFill>
                          <a:srgbClr val="000000"/>
                        </a:solidFill>
                        <a:effectLst/>
                        <a:latin typeface="Aptos" panose="020B0004020202020204" pitchFamily="34" charset="0"/>
                      </a:endParaRPr>
                    </a:p>
                  </a:txBody>
                  <a:tcPr marL="5234" marR="5234" marT="5234" marB="0" anchor="ctr">
                    <a:solidFill>
                      <a:srgbClr val="FF0000"/>
                    </a:solidFill>
                  </a:tcPr>
                </a:tc>
                <a:tc>
                  <a:txBody>
                    <a:bodyPr/>
                    <a:lstStyle/>
                    <a:p>
                      <a:pPr algn="l" fontAlgn="ctr"/>
                      <a:r>
                        <a:rPr lang="et-EE" sz="1600" u="none" strike="noStrike" dirty="0">
                          <a:effectLst/>
                        </a:rPr>
                        <a:t>Ristmik ei ole läbitav sõidukile kasutades kogu katte laiust </a:t>
                      </a:r>
                      <a:endParaRPr lang="en-US" sz="1600" b="0" i="0" u="none" strike="noStrike" dirty="0">
                        <a:solidFill>
                          <a:srgbClr val="000000"/>
                        </a:solidFill>
                        <a:effectLst/>
                        <a:latin typeface="Aptos" panose="020B0004020202020204" pitchFamily="34" charset="0"/>
                      </a:endParaRPr>
                    </a:p>
                  </a:txBody>
                  <a:tcPr marL="62805" marR="5234" marT="5234" marB="0" anchor="ctr">
                    <a:solidFill>
                      <a:srgbClr val="FF0000"/>
                    </a:solidFill>
                  </a:tcPr>
                </a:tc>
                <a:tc rowSpan="2">
                  <a:txBody>
                    <a:bodyPr/>
                    <a:lstStyle/>
                    <a:p>
                      <a:pPr algn="ctr" fontAlgn="ctr"/>
                      <a:r>
                        <a:rPr lang="et-EE" sz="1600" u="none" strike="noStrike" dirty="0">
                          <a:effectLst/>
                        </a:rPr>
                        <a:t>5 </a:t>
                      </a:r>
                      <a:endParaRPr lang="en-US" sz="1600" b="0" i="0" u="none" strike="noStrike" dirty="0">
                        <a:solidFill>
                          <a:srgbClr val="000000"/>
                        </a:solidFill>
                        <a:effectLst/>
                        <a:latin typeface="Aptos" panose="020B0004020202020204" pitchFamily="34" charset="0"/>
                      </a:endParaRPr>
                    </a:p>
                  </a:txBody>
                  <a:tcPr marL="5234" marR="5234" marT="5234" marB="0" anchor="ctr">
                    <a:solidFill>
                      <a:srgbClr val="FF0000"/>
                    </a:solidFill>
                  </a:tcPr>
                </a:tc>
                <a:extLst>
                  <a:ext uri="{0D108BD9-81ED-4DB2-BD59-A6C34878D82A}">
                    <a16:rowId xmlns:a16="http://schemas.microsoft.com/office/drawing/2014/main" val="3457468693"/>
                  </a:ext>
                </a:extLst>
              </a:tr>
              <a:tr h="362282">
                <a:tc vMerge="1">
                  <a:txBody>
                    <a:bodyPr/>
                    <a:lstStyle/>
                    <a:p>
                      <a:endParaRPr lang="en-US"/>
                    </a:p>
                  </a:txBody>
                  <a:tcPr/>
                </a:tc>
                <a:tc>
                  <a:txBody>
                    <a:bodyPr/>
                    <a:lstStyle/>
                    <a:p>
                      <a:pPr algn="l" fontAlgn="ctr"/>
                      <a:r>
                        <a:rPr lang="et-EE" sz="1600" u="none" strike="noStrike" dirty="0">
                          <a:effectLst/>
                        </a:rPr>
                        <a:t>Kahe ja enam rajalistel (k.a. turbo) ringristmikutel ulatub keregabariit kõrval olevale rajale </a:t>
                      </a:r>
                      <a:endParaRPr lang="en-US" sz="1600" b="0" i="0" u="none" strike="noStrike" dirty="0">
                        <a:solidFill>
                          <a:srgbClr val="000000"/>
                        </a:solidFill>
                        <a:effectLst/>
                        <a:latin typeface="Aptos" panose="020B0004020202020204" pitchFamily="34" charset="0"/>
                      </a:endParaRPr>
                    </a:p>
                  </a:txBody>
                  <a:tcPr marL="62805" marR="5234" marT="5234" marB="0" anchor="ctr">
                    <a:solidFill>
                      <a:srgbClr val="FF0000"/>
                    </a:solidFill>
                  </a:tcPr>
                </a:tc>
                <a:tc vMerge="1">
                  <a:txBody>
                    <a:bodyPr/>
                    <a:lstStyle/>
                    <a:p>
                      <a:endParaRPr lang="en-US"/>
                    </a:p>
                  </a:txBody>
                  <a:tcPr/>
                </a:tc>
                <a:extLst>
                  <a:ext uri="{0D108BD9-81ED-4DB2-BD59-A6C34878D82A}">
                    <a16:rowId xmlns:a16="http://schemas.microsoft.com/office/drawing/2014/main" val="1512754233"/>
                  </a:ext>
                </a:extLst>
              </a:tr>
            </a:tbl>
          </a:graphicData>
        </a:graphic>
      </p:graphicFrame>
    </p:spTree>
    <p:extLst>
      <p:ext uri="{BB962C8B-B14F-4D97-AF65-F5344CB8AC3E}">
        <p14:creationId xmlns:p14="http://schemas.microsoft.com/office/powerpoint/2010/main" val="9523762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0CDB1ED-758F-47B7-BDB5-2454A171D0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7225" y="-42496"/>
            <a:ext cx="10451237" cy="69004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D8D564-4AD4-5515-3DD0-686E51AF4E24}"/>
              </a:ext>
            </a:extLst>
          </p:cNvPr>
          <p:cNvSpPr>
            <a:spLocks noGrp="1"/>
          </p:cNvSpPr>
          <p:nvPr>
            <p:ph type="title"/>
          </p:nvPr>
        </p:nvSpPr>
        <p:spPr>
          <a:xfrm>
            <a:off x="298458" y="-27986"/>
            <a:ext cx="8911687" cy="1280890"/>
          </a:xfrm>
        </p:spPr>
        <p:txBody>
          <a:bodyPr/>
          <a:lstStyle/>
          <a:p>
            <a:r>
              <a:rPr lang="en-US" dirty="0"/>
              <a:t>EMS </a:t>
            </a:r>
            <a:r>
              <a:rPr lang="en-US" dirty="0" err="1"/>
              <a:t>Eestis</a:t>
            </a:r>
            <a:r>
              <a:rPr lang="en-US" dirty="0"/>
              <a:t> </a:t>
            </a:r>
            <a:r>
              <a:rPr lang="en-US" sz="2400" dirty="0"/>
              <a:t>(25 m 60 t)</a:t>
            </a:r>
            <a:endParaRPr lang="en-US" dirty="0"/>
          </a:p>
        </p:txBody>
      </p:sp>
      <p:sp>
        <p:nvSpPr>
          <p:cNvPr id="3" name="Content Placeholder 2">
            <a:extLst>
              <a:ext uri="{FF2B5EF4-FFF2-40B4-BE49-F238E27FC236}">
                <a16:creationId xmlns:a16="http://schemas.microsoft.com/office/drawing/2014/main" id="{68A74372-BF15-C506-CCCD-9532E87BD426}"/>
              </a:ext>
            </a:extLst>
          </p:cNvPr>
          <p:cNvSpPr>
            <a:spLocks noGrp="1"/>
          </p:cNvSpPr>
          <p:nvPr>
            <p:ph idx="1"/>
          </p:nvPr>
        </p:nvSpPr>
        <p:spPr>
          <a:xfrm>
            <a:off x="1482872" y="1252904"/>
            <a:ext cx="11310262" cy="4351338"/>
          </a:xfrm>
        </p:spPr>
        <p:txBody>
          <a:bodyPr>
            <a:normAutofit/>
          </a:bodyPr>
          <a:lstStyle/>
          <a:p>
            <a:r>
              <a:rPr lang="en-US" sz="2000" dirty="0"/>
              <a:t>112  </a:t>
            </a:r>
            <a:r>
              <a:rPr lang="en-US" sz="2000" dirty="0" err="1"/>
              <a:t>objekti</a:t>
            </a:r>
            <a:r>
              <a:rPr lang="en-US" sz="2000" dirty="0"/>
              <a:t> </a:t>
            </a:r>
            <a:r>
              <a:rPr lang="en-US" sz="2000" dirty="0" err="1"/>
              <a:t>kontrollitud</a:t>
            </a:r>
            <a:r>
              <a:rPr lang="en-US" sz="2000" dirty="0"/>
              <a:t> (A-B-C-D)</a:t>
            </a:r>
          </a:p>
          <a:p>
            <a:r>
              <a:rPr lang="en-US" sz="2000" dirty="0"/>
              <a:t>50 </a:t>
            </a:r>
            <a:r>
              <a:rPr lang="en-US" sz="2000" dirty="0" err="1"/>
              <a:t>riigitee</a:t>
            </a:r>
            <a:r>
              <a:rPr lang="en-US" sz="2000" dirty="0"/>
              <a:t> </a:t>
            </a:r>
            <a:r>
              <a:rPr lang="en-US" sz="2000" dirty="0" err="1"/>
              <a:t>ristmikku</a:t>
            </a:r>
            <a:endParaRPr lang="en-US" sz="2000" dirty="0"/>
          </a:p>
          <a:p>
            <a:pPr lvl="1"/>
            <a:r>
              <a:rPr lang="en-US" sz="1800" dirty="0"/>
              <a:t>29-19-1-1</a:t>
            </a:r>
          </a:p>
          <a:p>
            <a:pPr lvl="2"/>
            <a:r>
              <a:rPr lang="en-US" sz="1600" dirty="0"/>
              <a:t>C – Riia ring, D – </a:t>
            </a:r>
            <a:r>
              <a:rPr lang="en-US" sz="1600" dirty="0" err="1"/>
              <a:t>Kroodi</a:t>
            </a:r>
            <a:r>
              <a:rPr lang="en-US" sz="1600" dirty="0"/>
              <a:t> ring</a:t>
            </a:r>
          </a:p>
          <a:p>
            <a:r>
              <a:rPr lang="en-US" sz="2000" dirty="0"/>
              <a:t>14 KOV </a:t>
            </a:r>
            <a:r>
              <a:rPr lang="en-US" sz="2000" dirty="0" err="1"/>
              <a:t>ristmikku</a:t>
            </a:r>
            <a:endParaRPr lang="en-US" sz="2000" dirty="0"/>
          </a:p>
          <a:p>
            <a:pPr lvl="1"/>
            <a:r>
              <a:rPr lang="en-US" sz="1800" dirty="0"/>
              <a:t>6 – 5 – 3 – 0</a:t>
            </a:r>
          </a:p>
          <a:p>
            <a:pPr lvl="2"/>
            <a:r>
              <a:rPr lang="en-US" sz="1600" dirty="0"/>
              <a:t>C: </a:t>
            </a:r>
            <a:r>
              <a:rPr lang="en-US" sz="1600" dirty="0" err="1"/>
              <a:t>Peterburi</a:t>
            </a:r>
            <a:r>
              <a:rPr lang="en-US" sz="1600" dirty="0"/>
              <a:t>/</a:t>
            </a:r>
            <a:r>
              <a:rPr lang="en-US" sz="1600" dirty="0" err="1"/>
              <a:t>Smuuli</a:t>
            </a:r>
            <a:endParaRPr lang="en-US" sz="1600" dirty="0"/>
          </a:p>
          <a:p>
            <a:pPr lvl="2"/>
            <a:r>
              <a:rPr lang="en-US" sz="1600" dirty="0"/>
              <a:t>C: D-terminal/Reidi</a:t>
            </a:r>
          </a:p>
          <a:p>
            <a:pPr lvl="2"/>
            <a:r>
              <a:rPr lang="en-US" sz="1600" dirty="0"/>
              <a:t>C: </a:t>
            </a:r>
            <a:r>
              <a:rPr lang="en-US" sz="1600" dirty="0" err="1"/>
              <a:t>Tõrvandi</a:t>
            </a:r>
            <a:r>
              <a:rPr lang="en-US" sz="1600" dirty="0"/>
              <a:t> </a:t>
            </a:r>
            <a:r>
              <a:rPr lang="en-US" sz="1600" dirty="0" err="1"/>
              <a:t>ühendus</a:t>
            </a:r>
            <a:r>
              <a:rPr lang="en-US" sz="1600" dirty="0"/>
              <a:t>/Tamme</a:t>
            </a:r>
          </a:p>
          <a:p>
            <a:r>
              <a:rPr lang="en-US" sz="2000" dirty="0"/>
              <a:t>37 </a:t>
            </a:r>
            <a:r>
              <a:rPr lang="en-US" sz="2000" dirty="0" err="1"/>
              <a:t>puhke</a:t>
            </a:r>
            <a:r>
              <a:rPr lang="en-US" sz="2000" dirty="0"/>
              <a:t>- ja </a:t>
            </a:r>
            <a:r>
              <a:rPr lang="en-US" sz="2000" dirty="0" err="1"/>
              <a:t>teeninduskohta</a:t>
            </a:r>
            <a:endParaRPr lang="en-US" sz="2000" dirty="0"/>
          </a:p>
          <a:p>
            <a:pPr lvl="1"/>
            <a:r>
              <a:rPr lang="en-US" sz="1800" dirty="0"/>
              <a:t>8-16-13-0</a:t>
            </a:r>
          </a:p>
          <a:p>
            <a:r>
              <a:rPr lang="en-US" sz="2000" dirty="0"/>
              <a:t>11 </a:t>
            </a:r>
            <a:r>
              <a:rPr lang="en-US" sz="2000" dirty="0" err="1"/>
              <a:t>sadama</a:t>
            </a:r>
            <a:r>
              <a:rPr lang="en-US" sz="2000" dirty="0"/>
              <a:t>- ja </a:t>
            </a:r>
            <a:r>
              <a:rPr lang="en-US" sz="2000" dirty="0" err="1"/>
              <a:t>piiripunkti</a:t>
            </a:r>
            <a:endParaRPr lang="en-US" sz="2000" dirty="0"/>
          </a:p>
          <a:p>
            <a:pPr lvl="1"/>
            <a:r>
              <a:rPr lang="en-US" sz="1800" dirty="0"/>
              <a:t>7-2-2-0</a:t>
            </a:r>
          </a:p>
        </p:txBody>
      </p:sp>
    </p:spTree>
    <p:extLst>
      <p:ext uri="{BB962C8B-B14F-4D97-AF65-F5344CB8AC3E}">
        <p14:creationId xmlns:p14="http://schemas.microsoft.com/office/powerpoint/2010/main" val="10418567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044F2-4A18-7BF9-A92C-D889DA8B0CF2}"/>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D41D829-7245-28B4-2A2B-EFD4B59C9256}"/>
              </a:ext>
            </a:extLst>
          </p:cNvPr>
          <p:cNvGrpSpPr/>
          <p:nvPr/>
        </p:nvGrpSpPr>
        <p:grpSpPr>
          <a:xfrm>
            <a:off x="-1" y="1958640"/>
            <a:ext cx="12192000" cy="4899360"/>
            <a:chOff x="-1" y="1958640"/>
            <a:chExt cx="12192000" cy="4899360"/>
          </a:xfrm>
        </p:grpSpPr>
        <p:sp>
          <p:nvSpPr>
            <p:cNvPr id="10" name="Freeform 9">
              <a:extLst>
                <a:ext uri="{FF2B5EF4-FFF2-40B4-BE49-F238E27FC236}">
                  <a16:creationId xmlns:a16="http://schemas.microsoft.com/office/drawing/2014/main" id="{E9C856AA-67CE-616C-B5F1-C8FC2D0E61A2}"/>
                </a:ext>
              </a:extLst>
            </p:cNvPr>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15D9756D-32CD-FEC1-1E14-EDC9997B7CF9}"/>
                </a:ext>
              </a:extLst>
            </p:cNvPr>
            <p:cNvPicPr>
              <a:picLocks noChangeAspect="1"/>
            </p:cNvPicPr>
            <p:nvPr/>
          </p:nvPicPr>
          <p:blipFill>
            <a:blip r:embed="rId2"/>
            <a:stretch>
              <a:fillRect/>
            </a:stretch>
          </p:blipFill>
          <p:spPr>
            <a:xfrm>
              <a:off x="8677555" y="1958640"/>
              <a:ext cx="2447645" cy="1370681"/>
            </a:xfrm>
            <a:prstGeom prst="rect">
              <a:avLst/>
            </a:prstGeom>
          </p:spPr>
        </p:pic>
      </p:grpSp>
      <p:sp>
        <p:nvSpPr>
          <p:cNvPr id="9" name="Teksti kohatäide 4">
            <a:extLst>
              <a:ext uri="{FF2B5EF4-FFF2-40B4-BE49-F238E27FC236}">
                <a16:creationId xmlns:a16="http://schemas.microsoft.com/office/drawing/2014/main" id="{598C8A70-C7BD-6B85-F1C7-055251CA71D0}"/>
              </a:ext>
            </a:extLst>
          </p:cNvPr>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a:solidFill>
                  <a:schemeClr val="tx2"/>
                </a:solidFill>
                <a:latin typeface="+mj-lt"/>
              </a:rPr>
              <a:t>10.09. PROJEKT. TP2</a:t>
            </a:r>
            <a:endParaRPr lang="en-US" altLang="en-US" sz="2900" dirty="0">
              <a:solidFill>
                <a:schemeClr val="accent1"/>
              </a:solidFill>
              <a:latin typeface="+mn-lt"/>
            </a:endParaRPr>
          </a:p>
        </p:txBody>
      </p:sp>
      <p:pic>
        <p:nvPicPr>
          <p:cNvPr id="1026" name="Picture 2" descr="Road &amp; Highway Design – D8 CONSULTANTS LTD. (D8CL)">
            <a:extLst>
              <a:ext uri="{FF2B5EF4-FFF2-40B4-BE49-F238E27FC236}">
                <a16:creationId xmlns:a16="http://schemas.microsoft.com/office/drawing/2014/main" id="{1B678764-75B3-093A-B084-A611FDEBA9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9321"/>
            <a:ext cx="5825068" cy="388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5 INCREDIBLE Road Designs - YouTube">
            <a:extLst>
              <a:ext uri="{FF2B5EF4-FFF2-40B4-BE49-F238E27FC236}">
                <a16:creationId xmlns:a16="http://schemas.microsoft.com/office/drawing/2014/main" id="{75EEA293-1CAB-7B3A-8ADE-E9C02EB88C5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25066" y="0"/>
            <a:ext cx="636693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290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6C36C-54FC-4341-9921-13D01065BC8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05098"/>
            <a:ext cx="3441469" cy="5552902"/>
          </a:xfrm>
          <a:prstGeom prst="rect">
            <a:avLst/>
          </a:prstGeom>
        </p:spPr>
      </p:pic>
      <p:sp>
        <p:nvSpPr>
          <p:cNvPr id="2" name="Title 1">
            <a:extLst>
              <a:ext uri="{FF2B5EF4-FFF2-40B4-BE49-F238E27FC236}">
                <a16:creationId xmlns:a16="http://schemas.microsoft.com/office/drawing/2014/main" id="{936CFCB9-8CE9-43FF-A797-65C082494023}"/>
              </a:ext>
            </a:extLst>
          </p:cNvPr>
          <p:cNvSpPr>
            <a:spLocks noGrp="1"/>
          </p:cNvSpPr>
          <p:nvPr>
            <p:ph type="title"/>
          </p:nvPr>
        </p:nvSpPr>
        <p:spPr>
          <a:xfrm>
            <a:off x="1888067" y="624110"/>
            <a:ext cx="10100733" cy="789823"/>
          </a:xfrm>
        </p:spPr>
        <p:txBody>
          <a:bodyPr/>
          <a:lstStyle/>
          <a:p>
            <a:r>
              <a:rPr lang="et-EE" dirty="0"/>
              <a:t>Äripäev – tudengite esseekonkurss</a:t>
            </a:r>
          </a:p>
        </p:txBody>
      </p:sp>
      <p:sp>
        <p:nvSpPr>
          <p:cNvPr id="3" name="Content Placeholder 2">
            <a:extLst>
              <a:ext uri="{FF2B5EF4-FFF2-40B4-BE49-F238E27FC236}">
                <a16:creationId xmlns:a16="http://schemas.microsoft.com/office/drawing/2014/main" id="{3247132D-DB05-4F41-A5D2-EBC880869C9E}"/>
              </a:ext>
            </a:extLst>
          </p:cNvPr>
          <p:cNvSpPr>
            <a:spLocks noGrp="1"/>
          </p:cNvSpPr>
          <p:nvPr>
            <p:ph idx="1"/>
          </p:nvPr>
        </p:nvSpPr>
        <p:spPr>
          <a:xfrm>
            <a:off x="3653136" y="1691640"/>
            <a:ext cx="8195703" cy="4779818"/>
          </a:xfrm>
          <a:solidFill>
            <a:schemeClr val="bg2"/>
          </a:solidFill>
        </p:spPr>
        <p:txBody>
          <a:bodyPr>
            <a:normAutofit/>
          </a:bodyPr>
          <a:lstStyle/>
          <a:p>
            <a:r>
              <a:rPr lang="et-EE" sz="2400" b="1" dirty="0"/>
              <a:t>Ehituses</a:t>
            </a:r>
            <a:r>
              <a:rPr lang="et-EE" sz="2400" dirty="0"/>
              <a:t> ja eriti energeetikas </a:t>
            </a:r>
            <a:r>
              <a:rPr lang="et-EE" sz="2400" b="1" dirty="0"/>
              <a:t>on enamasti oluline, et taristu peaks kaua vastu. </a:t>
            </a:r>
            <a:r>
              <a:rPr lang="et-EE" sz="2400" dirty="0"/>
              <a:t>Tööstuses on oluline, et insenerid ei looks tooteid igavesti kestma. Nad peavad nii-öelda tegema oma tööd imperfektselt ehk lagunema.</a:t>
            </a:r>
            <a:endParaRPr lang="en-US" sz="2400" dirty="0"/>
          </a:p>
          <a:p>
            <a:pPr lvl="1"/>
            <a:r>
              <a:rPr lang="en-US" sz="2000" dirty="0" err="1">
                <a:highlight>
                  <a:srgbClr val="FFFF00"/>
                </a:highlight>
              </a:rPr>
              <a:t>Järeldus</a:t>
            </a:r>
            <a:r>
              <a:rPr lang="en-US" sz="2000" dirty="0">
                <a:highlight>
                  <a:srgbClr val="FFFF00"/>
                </a:highlight>
              </a:rPr>
              <a:t>: </a:t>
            </a:r>
            <a:r>
              <a:rPr lang="en-US" sz="2000" dirty="0" err="1">
                <a:highlight>
                  <a:srgbClr val="FFFF00"/>
                </a:highlight>
              </a:rPr>
              <a:t>ehitus</a:t>
            </a:r>
            <a:r>
              <a:rPr lang="en-US" sz="2000" dirty="0">
                <a:highlight>
                  <a:srgbClr val="FFFF00"/>
                </a:highlight>
              </a:rPr>
              <a:t> </a:t>
            </a:r>
            <a:r>
              <a:rPr lang="en-US" sz="2000" dirty="0" err="1">
                <a:highlight>
                  <a:srgbClr val="FFFF00"/>
                </a:highlight>
              </a:rPr>
              <a:t>võiks</a:t>
            </a:r>
            <a:r>
              <a:rPr lang="en-US" sz="2000" dirty="0">
                <a:highlight>
                  <a:srgbClr val="FFFF00"/>
                </a:highlight>
              </a:rPr>
              <a:t> </a:t>
            </a:r>
            <a:r>
              <a:rPr lang="en-US" sz="2000" dirty="0" err="1">
                <a:highlight>
                  <a:srgbClr val="FFFF00"/>
                </a:highlight>
              </a:rPr>
              <a:t>kesta</a:t>
            </a:r>
            <a:r>
              <a:rPr lang="en-US" sz="2000" dirty="0">
                <a:highlight>
                  <a:srgbClr val="FFFF00"/>
                </a:highlight>
              </a:rPr>
              <a:t> </a:t>
            </a:r>
            <a:r>
              <a:rPr lang="en-US" sz="2000" dirty="0" err="1">
                <a:highlight>
                  <a:srgbClr val="FFFF00"/>
                </a:highlight>
              </a:rPr>
              <a:t>igavesti</a:t>
            </a:r>
            <a:r>
              <a:rPr lang="en-US" sz="2000" dirty="0">
                <a:highlight>
                  <a:srgbClr val="FFFF00"/>
                </a:highlight>
              </a:rPr>
              <a:t>?</a:t>
            </a:r>
            <a:endParaRPr lang="et-EE" sz="2000" dirty="0">
              <a:highlight>
                <a:srgbClr val="FFFF00"/>
              </a:highlight>
            </a:endParaRPr>
          </a:p>
          <a:p>
            <a:r>
              <a:rPr lang="et-EE" sz="2400" b="1" dirty="0"/>
              <a:t>Toode ei tohi vastu pidada igavesti, aga see ei tohi ka kohe katki minna, hea insener peab leidma optimaalse lahenduse</a:t>
            </a:r>
            <a:r>
              <a:rPr lang="et-EE" sz="2400" dirty="0"/>
              <a:t>, mis oleks kvaliteetne ja mugav kasutada, võimalikult keskkonnasäästlik ning samal ajal peab toode ka ettevõtjale, inseneri tööandjale, tooma kasumit</a:t>
            </a:r>
            <a:r>
              <a:rPr lang="et-EE" dirty="0"/>
              <a:t>.</a:t>
            </a:r>
            <a:endParaRPr lang="en-US" dirty="0"/>
          </a:p>
          <a:p>
            <a:pPr lvl="1"/>
            <a:r>
              <a:rPr lang="en-US" sz="2000" dirty="0" err="1">
                <a:highlight>
                  <a:srgbClr val="FFFF00"/>
                </a:highlight>
              </a:rPr>
              <a:t>Järeldus</a:t>
            </a:r>
            <a:r>
              <a:rPr lang="en-US" sz="2000" dirty="0">
                <a:highlight>
                  <a:srgbClr val="FFFF00"/>
                </a:highlight>
              </a:rPr>
              <a:t>: tee </a:t>
            </a:r>
            <a:r>
              <a:rPr lang="en-US" sz="2000" dirty="0" err="1">
                <a:highlight>
                  <a:srgbClr val="FFFF00"/>
                </a:highlight>
              </a:rPr>
              <a:t>peab</a:t>
            </a:r>
            <a:r>
              <a:rPr lang="en-US" sz="2000" dirty="0">
                <a:highlight>
                  <a:srgbClr val="FFFF00"/>
                </a:highlight>
              </a:rPr>
              <a:t> </a:t>
            </a:r>
            <a:r>
              <a:rPr lang="en-US" sz="2000" dirty="0" err="1">
                <a:highlight>
                  <a:srgbClr val="FFFF00"/>
                </a:highlight>
              </a:rPr>
              <a:t>kestma</a:t>
            </a:r>
            <a:r>
              <a:rPr lang="en-US" sz="2000" dirty="0">
                <a:highlight>
                  <a:srgbClr val="FFFF00"/>
                </a:highlight>
              </a:rPr>
              <a:t> </a:t>
            </a:r>
            <a:r>
              <a:rPr lang="en-US" sz="2000" dirty="0" err="1">
                <a:highlight>
                  <a:srgbClr val="FFFF00"/>
                </a:highlight>
              </a:rPr>
              <a:t>vähemalt</a:t>
            </a:r>
            <a:r>
              <a:rPr lang="en-US" sz="2000" dirty="0">
                <a:highlight>
                  <a:srgbClr val="FFFF00"/>
                </a:highlight>
              </a:rPr>
              <a:t> </a:t>
            </a:r>
            <a:r>
              <a:rPr lang="en-US" sz="2000" dirty="0" err="1">
                <a:highlight>
                  <a:srgbClr val="FFFF00"/>
                </a:highlight>
              </a:rPr>
              <a:t>garantiiaja</a:t>
            </a:r>
            <a:endParaRPr lang="et-EE" sz="2000" dirty="0">
              <a:highlight>
                <a:srgbClr val="FFFF00"/>
              </a:highlight>
            </a:endParaRPr>
          </a:p>
        </p:txBody>
      </p:sp>
    </p:spTree>
    <p:extLst>
      <p:ext uri="{BB962C8B-B14F-4D97-AF65-F5344CB8AC3E}">
        <p14:creationId xmlns:p14="http://schemas.microsoft.com/office/powerpoint/2010/main" val="26617966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7A80-DEFF-202E-8B76-67E27B138F44}"/>
              </a:ext>
            </a:extLst>
          </p:cNvPr>
          <p:cNvSpPr>
            <a:spLocks noGrp="1"/>
          </p:cNvSpPr>
          <p:nvPr>
            <p:ph type="title"/>
          </p:nvPr>
        </p:nvSpPr>
        <p:spPr>
          <a:xfrm>
            <a:off x="1755134" y="193985"/>
            <a:ext cx="8911687" cy="1280890"/>
          </a:xfrm>
        </p:spPr>
        <p:txBody>
          <a:bodyPr>
            <a:normAutofit fontScale="90000"/>
          </a:bodyPr>
          <a:lstStyle/>
          <a:p>
            <a:r>
              <a:rPr lang="en-US" dirty="0" err="1"/>
              <a:t>Protsess</a:t>
            </a:r>
            <a:r>
              <a:rPr lang="en-US" dirty="0"/>
              <a:t> ja POGSE</a:t>
            </a:r>
            <a:br>
              <a:rPr lang="en-US" dirty="0"/>
            </a:br>
            <a:r>
              <a:rPr lang="en-US" sz="1800" dirty="0">
                <a:hlinkClick r:id="rId2"/>
              </a:rPr>
              <a:t>https://www.transpordiamet.ee/sites/default/files/documents/2021-10/safe_road_design_manual_final.pdf</a:t>
            </a:r>
            <a:r>
              <a:rPr lang="en-US" sz="1800" dirty="0"/>
              <a:t> </a:t>
            </a:r>
            <a:br>
              <a:rPr lang="en-US" sz="1800" dirty="0"/>
            </a:br>
            <a:r>
              <a:rPr lang="en-US" sz="2000" dirty="0">
                <a:hlinkClick r:id="rId3"/>
              </a:rPr>
              <a:t>Microsoft Word - 8DB3D216.doc (transpordiamet.ee – </a:t>
            </a:r>
            <a:r>
              <a:rPr lang="en-US" sz="2000" dirty="0" err="1">
                <a:hlinkClick r:id="rId3"/>
              </a:rPr>
              <a:t>eestikeelne</a:t>
            </a:r>
            <a:r>
              <a:rPr lang="en-US" sz="2000" dirty="0">
                <a:hlinkClick r:id="rId3"/>
              </a:rPr>
              <a:t> </a:t>
            </a:r>
            <a:r>
              <a:rPr lang="en-US" sz="2000" dirty="0" err="1">
                <a:hlinkClick r:id="rId3"/>
              </a:rPr>
              <a:t>tõlge</a:t>
            </a:r>
            <a:r>
              <a:rPr lang="en-US" sz="2000" dirty="0">
                <a:hlinkClick r:id="rId3"/>
              </a:rPr>
              <a:t>)</a:t>
            </a:r>
            <a:endParaRPr lang="et-EE" dirty="0"/>
          </a:p>
        </p:txBody>
      </p:sp>
      <p:sp>
        <p:nvSpPr>
          <p:cNvPr id="3" name="Content Placeholder 2">
            <a:extLst>
              <a:ext uri="{FF2B5EF4-FFF2-40B4-BE49-F238E27FC236}">
                <a16:creationId xmlns:a16="http://schemas.microsoft.com/office/drawing/2014/main" id="{F3B9AC67-1552-C46E-F2CE-A80AD4E69D7A}"/>
              </a:ext>
            </a:extLst>
          </p:cNvPr>
          <p:cNvSpPr>
            <a:spLocks noGrp="1"/>
          </p:cNvSpPr>
          <p:nvPr>
            <p:ph idx="1"/>
          </p:nvPr>
        </p:nvSpPr>
        <p:spPr>
          <a:xfrm>
            <a:off x="608202" y="1825625"/>
            <a:ext cx="10972800" cy="4351338"/>
          </a:xfrm>
        </p:spPr>
        <p:txBody>
          <a:bodyPr>
            <a:normAutofit fontScale="92500" lnSpcReduction="20000"/>
          </a:bodyPr>
          <a:lstStyle/>
          <a:p>
            <a:r>
              <a:rPr lang="en-US" dirty="0"/>
              <a:t>POGSE </a:t>
            </a:r>
            <a:r>
              <a:rPr lang="en-US" dirty="0" err="1"/>
              <a:t>skeem</a:t>
            </a:r>
            <a:endParaRPr lang="en-US" dirty="0"/>
          </a:p>
          <a:p>
            <a:pPr lvl="1"/>
            <a:r>
              <a:rPr lang="en-US" sz="2100" dirty="0" err="1"/>
              <a:t>Probleem</a:t>
            </a:r>
            <a:r>
              <a:rPr lang="en-US" sz="2100" dirty="0"/>
              <a:t> – </a:t>
            </a:r>
            <a:r>
              <a:rPr lang="en-US" sz="2100" dirty="0" err="1"/>
              <a:t>juhtumite</a:t>
            </a:r>
            <a:r>
              <a:rPr lang="en-US" sz="2100" dirty="0"/>
              <a:t> </a:t>
            </a:r>
            <a:r>
              <a:rPr lang="en-US" sz="2100" dirty="0" err="1"/>
              <a:t>analüüs</a:t>
            </a:r>
            <a:r>
              <a:rPr lang="en-US" sz="2100" dirty="0"/>
              <a:t>, </a:t>
            </a:r>
            <a:r>
              <a:rPr lang="en-US" sz="2100" dirty="0" err="1"/>
              <a:t>kohalike</a:t>
            </a:r>
            <a:r>
              <a:rPr lang="en-US" sz="2100" dirty="0"/>
              <a:t> </a:t>
            </a:r>
            <a:r>
              <a:rPr lang="en-US" sz="2100" dirty="0" err="1"/>
              <a:t>kaebused</a:t>
            </a:r>
            <a:r>
              <a:rPr lang="en-US" sz="2100" dirty="0"/>
              <a:t> etc. </a:t>
            </a:r>
            <a:r>
              <a:rPr lang="en-US" sz="2100" dirty="0" err="1"/>
              <a:t>Miks</a:t>
            </a:r>
            <a:r>
              <a:rPr lang="en-US" sz="2100" dirty="0"/>
              <a:t> me </a:t>
            </a:r>
            <a:r>
              <a:rPr lang="en-US" sz="2100" dirty="0" err="1"/>
              <a:t>midagi</a:t>
            </a:r>
            <a:r>
              <a:rPr lang="en-US" sz="2100" dirty="0"/>
              <a:t> </a:t>
            </a:r>
            <a:r>
              <a:rPr lang="en-US" sz="2100" dirty="0" err="1"/>
              <a:t>peame</a:t>
            </a:r>
            <a:r>
              <a:rPr lang="en-US" sz="2100" dirty="0"/>
              <a:t> </a:t>
            </a:r>
            <a:r>
              <a:rPr lang="en-US" sz="2100" dirty="0" err="1"/>
              <a:t>tegema</a:t>
            </a:r>
            <a:r>
              <a:rPr lang="en-US" sz="2100" dirty="0"/>
              <a:t>?</a:t>
            </a:r>
          </a:p>
          <a:p>
            <a:pPr lvl="1"/>
            <a:r>
              <a:rPr lang="en-US" sz="2100" dirty="0" err="1"/>
              <a:t>Põhjus</a:t>
            </a:r>
            <a:r>
              <a:rPr lang="en-US" sz="2100" dirty="0"/>
              <a:t> – </a:t>
            </a:r>
            <a:r>
              <a:rPr lang="en-US" sz="2100" dirty="0" err="1"/>
              <a:t>erinevate</a:t>
            </a:r>
            <a:r>
              <a:rPr lang="en-US" sz="2100" dirty="0"/>
              <a:t> </a:t>
            </a:r>
            <a:r>
              <a:rPr lang="en-US" sz="2100" dirty="0" err="1"/>
              <a:t>osapoolte</a:t>
            </a:r>
            <a:r>
              <a:rPr lang="en-US" sz="2100" dirty="0"/>
              <a:t> </a:t>
            </a:r>
            <a:r>
              <a:rPr lang="en-US" sz="2100" dirty="0" err="1"/>
              <a:t>arvamused</a:t>
            </a:r>
            <a:r>
              <a:rPr lang="en-US" sz="2100" dirty="0"/>
              <a:t> </a:t>
            </a:r>
            <a:r>
              <a:rPr lang="en-US" sz="2100" dirty="0" err="1"/>
              <a:t>võivad</a:t>
            </a:r>
            <a:r>
              <a:rPr lang="en-US" sz="2100" dirty="0"/>
              <a:t> </a:t>
            </a:r>
            <a:r>
              <a:rPr lang="en-US" sz="2100" dirty="0" err="1"/>
              <a:t>paljuski</a:t>
            </a:r>
            <a:r>
              <a:rPr lang="en-US" sz="2100" dirty="0"/>
              <a:t> </a:t>
            </a:r>
            <a:r>
              <a:rPr lang="en-US" sz="2100" dirty="0" err="1"/>
              <a:t>erineda</a:t>
            </a:r>
            <a:r>
              <a:rPr lang="en-US" sz="2100" dirty="0"/>
              <a:t>, </a:t>
            </a:r>
            <a:r>
              <a:rPr lang="en-US" sz="2100" dirty="0" err="1"/>
              <a:t>analüüsis</a:t>
            </a:r>
            <a:r>
              <a:rPr lang="en-US" sz="2100" dirty="0"/>
              <a:t> </a:t>
            </a:r>
            <a:r>
              <a:rPr lang="en-US" sz="2100" dirty="0" err="1"/>
              <a:t>tuleb</a:t>
            </a:r>
            <a:r>
              <a:rPr lang="en-US" sz="2100" dirty="0"/>
              <a:t> </a:t>
            </a:r>
            <a:r>
              <a:rPr lang="en-US" sz="2100" dirty="0" err="1"/>
              <a:t>jõuda</a:t>
            </a:r>
            <a:r>
              <a:rPr lang="en-US" sz="2100" dirty="0"/>
              <a:t> </a:t>
            </a:r>
            <a:r>
              <a:rPr lang="en-US" sz="2100" dirty="0" err="1"/>
              <a:t>ühisele</a:t>
            </a:r>
            <a:r>
              <a:rPr lang="en-US" sz="2100" dirty="0"/>
              <a:t> </a:t>
            </a:r>
            <a:r>
              <a:rPr lang="en-US" sz="2100" dirty="0" err="1"/>
              <a:t>kokkuleppele</a:t>
            </a:r>
            <a:endParaRPr lang="en-US" sz="2100" dirty="0"/>
          </a:p>
          <a:p>
            <a:pPr lvl="1"/>
            <a:r>
              <a:rPr lang="en-US" sz="2100" dirty="0" err="1"/>
              <a:t>Eesmärk</a:t>
            </a:r>
            <a:r>
              <a:rPr lang="en-US" sz="2100" dirty="0"/>
              <a:t> – </a:t>
            </a:r>
            <a:r>
              <a:rPr lang="en-US" sz="2100" dirty="0" err="1"/>
              <a:t>konkreetselt</a:t>
            </a:r>
            <a:r>
              <a:rPr lang="en-US" sz="2100" dirty="0"/>
              <a:t> </a:t>
            </a:r>
            <a:r>
              <a:rPr lang="en-US" sz="2100" dirty="0" err="1"/>
              <a:t>mõõdetav</a:t>
            </a:r>
            <a:r>
              <a:rPr lang="en-US" sz="2100" dirty="0"/>
              <a:t>, </a:t>
            </a:r>
            <a:r>
              <a:rPr lang="en-US" sz="2100" dirty="0" err="1"/>
              <a:t>nt</a:t>
            </a:r>
            <a:r>
              <a:rPr lang="en-US" sz="2100" dirty="0"/>
              <a:t> – </a:t>
            </a:r>
            <a:r>
              <a:rPr lang="en-US" sz="2100" dirty="0" err="1"/>
              <a:t>kiiruse</a:t>
            </a:r>
            <a:r>
              <a:rPr lang="en-US" sz="2100" dirty="0"/>
              <a:t> </a:t>
            </a:r>
            <a:r>
              <a:rPr lang="en-US" sz="2100" dirty="0" err="1"/>
              <a:t>alandamine</a:t>
            </a:r>
            <a:r>
              <a:rPr lang="en-US" sz="2100" dirty="0"/>
              <a:t> 20 km/h, </a:t>
            </a:r>
            <a:r>
              <a:rPr lang="en-US" sz="2100" dirty="0" err="1"/>
              <a:t>läbilaskevõime</a:t>
            </a:r>
            <a:r>
              <a:rPr lang="en-US" sz="2100" dirty="0"/>
              <a:t> </a:t>
            </a:r>
            <a:r>
              <a:rPr lang="en-US" sz="2100" dirty="0" err="1"/>
              <a:t>suurendamine</a:t>
            </a:r>
            <a:r>
              <a:rPr lang="en-US" sz="2100" dirty="0"/>
              <a:t> 20%, </a:t>
            </a:r>
            <a:r>
              <a:rPr lang="en-US" sz="2100" dirty="0" err="1"/>
              <a:t>ummikute</a:t>
            </a:r>
            <a:r>
              <a:rPr lang="en-US" sz="2100" dirty="0"/>
              <a:t> </a:t>
            </a:r>
            <a:r>
              <a:rPr lang="en-US" sz="2100" dirty="0" err="1"/>
              <a:t>kahandamine</a:t>
            </a:r>
            <a:endParaRPr lang="en-US" sz="2100" dirty="0"/>
          </a:p>
          <a:p>
            <a:pPr lvl="1"/>
            <a:r>
              <a:rPr lang="en-US" sz="2100" dirty="0" err="1"/>
              <a:t>Lahendus</a:t>
            </a:r>
            <a:r>
              <a:rPr lang="en-US" sz="2100" dirty="0"/>
              <a:t> – </a:t>
            </a:r>
            <a:r>
              <a:rPr lang="en-US" sz="2100" dirty="0" err="1"/>
              <a:t>variandid</a:t>
            </a:r>
            <a:r>
              <a:rPr lang="en-US" sz="2100" dirty="0"/>
              <a:t> ja </a:t>
            </a:r>
            <a:r>
              <a:rPr lang="en-US" sz="2100" dirty="0" err="1"/>
              <a:t>võrdlused</a:t>
            </a:r>
            <a:endParaRPr lang="en-US" sz="2100" dirty="0"/>
          </a:p>
          <a:p>
            <a:pPr lvl="1"/>
            <a:r>
              <a:rPr lang="en-US" sz="2100" dirty="0" err="1"/>
              <a:t>Hindamine</a:t>
            </a:r>
            <a:r>
              <a:rPr lang="en-US" sz="2100" dirty="0"/>
              <a:t> – </a:t>
            </a:r>
            <a:r>
              <a:rPr lang="en-US" sz="2100" dirty="0" err="1"/>
              <a:t>reeglina</a:t>
            </a:r>
            <a:r>
              <a:rPr lang="en-US" sz="2100" dirty="0"/>
              <a:t> </a:t>
            </a:r>
            <a:r>
              <a:rPr lang="en-US" sz="2100" dirty="0" err="1"/>
              <a:t>kolmeaastane</a:t>
            </a:r>
            <a:r>
              <a:rPr lang="en-US" sz="2100" dirty="0"/>
              <a:t> </a:t>
            </a:r>
            <a:r>
              <a:rPr lang="en-US" sz="2100" dirty="0" err="1"/>
              <a:t>vaatlusperiood</a:t>
            </a:r>
            <a:r>
              <a:rPr lang="en-US" sz="2100" dirty="0"/>
              <a:t> ja </a:t>
            </a:r>
            <a:r>
              <a:rPr lang="en-US" sz="2100" dirty="0" err="1"/>
              <a:t>järeldused</a:t>
            </a:r>
            <a:endParaRPr lang="en-US" sz="2100" dirty="0"/>
          </a:p>
          <a:p>
            <a:r>
              <a:rPr lang="en-US" dirty="0" err="1"/>
              <a:t>Samm-sammuline</a:t>
            </a:r>
            <a:r>
              <a:rPr lang="en-US" dirty="0"/>
              <a:t> </a:t>
            </a:r>
            <a:r>
              <a:rPr lang="en-US" dirty="0" err="1"/>
              <a:t>lähenemine</a:t>
            </a:r>
            <a:endParaRPr lang="en-US" dirty="0"/>
          </a:p>
          <a:p>
            <a:pPr lvl="1"/>
            <a:r>
              <a:rPr lang="en-US" sz="2200" dirty="0"/>
              <a:t>Kas </a:t>
            </a:r>
            <a:r>
              <a:rPr lang="en-US" sz="2200" dirty="0" err="1"/>
              <a:t>lahendus</a:t>
            </a:r>
            <a:r>
              <a:rPr lang="en-US" sz="2200" dirty="0"/>
              <a:t> on “</a:t>
            </a:r>
            <a:r>
              <a:rPr lang="en-US" sz="2200" dirty="0" err="1"/>
              <a:t>kastist</a:t>
            </a:r>
            <a:r>
              <a:rPr lang="en-US" sz="2200" dirty="0"/>
              <a:t> </a:t>
            </a:r>
            <a:r>
              <a:rPr lang="en-US" sz="2200" dirty="0" err="1"/>
              <a:t>väljas</a:t>
            </a:r>
            <a:r>
              <a:rPr lang="en-US" sz="2200" dirty="0"/>
              <a:t>”  - </a:t>
            </a:r>
            <a:r>
              <a:rPr lang="en-US" sz="2200" dirty="0" err="1"/>
              <a:t>nn</a:t>
            </a:r>
            <a:r>
              <a:rPr lang="en-US" sz="2200" dirty="0"/>
              <a:t> “</a:t>
            </a:r>
            <a:r>
              <a:rPr lang="en-US" sz="2200" dirty="0" err="1"/>
              <a:t>pehmed</a:t>
            </a:r>
            <a:r>
              <a:rPr lang="en-US" sz="2200" dirty="0"/>
              <a:t> </a:t>
            </a:r>
            <a:r>
              <a:rPr lang="en-US" sz="2200" dirty="0" err="1"/>
              <a:t>meetmed</a:t>
            </a:r>
            <a:r>
              <a:rPr lang="en-US" sz="2200" dirty="0"/>
              <a:t>”</a:t>
            </a:r>
          </a:p>
          <a:p>
            <a:pPr lvl="1"/>
            <a:r>
              <a:rPr lang="en-US" sz="2200" dirty="0"/>
              <a:t>Kas on </a:t>
            </a:r>
            <a:r>
              <a:rPr lang="en-US" sz="2200" dirty="0" err="1"/>
              <a:t>võimalik</a:t>
            </a:r>
            <a:r>
              <a:rPr lang="en-US" sz="2200" dirty="0"/>
              <a:t> </a:t>
            </a:r>
            <a:r>
              <a:rPr lang="en-US" sz="2200" dirty="0" err="1"/>
              <a:t>probleemi</a:t>
            </a:r>
            <a:r>
              <a:rPr lang="en-US" sz="2200" dirty="0"/>
              <a:t> </a:t>
            </a:r>
            <a:r>
              <a:rPr lang="en-US" sz="2200" dirty="0" err="1"/>
              <a:t>lahendada</a:t>
            </a:r>
            <a:r>
              <a:rPr lang="en-US" sz="2200" dirty="0"/>
              <a:t> </a:t>
            </a:r>
            <a:r>
              <a:rPr lang="en-US" sz="2200" dirty="0" err="1"/>
              <a:t>liikluskorralduslike</a:t>
            </a:r>
            <a:r>
              <a:rPr lang="en-US" sz="2200" dirty="0"/>
              <a:t> </a:t>
            </a:r>
            <a:r>
              <a:rPr lang="en-US" sz="2200" dirty="0" err="1"/>
              <a:t>meetmetega</a:t>
            </a:r>
            <a:endParaRPr lang="en-US" sz="2200" dirty="0"/>
          </a:p>
          <a:p>
            <a:pPr lvl="1"/>
            <a:r>
              <a:rPr lang="en-US" sz="2200" dirty="0"/>
              <a:t>Kas on </a:t>
            </a:r>
            <a:r>
              <a:rPr lang="en-US" sz="2200" dirty="0" err="1"/>
              <a:t>vajalikud</a:t>
            </a:r>
            <a:r>
              <a:rPr lang="en-US" sz="2200" dirty="0"/>
              <a:t> </a:t>
            </a:r>
            <a:r>
              <a:rPr lang="en-US" sz="2200" dirty="0" err="1"/>
              <a:t>lokaalsed</a:t>
            </a:r>
            <a:r>
              <a:rPr lang="en-US" sz="2200" dirty="0"/>
              <a:t> </a:t>
            </a:r>
            <a:r>
              <a:rPr lang="en-US" sz="2200" dirty="0" err="1"/>
              <a:t>ehituslikud</a:t>
            </a:r>
            <a:r>
              <a:rPr lang="en-US" sz="2200" dirty="0"/>
              <a:t> </a:t>
            </a:r>
            <a:r>
              <a:rPr lang="en-US" sz="2200" dirty="0" err="1"/>
              <a:t>meetmed</a:t>
            </a:r>
            <a:r>
              <a:rPr lang="en-US" sz="2200" dirty="0"/>
              <a:t> (</a:t>
            </a:r>
            <a:r>
              <a:rPr lang="en-US" sz="2200" dirty="0" err="1"/>
              <a:t>nt</a:t>
            </a:r>
            <a:r>
              <a:rPr lang="en-US" sz="2200" dirty="0"/>
              <a:t> </a:t>
            </a:r>
            <a:r>
              <a:rPr lang="en-US" sz="2200" dirty="0" err="1"/>
              <a:t>ristmiku</a:t>
            </a:r>
            <a:r>
              <a:rPr lang="en-US" sz="2200" dirty="0"/>
              <a:t> </a:t>
            </a:r>
            <a:r>
              <a:rPr lang="en-US" sz="2200" dirty="0" err="1"/>
              <a:t>ümberehitus</a:t>
            </a:r>
            <a:r>
              <a:rPr lang="en-US" sz="2200" dirty="0"/>
              <a:t>, </a:t>
            </a:r>
            <a:r>
              <a:rPr lang="en-US" sz="2200" dirty="0" err="1"/>
              <a:t>ohutussaartega</a:t>
            </a:r>
            <a:r>
              <a:rPr lang="en-US" sz="2200" dirty="0"/>
              <a:t> </a:t>
            </a:r>
            <a:r>
              <a:rPr lang="en-US" sz="2200" dirty="0" err="1"/>
              <a:t>ülekäigurada</a:t>
            </a:r>
            <a:r>
              <a:rPr lang="en-US" sz="2200" dirty="0"/>
              <a:t>)</a:t>
            </a:r>
          </a:p>
          <a:p>
            <a:pPr lvl="1"/>
            <a:r>
              <a:rPr lang="en-US" sz="2200" dirty="0" err="1"/>
              <a:t>Rekonstrueerimise</a:t>
            </a:r>
            <a:r>
              <a:rPr lang="en-US" sz="2200" dirty="0"/>
              <a:t> </a:t>
            </a:r>
            <a:r>
              <a:rPr lang="en-US" sz="2200" dirty="0" err="1"/>
              <a:t>ulatus</a:t>
            </a:r>
            <a:endParaRPr lang="en-US" sz="2200" dirty="0"/>
          </a:p>
          <a:p>
            <a:pPr lvl="1"/>
            <a:endParaRPr lang="et-EE" dirty="0"/>
          </a:p>
        </p:txBody>
      </p:sp>
      <p:pic>
        <p:nvPicPr>
          <p:cNvPr id="5" name="Picture 4">
            <a:extLst>
              <a:ext uri="{FF2B5EF4-FFF2-40B4-BE49-F238E27FC236}">
                <a16:creationId xmlns:a16="http://schemas.microsoft.com/office/drawing/2014/main" id="{B6BAF021-96EA-6949-AB22-D4C7EDA38804}"/>
              </a:ext>
            </a:extLst>
          </p:cNvPr>
          <p:cNvPicPr>
            <a:picLocks noChangeAspect="1"/>
          </p:cNvPicPr>
          <p:nvPr/>
        </p:nvPicPr>
        <p:blipFill>
          <a:blip r:embed="rId4"/>
          <a:stretch>
            <a:fillRect/>
          </a:stretch>
        </p:blipFill>
        <p:spPr>
          <a:xfrm>
            <a:off x="10666821" y="180978"/>
            <a:ext cx="1355774" cy="943147"/>
          </a:xfrm>
          <a:prstGeom prst="rect">
            <a:avLst/>
          </a:prstGeom>
        </p:spPr>
      </p:pic>
      <p:sp>
        <p:nvSpPr>
          <p:cNvPr id="6" name="Slide Number Placeholder 5">
            <a:extLst>
              <a:ext uri="{FF2B5EF4-FFF2-40B4-BE49-F238E27FC236}">
                <a16:creationId xmlns:a16="http://schemas.microsoft.com/office/drawing/2014/main" id="{C7B13371-1955-DA42-1674-A89461A786A4}"/>
              </a:ext>
            </a:extLst>
          </p:cNvPr>
          <p:cNvSpPr>
            <a:spLocks noGrp="1"/>
          </p:cNvSpPr>
          <p:nvPr>
            <p:ph type="sldNum" sz="quarter" idx="12"/>
          </p:nvPr>
        </p:nvSpPr>
        <p:spPr/>
        <p:txBody>
          <a:bodyPr/>
          <a:lstStyle/>
          <a:p>
            <a:fld id="{A89FF1E2-3BA7-475C-A9AD-AEEAF9FE4269}" type="slidenum">
              <a:rPr lang="en-US" smtClean="0"/>
              <a:t>90</a:t>
            </a:fld>
            <a:endParaRPr lang="en-US"/>
          </a:p>
        </p:txBody>
      </p:sp>
    </p:spTree>
    <p:extLst>
      <p:ext uri="{BB962C8B-B14F-4D97-AF65-F5344CB8AC3E}">
        <p14:creationId xmlns:p14="http://schemas.microsoft.com/office/powerpoint/2010/main" val="41629678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F408F-F4CD-4AC4-84F8-514C23FAC5BE}"/>
              </a:ext>
            </a:extLst>
          </p:cNvPr>
          <p:cNvSpPr>
            <a:spLocks noGrp="1"/>
          </p:cNvSpPr>
          <p:nvPr>
            <p:ph type="title"/>
          </p:nvPr>
        </p:nvSpPr>
        <p:spPr/>
        <p:txBody>
          <a:bodyPr/>
          <a:lstStyle/>
          <a:p>
            <a:r>
              <a:rPr lang="en-US" dirty="0"/>
              <a:t>KURSUSEPROJEKT</a:t>
            </a:r>
          </a:p>
        </p:txBody>
      </p:sp>
      <p:sp>
        <p:nvSpPr>
          <p:cNvPr id="3" name="Content Placeholder 2">
            <a:extLst>
              <a:ext uri="{FF2B5EF4-FFF2-40B4-BE49-F238E27FC236}">
                <a16:creationId xmlns:a16="http://schemas.microsoft.com/office/drawing/2014/main" id="{A234F612-2894-B9C8-3A52-6AA51AEF2C8A}"/>
              </a:ext>
            </a:extLst>
          </p:cNvPr>
          <p:cNvSpPr>
            <a:spLocks noGrp="1"/>
          </p:cNvSpPr>
          <p:nvPr>
            <p:ph idx="1"/>
          </p:nvPr>
        </p:nvSpPr>
        <p:spPr>
          <a:xfrm>
            <a:off x="999066" y="1646766"/>
            <a:ext cx="11332635" cy="3777622"/>
          </a:xfrm>
        </p:spPr>
        <p:txBody>
          <a:bodyPr/>
          <a:lstStyle/>
          <a:p>
            <a:r>
              <a:rPr lang="en-US" dirty="0" err="1"/>
              <a:t>Kursuse</a:t>
            </a:r>
            <a:r>
              <a:rPr lang="en-US" dirty="0"/>
              <a:t> </a:t>
            </a:r>
            <a:r>
              <a:rPr lang="en-US" dirty="0" err="1"/>
              <a:t>lõpuks</a:t>
            </a:r>
            <a:r>
              <a:rPr lang="en-US" dirty="0"/>
              <a:t> – </a:t>
            </a:r>
            <a:r>
              <a:rPr lang="en-US" dirty="0" err="1"/>
              <a:t>koostame</a:t>
            </a:r>
            <a:r>
              <a:rPr lang="en-US" dirty="0"/>
              <a:t> </a:t>
            </a:r>
            <a:r>
              <a:rPr lang="en-US" dirty="0" err="1"/>
              <a:t>eskiisi</a:t>
            </a:r>
            <a:r>
              <a:rPr lang="en-US" dirty="0"/>
              <a:t>, </a:t>
            </a:r>
            <a:r>
              <a:rPr lang="en-US" dirty="0" err="1"/>
              <a:t>koosseisus</a:t>
            </a:r>
            <a:r>
              <a:rPr lang="en-US" dirty="0"/>
              <a:t>:</a:t>
            </a:r>
          </a:p>
          <a:p>
            <a:pPr lvl="1"/>
            <a:r>
              <a:rPr lang="en-US" dirty="0" err="1"/>
              <a:t>Seletuskiri</a:t>
            </a:r>
            <a:endParaRPr lang="en-US" dirty="0"/>
          </a:p>
          <a:p>
            <a:pPr lvl="2"/>
            <a:r>
              <a:rPr lang="en-US" sz="1800" dirty="0" err="1"/>
              <a:t>Liiklusprognoos</a:t>
            </a:r>
            <a:r>
              <a:rPr lang="en-US" sz="1800" dirty="0"/>
              <a:t>, </a:t>
            </a:r>
            <a:r>
              <a:rPr lang="en-US" sz="1800" dirty="0" err="1"/>
              <a:t>ristlõike</a:t>
            </a:r>
            <a:r>
              <a:rPr lang="en-US" sz="1800" dirty="0"/>
              <a:t> </a:t>
            </a:r>
            <a:r>
              <a:rPr lang="en-US" sz="1800" dirty="0" err="1"/>
              <a:t>valik</a:t>
            </a:r>
            <a:r>
              <a:rPr lang="en-US" sz="1800" dirty="0"/>
              <a:t>, </a:t>
            </a:r>
            <a:r>
              <a:rPr lang="en-US" sz="1800" dirty="0" err="1"/>
              <a:t>tuisuohutu</a:t>
            </a:r>
            <a:r>
              <a:rPr lang="en-US" sz="1800" dirty="0"/>
              <a:t> </a:t>
            </a:r>
            <a:r>
              <a:rPr lang="en-US" sz="1800" dirty="0" err="1"/>
              <a:t>mulde</a:t>
            </a:r>
            <a:r>
              <a:rPr lang="en-US" sz="1800" dirty="0"/>
              <a:t> </a:t>
            </a:r>
            <a:r>
              <a:rPr lang="en-US" sz="1800" dirty="0" err="1"/>
              <a:t>kõrgus</a:t>
            </a:r>
            <a:r>
              <a:rPr lang="en-US" sz="1800" dirty="0"/>
              <a:t>, </a:t>
            </a:r>
            <a:r>
              <a:rPr lang="en-US" sz="1800" dirty="0" err="1"/>
              <a:t>trassi</a:t>
            </a:r>
            <a:r>
              <a:rPr lang="en-US" sz="1800" dirty="0"/>
              <a:t> </a:t>
            </a:r>
            <a:r>
              <a:rPr lang="en-US" sz="1800" dirty="0" err="1"/>
              <a:t>valiku</a:t>
            </a:r>
            <a:r>
              <a:rPr lang="en-US" sz="1800" dirty="0"/>
              <a:t> </a:t>
            </a:r>
            <a:r>
              <a:rPr lang="en-US" sz="1800" dirty="0" err="1"/>
              <a:t>põhjendused</a:t>
            </a:r>
            <a:endParaRPr lang="en-US" sz="1800" dirty="0"/>
          </a:p>
          <a:p>
            <a:pPr lvl="2"/>
            <a:r>
              <a:rPr lang="en-US" sz="1800" dirty="0"/>
              <a:t>Maa- ja </a:t>
            </a:r>
            <a:r>
              <a:rPr lang="en-US" sz="1800" dirty="0" err="1"/>
              <a:t>Ruumiameti</a:t>
            </a:r>
            <a:r>
              <a:rPr lang="en-US" sz="1800" dirty="0"/>
              <a:t> </a:t>
            </a:r>
            <a:r>
              <a:rPr lang="en-US" sz="1800" dirty="0" err="1"/>
              <a:t>mullakaardilt</a:t>
            </a:r>
            <a:r>
              <a:rPr lang="en-US" sz="1800" dirty="0"/>
              <a:t> </a:t>
            </a:r>
            <a:r>
              <a:rPr lang="en-US" sz="1800" dirty="0" err="1"/>
              <a:t>orienteeruv</a:t>
            </a:r>
            <a:r>
              <a:rPr lang="en-US" sz="1800" dirty="0"/>
              <a:t> </a:t>
            </a:r>
            <a:r>
              <a:rPr lang="en-US" sz="1800" dirty="0" err="1"/>
              <a:t>geoloogia</a:t>
            </a:r>
            <a:r>
              <a:rPr lang="en-US" sz="1800" dirty="0"/>
              <a:t> </a:t>
            </a:r>
          </a:p>
          <a:p>
            <a:pPr lvl="2"/>
            <a:r>
              <a:rPr lang="en-US" sz="1800" dirty="0" err="1"/>
              <a:t>Katendikonstruktsiooni</a:t>
            </a:r>
            <a:r>
              <a:rPr lang="en-US" sz="1800" dirty="0"/>
              <a:t> </a:t>
            </a:r>
            <a:r>
              <a:rPr lang="en-US" sz="1800" dirty="0" err="1"/>
              <a:t>valik</a:t>
            </a:r>
            <a:r>
              <a:rPr lang="en-US" sz="1800" dirty="0"/>
              <a:t> ja </a:t>
            </a:r>
            <a:r>
              <a:rPr lang="en-US" sz="1800" dirty="0" err="1"/>
              <a:t>arvutus</a:t>
            </a:r>
            <a:r>
              <a:rPr lang="en-US" sz="1800" dirty="0"/>
              <a:t> (</a:t>
            </a:r>
            <a:r>
              <a:rPr lang="en-US" sz="1800" dirty="0" err="1"/>
              <a:t>muldes</a:t>
            </a:r>
            <a:r>
              <a:rPr lang="en-US" sz="1800" dirty="0"/>
              <a:t> ja </a:t>
            </a:r>
            <a:r>
              <a:rPr lang="en-US" sz="1800" dirty="0" err="1"/>
              <a:t>süvendis</a:t>
            </a:r>
            <a:r>
              <a:rPr lang="en-US" sz="1800" dirty="0"/>
              <a:t>)</a:t>
            </a:r>
          </a:p>
          <a:p>
            <a:pPr lvl="1"/>
            <a:r>
              <a:rPr lang="en-US" dirty="0" err="1"/>
              <a:t>Graafika</a:t>
            </a:r>
            <a:endParaRPr lang="en-US" dirty="0"/>
          </a:p>
          <a:p>
            <a:pPr lvl="2"/>
            <a:r>
              <a:rPr lang="en-US" sz="1800" dirty="0" err="1"/>
              <a:t>Trassi</a:t>
            </a:r>
            <a:r>
              <a:rPr lang="en-US" sz="1800" dirty="0"/>
              <a:t> </a:t>
            </a:r>
            <a:r>
              <a:rPr lang="en-US" sz="1800" dirty="0" err="1"/>
              <a:t>plaan</a:t>
            </a:r>
            <a:r>
              <a:rPr lang="en-US" sz="1800" dirty="0"/>
              <a:t> </a:t>
            </a:r>
            <a:r>
              <a:rPr lang="en-US" sz="1400" dirty="0"/>
              <a:t>(2 </a:t>
            </a:r>
            <a:r>
              <a:rPr lang="en-US" sz="1400" dirty="0" err="1"/>
              <a:t>varianti</a:t>
            </a:r>
            <a:r>
              <a:rPr lang="en-US" sz="1400" dirty="0"/>
              <a:t>) </a:t>
            </a:r>
            <a:r>
              <a:rPr lang="en-US" sz="1100" dirty="0"/>
              <a:t>Maa- ja </a:t>
            </a:r>
            <a:r>
              <a:rPr lang="en-US" sz="1100" dirty="0" err="1"/>
              <a:t>Ruumiameti</a:t>
            </a:r>
            <a:r>
              <a:rPr lang="en-US" sz="1100" dirty="0"/>
              <a:t> </a:t>
            </a:r>
            <a:r>
              <a:rPr lang="en-US" sz="1100" dirty="0" err="1"/>
              <a:t>kaardirakenduse</a:t>
            </a:r>
            <a:r>
              <a:rPr lang="en-US" sz="1100" dirty="0"/>
              <a:t> </a:t>
            </a:r>
            <a:r>
              <a:rPr lang="en-US" sz="1100" dirty="0" err="1"/>
              <a:t>alusel</a:t>
            </a:r>
            <a:endParaRPr lang="en-US" sz="1100" dirty="0"/>
          </a:p>
          <a:p>
            <a:pPr lvl="2"/>
            <a:r>
              <a:rPr lang="en-US" sz="1800" dirty="0" err="1"/>
              <a:t>Pikiprofiil</a:t>
            </a:r>
            <a:r>
              <a:rPr lang="en-US" sz="1800" dirty="0"/>
              <a:t> </a:t>
            </a:r>
            <a:r>
              <a:rPr lang="en-US" sz="1400" dirty="0"/>
              <a:t>(</a:t>
            </a:r>
            <a:r>
              <a:rPr lang="en-US" sz="1400" dirty="0" err="1"/>
              <a:t>kummalegi</a:t>
            </a:r>
            <a:r>
              <a:rPr lang="en-US" sz="1400" dirty="0"/>
              <a:t> </a:t>
            </a:r>
            <a:r>
              <a:rPr lang="en-US" sz="1400" dirty="0" err="1"/>
              <a:t>variandile</a:t>
            </a:r>
            <a:r>
              <a:rPr lang="en-US" sz="1400" dirty="0"/>
              <a:t>)</a:t>
            </a:r>
          </a:p>
          <a:p>
            <a:pPr lvl="2"/>
            <a:r>
              <a:rPr lang="en-US" sz="1800" dirty="0" err="1"/>
              <a:t>Ristprofiil</a:t>
            </a:r>
            <a:r>
              <a:rPr lang="en-US" sz="1800" dirty="0"/>
              <a:t> </a:t>
            </a:r>
            <a:r>
              <a:rPr lang="en-US" sz="1400" dirty="0"/>
              <a:t>(</a:t>
            </a:r>
            <a:r>
              <a:rPr lang="en-US" sz="1400" dirty="0" err="1"/>
              <a:t>tüüpsed</a:t>
            </a:r>
            <a:r>
              <a:rPr lang="en-US" sz="1400" dirty="0"/>
              <a:t> </a:t>
            </a:r>
            <a:r>
              <a:rPr lang="en-US" sz="1400" dirty="0" err="1"/>
              <a:t>lahendid</a:t>
            </a:r>
            <a:r>
              <a:rPr lang="en-US" sz="1400" dirty="0"/>
              <a:t> – </a:t>
            </a:r>
            <a:r>
              <a:rPr lang="en-US" sz="1400" dirty="0" err="1"/>
              <a:t>mulle</a:t>
            </a:r>
            <a:r>
              <a:rPr lang="en-US" sz="1400" dirty="0"/>
              <a:t>, </a:t>
            </a:r>
            <a:r>
              <a:rPr lang="en-US" sz="1400" dirty="0" err="1"/>
              <a:t>süvend</a:t>
            </a:r>
            <a:r>
              <a:rPr lang="en-US" sz="1400" dirty="0"/>
              <a:t>, </a:t>
            </a:r>
            <a:r>
              <a:rPr lang="en-US" sz="1400" dirty="0" err="1"/>
              <a:t>nullprofiil</a:t>
            </a:r>
            <a:r>
              <a:rPr lang="en-US" sz="1400" dirty="0"/>
              <a:t>)</a:t>
            </a:r>
            <a:endParaRPr lang="en-US" dirty="0"/>
          </a:p>
          <a:p>
            <a:pPr lvl="1"/>
            <a:r>
              <a:rPr lang="en-US" dirty="0" err="1"/>
              <a:t>Muud</a:t>
            </a:r>
            <a:r>
              <a:rPr lang="en-US" dirty="0"/>
              <a:t> </a:t>
            </a:r>
            <a:r>
              <a:rPr lang="en-US" dirty="0" err="1"/>
              <a:t>dokumendid</a:t>
            </a:r>
            <a:endParaRPr lang="en-US" dirty="0"/>
          </a:p>
          <a:p>
            <a:pPr lvl="2"/>
            <a:r>
              <a:rPr lang="en-US" sz="1800" dirty="0" err="1"/>
              <a:t>Orienteeruvad</a:t>
            </a:r>
            <a:r>
              <a:rPr lang="en-US" sz="1800" dirty="0"/>
              <a:t> </a:t>
            </a:r>
            <a:r>
              <a:rPr lang="en-US" sz="1800" dirty="0" err="1"/>
              <a:t>töömahud</a:t>
            </a:r>
            <a:r>
              <a:rPr lang="en-US" sz="1800" dirty="0"/>
              <a:t> (</a:t>
            </a:r>
            <a:r>
              <a:rPr lang="en-US" sz="1800" dirty="0" err="1"/>
              <a:t>kahele</a:t>
            </a:r>
            <a:r>
              <a:rPr lang="en-US" sz="1800" dirty="0"/>
              <a:t> </a:t>
            </a:r>
            <a:r>
              <a:rPr lang="en-US" sz="1800" dirty="0" err="1"/>
              <a:t>variandile</a:t>
            </a:r>
            <a:r>
              <a:rPr lang="en-US" sz="1800" dirty="0"/>
              <a:t>)</a:t>
            </a:r>
          </a:p>
          <a:p>
            <a:pPr lvl="2"/>
            <a:r>
              <a:rPr lang="en-US" sz="1800" dirty="0" err="1"/>
              <a:t>Trassi</a:t>
            </a:r>
            <a:r>
              <a:rPr lang="en-US" sz="1800" dirty="0"/>
              <a:t> </a:t>
            </a:r>
            <a:r>
              <a:rPr lang="en-US" sz="1800" dirty="0" err="1"/>
              <a:t>läbimise</a:t>
            </a:r>
            <a:r>
              <a:rPr lang="en-US" sz="1800" dirty="0"/>
              <a:t> </a:t>
            </a:r>
            <a:r>
              <a:rPr lang="en-US" sz="1800" dirty="0" err="1"/>
              <a:t>aeg</a:t>
            </a:r>
            <a:r>
              <a:rPr lang="en-US" sz="1800" dirty="0"/>
              <a:t> </a:t>
            </a:r>
            <a:r>
              <a:rPr lang="en-US" sz="1400" dirty="0"/>
              <a:t>(</a:t>
            </a:r>
            <a:r>
              <a:rPr lang="en-US" sz="1400" dirty="0" err="1"/>
              <a:t>kummalegi</a:t>
            </a:r>
            <a:r>
              <a:rPr lang="en-US" sz="1400" dirty="0"/>
              <a:t> </a:t>
            </a:r>
            <a:r>
              <a:rPr lang="en-US" sz="1400" dirty="0" err="1"/>
              <a:t>variandile</a:t>
            </a:r>
            <a:r>
              <a:rPr lang="en-US" sz="1400" dirty="0"/>
              <a:t>)</a:t>
            </a:r>
          </a:p>
          <a:p>
            <a:pPr lvl="2"/>
            <a:r>
              <a:rPr lang="en-US" sz="1800" dirty="0"/>
              <a:t>Otsus-</a:t>
            </a:r>
            <a:r>
              <a:rPr lang="en-US" sz="1800" dirty="0" err="1"/>
              <a:t>soovitus</a:t>
            </a:r>
            <a:r>
              <a:rPr lang="en-US" sz="1800" dirty="0"/>
              <a:t>, </a:t>
            </a:r>
            <a:r>
              <a:rPr lang="en-US" sz="1800" dirty="0" err="1"/>
              <a:t>kumb</a:t>
            </a:r>
            <a:r>
              <a:rPr lang="en-US" sz="1800" dirty="0"/>
              <a:t> on </a:t>
            </a:r>
            <a:r>
              <a:rPr lang="en-US" sz="1800" dirty="0" err="1"/>
              <a:t>parem</a:t>
            </a:r>
            <a:r>
              <a:rPr lang="en-US" sz="1800" dirty="0"/>
              <a:t> </a:t>
            </a:r>
            <a:r>
              <a:rPr lang="en-US" sz="1400" dirty="0"/>
              <a:t>(</a:t>
            </a:r>
            <a:r>
              <a:rPr lang="en-US" sz="1400" dirty="0" err="1"/>
              <a:t>ohutus</a:t>
            </a:r>
            <a:r>
              <a:rPr lang="en-US" sz="1400" dirty="0"/>
              <a:t>, </a:t>
            </a:r>
            <a:r>
              <a:rPr lang="en-US" sz="1400" dirty="0" err="1"/>
              <a:t>aeg</a:t>
            </a:r>
            <a:r>
              <a:rPr lang="en-US" sz="1400" dirty="0"/>
              <a:t>, </a:t>
            </a:r>
            <a:r>
              <a:rPr lang="en-US" sz="1400" dirty="0" err="1"/>
              <a:t>mahud</a:t>
            </a:r>
            <a:r>
              <a:rPr lang="en-US" sz="1400" dirty="0"/>
              <a:t>)</a:t>
            </a:r>
            <a:endParaRPr lang="en-US" sz="1800" dirty="0"/>
          </a:p>
        </p:txBody>
      </p:sp>
      <p:sp>
        <p:nvSpPr>
          <p:cNvPr id="4" name="Date Placeholder 3">
            <a:extLst>
              <a:ext uri="{FF2B5EF4-FFF2-40B4-BE49-F238E27FC236}">
                <a16:creationId xmlns:a16="http://schemas.microsoft.com/office/drawing/2014/main" id="{FB759D87-71A1-1CEA-41F5-EEC001A61523}"/>
              </a:ext>
            </a:extLst>
          </p:cNvPr>
          <p:cNvSpPr>
            <a:spLocks noGrp="1"/>
          </p:cNvSpPr>
          <p:nvPr>
            <p:ph type="dt" sz="half" idx="10"/>
          </p:nvPr>
        </p:nvSpPr>
        <p:spPr/>
        <p:txBody>
          <a:bodyPr/>
          <a:lstStyle/>
          <a:p>
            <a:fld id="{23145F39-C3D2-4223-95EE-7E7D92E2BBA4}" type="datetime1">
              <a:rPr lang="en-US" smtClean="0"/>
              <a:t>10/7/2025</a:t>
            </a:fld>
            <a:endParaRPr lang="en-US" dirty="0"/>
          </a:p>
        </p:txBody>
      </p:sp>
    </p:spTree>
    <p:extLst>
      <p:ext uri="{BB962C8B-B14F-4D97-AF65-F5344CB8AC3E}">
        <p14:creationId xmlns:p14="http://schemas.microsoft.com/office/powerpoint/2010/main" val="3657493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F654-221C-4222-2EB3-D43C07889936}"/>
              </a:ext>
            </a:extLst>
          </p:cNvPr>
          <p:cNvSpPr>
            <a:spLocks noGrp="1"/>
          </p:cNvSpPr>
          <p:nvPr>
            <p:ph type="title"/>
          </p:nvPr>
        </p:nvSpPr>
        <p:spPr/>
        <p:txBody>
          <a:bodyPr/>
          <a:lstStyle/>
          <a:p>
            <a:r>
              <a:rPr lang="en-US" dirty="0"/>
              <a:t>Projekt – MKM M2</a:t>
            </a:r>
          </a:p>
        </p:txBody>
      </p:sp>
      <p:sp>
        <p:nvSpPr>
          <p:cNvPr id="3" name="Content Placeholder 2">
            <a:extLst>
              <a:ext uri="{FF2B5EF4-FFF2-40B4-BE49-F238E27FC236}">
                <a16:creationId xmlns:a16="http://schemas.microsoft.com/office/drawing/2014/main" id="{B6F4B3A9-A1D5-680E-F0F1-579B268DAB0E}"/>
              </a:ext>
            </a:extLst>
          </p:cNvPr>
          <p:cNvSpPr>
            <a:spLocks noGrp="1"/>
          </p:cNvSpPr>
          <p:nvPr>
            <p:ph idx="1"/>
          </p:nvPr>
        </p:nvSpPr>
        <p:spPr>
          <a:xfrm>
            <a:off x="1481667" y="1819656"/>
            <a:ext cx="10198100" cy="4091566"/>
          </a:xfrm>
        </p:spPr>
        <p:txBody>
          <a:bodyPr/>
          <a:lstStyle/>
          <a:p>
            <a:r>
              <a:rPr lang="en-US" sz="2400" dirty="0" err="1"/>
              <a:t>Avalikele</a:t>
            </a:r>
            <a:r>
              <a:rPr lang="en-US" sz="2400" dirty="0"/>
              <a:t> </a:t>
            </a:r>
            <a:r>
              <a:rPr lang="en-US" sz="2400" dirty="0" err="1"/>
              <a:t>teedele</a:t>
            </a:r>
            <a:r>
              <a:rPr lang="en-US" sz="2400" dirty="0"/>
              <a:t> ja </a:t>
            </a:r>
            <a:r>
              <a:rPr lang="en-US" sz="2400" dirty="0" err="1"/>
              <a:t>avalikkusele</a:t>
            </a:r>
            <a:r>
              <a:rPr lang="en-US" sz="2400" dirty="0"/>
              <a:t> </a:t>
            </a:r>
            <a:r>
              <a:rPr lang="en-US" sz="2400" dirty="0" err="1"/>
              <a:t>suunatud</a:t>
            </a:r>
            <a:r>
              <a:rPr lang="en-US" sz="2400" dirty="0"/>
              <a:t> </a:t>
            </a:r>
            <a:r>
              <a:rPr lang="en-US" sz="2400" dirty="0" err="1"/>
              <a:t>erateedele</a:t>
            </a:r>
            <a:endParaRPr lang="en-US" sz="2400" dirty="0"/>
          </a:p>
          <a:p>
            <a:r>
              <a:rPr lang="en-US" sz="2400" dirty="0"/>
              <a:t>Min </a:t>
            </a:r>
            <a:r>
              <a:rPr lang="en-US" sz="2400" dirty="0" err="1"/>
              <a:t>koosseis</a:t>
            </a:r>
            <a:r>
              <a:rPr lang="en-US" sz="2400" dirty="0"/>
              <a:t>: </a:t>
            </a:r>
            <a:r>
              <a:rPr lang="en-US" sz="2400" dirty="0" err="1"/>
              <a:t>seletuskiri</a:t>
            </a:r>
            <a:r>
              <a:rPr lang="en-US" sz="2400" dirty="0"/>
              <a:t>, </a:t>
            </a:r>
            <a:r>
              <a:rPr lang="en-US" sz="2400" dirty="0" err="1"/>
              <a:t>graafika</a:t>
            </a:r>
            <a:r>
              <a:rPr lang="en-US" sz="2400" dirty="0"/>
              <a:t>, </a:t>
            </a:r>
            <a:r>
              <a:rPr lang="en-US" sz="2400" dirty="0" err="1"/>
              <a:t>töömahud</a:t>
            </a:r>
            <a:endParaRPr lang="en-US" sz="2400" dirty="0"/>
          </a:p>
          <a:p>
            <a:r>
              <a:rPr lang="en-US" sz="2400" dirty="0" err="1"/>
              <a:t>Projekti</a:t>
            </a:r>
            <a:r>
              <a:rPr lang="en-US" sz="2400" dirty="0"/>
              <a:t> </a:t>
            </a:r>
            <a:r>
              <a:rPr lang="en-US" sz="2400" dirty="0" err="1"/>
              <a:t>staadiumid</a:t>
            </a:r>
            <a:r>
              <a:rPr lang="en-US" sz="2400" dirty="0"/>
              <a:t> EP – PP – TP; </a:t>
            </a:r>
            <a:r>
              <a:rPr lang="en-US" sz="2400" dirty="0" err="1">
                <a:solidFill>
                  <a:srgbClr val="FF0000"/>
                </a:solidFill>
              </a:rPr>
              <a:t>eskiis</a:t>
            </a:r>
            <a:r>
              <a:rPr lang="en-US" sz="2400" dirty="0">
                <a:solidFill>
                  <a:srgbClr val="FF0000"/>
                </a:solidFill>
              </a:rPr>
              <a:t> </a:t>
            </a:r>
            <a:r>
              <a:rPr lang="en-US" sz="2400" dirty="0" err="1">
                <a:solidFill>
                  <a:srgbClr val="FF0000"/>
                </a:solidFill>
              </a:rPr>
              <a:t>ei</a:t>
            </a:r>
            <a:r>
              <a:rPr lang="en-US" sz="2400" dirty="0">
                <a:solidFill>
                  <a:srgbClr val="FF0000"/>
                </a:solidFill>
              </a:rPr>
              <a:t> ole </a:t>
            </a:r>
            <a:r>
              <a:rPr lang="en-US" sz="2400" dirty="0" err="1">
                <a:solidFill>
                  <a:srgbClr val="FF0000"/>
                </a:solidFill>
              </a:rPr>
              <a:t>projekt</a:t>
            </a:r>
            <a:endParaRPr lang="en-US" sz="2400" dirty="0">
              <a:solidFill>
                <a:srgbClr val="FF0000"/>
              </a:solidFill>
            </a:endParaRPr>
          </a:p>
          <a:p>
            <a:pPr lvl="1"/>
            <a:r>
              <a:rPr lang="en-US" sz="2000" i="1" dirty="0" err="1"/>
              <a:t>Ainult</a:t>
            </a:r>
            <a:r>
              <a:rPr lang="en-US" sz="2000" i="1" dirty="0"/>
              <a:t> TP </a:t>
            </a:r>
            <a:r>
              <a:rPr lang="en-US" sz="2000" i="1" dirty="0" err="1"/>
              <a:t>tohib</a:t>
            </a:r>
            <a:r>
              <a:rPr lang="en-US" sz="2000" i="1" dirty="0"/>
              <a:t> </a:t>
            </a:r>
            <a:r>
              <a:rPr lang="en-US" sz="2000" i="1" dirty="0" err="1"/>
              <a:t>kasutada</a:t>
            </a:r>
            <a:r>
              <a:rPr lang="en-US" sz="2000" i="1" dirty="0"/>
              <a:t> </a:t>
            </a:r>
            <a:r>
              <a:rPr lang="en-US" sz="2000" i="1" dirty="0" err="1"/>
              <a:t>konkreetseid</a:t>
            </a:r>
            <a:r>
              <a:rPr lang="en-US" sz="2000" i="1" dirty="0"/>
              <a:t> </a:t>
            </a:r>
            <a:r>
              <a:rPr lang="en-US" sz="2000" i="1" dirty="0" err="1"/>
              <a:t>tootenimetusi</a:t>
            </a:r>
            <a:r>
              <a:rPr lang="en-US" sz="2000" i="1" dirty="0"/>
              <a:t>, </a:t>
            </a:r>
            <a:r>
              <a:rPr lang="en-US" sz="2000" i="1" dirty="0" err="1"/>
              <a:t>mujal</a:t>
            </a:r>
            <a:r>
              <a:rPr lang="en-US" sz="2000" i="1" dirty="0"/>
              <a:t> </a:t>
            </a:r>
            <a:r>
              <a:rPr lang="en-US" sz="2000" i="1" dirty="0" err="1"/>
              <a:t>koos</a:t>
            </a:r>
            <a:r>
              <a:rPr lang="en-US" sz="2000" i="1" dirty="0"/>
              <a:t> </a:t>
            </a:r>
            <a:r>
              <a:rPr lang="en-US" sz="2000" i="1" dirty="0" err="1"/>
              <a:t>klausliga</a:t>
            </a:r>
            <a:r>
              <a:rPr lang="en-US" sz="2000" i="1" dirty="0"/>
              <a:t> “</a:t>
            </a:r>
            <a:r>
              <a:rPr lang="en-US" sz="2000" i="1" dirty="0" err="1"/>
              <a:t>või</a:t>
            </a:r>
            <a:r>
              <a:rPr lang="en-US" sz="2000" i="1" dirty="0"/>
              <a:t> </a:t>
            </a:r>
            <a:r>
              <a:rPr lang="en-US" sz="2000" i="1" dirty="0" err="1"/>
              <a:t>analoog</a:t>
            </a:r>
            <a:r>
              <a:rPr lang="en-US" sz="2000" i="1" dirty="0"/>
              <a:t>” </a:t>
            </a:r>
            <a:r>
              <a:rPr lang="en-US" sz="2000" i="1" dirty="0" err="1"/>
              <a:t>kuid</a:t>
            </a:r>
            <a:r>
              <a:rPr lang="en-US" sz="2000" i="1" dirty="0"/>
              <a:t> </a:t>
            </a:r>
            <a:r>
              <a:rPr lang="en-US" sz="2000" i="1" dirty="0" err="1"/>
              <a:t>tehniline</a:t>
            </a:r>
            <a:r>
              <a:rPr lang="en-US" sz="2000" i="1" dirty="0"/>
              <a:t> </a:t>
            </a:r>
            <a:r>
              <a:rPr lang="en-US" sz="2000" i="1" dirty="0" err="1"/>
              <a:t>spetsifikatsioon</a:t>
            </a:r>
            <a:r>
              <a:rPr lang="en-US" sz="2000" i="1" dirty="0"/>
              <a:t> </a:t>
            </a:r>
            <a:r>
              <a:rPr lang="en-US" sz="2000" i="1" dirty="0" err="1"/>
              <a:t>peab</a:t>
            </a:r>
            <a:r>
              <a:rPr lang="en-US" sz="2000" i="1" dirty="0"/>
              <a:t> </a:t>
            </a:r>
            <a:r>
              <a:rPr lang="en-US" sz="2000" i="1" dirty="0" err="1"/>
              <a:t>olema</a:t>
            </a:r>
            <a:r>
              <a:rPr lang="en-US" sz="2000" i="1" dirty="0"/>
              <a:t> </a:t>
            </a:r>
            <a:r>
              <a:rPr lang="en-US" sz="2000" i="1" dirty="0" err="1"/>
              <a:t>piisav</a:t>
            </a:r>
            <a:endParaRPr lang="en-US" sz="2000" i="1" dirty="0"/>
          </a:p>
          <a:p>
            <a:r>
              <a:rPr lang="en-US" sz="2400" dirty="0" err="1"/>
              <a:t>Ehitusloa</a:t>
            </a:r>
            <a:r>
              <a:rPr lang="en-US" sz="2400" dirty="0"/>
              <a:t> </a:t>
            </a:r>
            <a:r>
              <a:rPr lang="en-US" sz="2400" dirty="0" err="1"/>
              <a:t>jaoks</a:t>
            </a:r>
            <a:r>
              <a:rPr lang="en-US" sz="2400" dirty="0"/>
              <a:t> kas EP </a:t>
            </a:r>
            <a:r>
              <a:rPr lang="en-US" sz="2400" dirty="0" err="1"/>
              <a:t>või</a:t>
            </a:r>
            <a:r>
              <a:rPr lang="en-US" sz="2400" dirty="0"/>
              <a:t> PP, </a:t>
            </a:r>
            <a:r>
              <a:rPr lang="en-US" sz="2400" dirty="0" err="1"/>
              <a:t>tööde</a:t>
            </a:r>
            <a:r>
              <a:rPr lang="en-US" sz="2400" dirty="0"/>
              <a:t> </a:t>
            </a:r>
            <a:r>
              <a:rPr lang="en-US" sz="2400" dirty="0" err="1"/>
              <a:t>aluseks</a:t>
            </a:r>
            <a:r>
              <a:rPr lang="en-US" sz="2400" dirty="0"/>
              <a:t> on PP </a:t>
            </a:r>
            <a:r>
              <a:rPr lang="en-US" sz="2400" dirty="0" err="1"/>
              <a:t>või</a:t>
            </a:r>
            <a:r>
              <a:rPr lang="en-US" sz="2400" dirty="0"/>
              <a:t> TP</a:t>
            </a:r>
          </a:p>
          <a:p>
            <a:pPr lvl="1"/>
            <a:r>
              <a:rPr lang="en-US" sz="2000" dirty="0" err="1"/>
              <a:t>Teedel</a:t>
            </a:r>
            <a:r>
              <a:rPr lang="en-US" sz="2000" dirty="0"/>
              <a:t> </a:t>
            </a:r>
            <a:r>
              <a:rPr lang="en-US" sz="2000" dirty="0" err="1"/>
              <a:t>reeglina</a:t>
            </a:r>
            <a:r>
              <a:rPr lang="en-US" sz="2000" dirty="0"/>
              <a:t> PP, </a:t>
            </a:r>
            <a:r>
              <a:rPr lang="en-US" sz="2000" dirty="0" err="1"/>
              <a:t>erandina</a:t>
            </a:r>
            <a:r>
              <a:rPr lang="en-US" sz="2000" dirty="0"/>
              <a:t> P/E </a:t>
            </a:r>
            <a:r>
              <a:rPr lang="en-US" sz="2000" dirty="0" err="1"/>
              <a:t>hangetes</a:t>
            </a:r>
            <a:r>
              <a:rPr lang="en-US" sz="2000" dirty="0"/>
              <a:t> EP (</a:t>
            </a:r>
            <a:r>
              <a:rPr lang="en-US" sz="2000" dirty="0" err="1"/>
              <a:t>projekteerimine+ehitus</a:t>
            </a:r>
            <a:r>
              <a:rPr lang="en-US" sz="2000" dirty="0"/>
              <a:t>)</a:t>
            </a:r>
          </a:p>
          <a:p>
            <a:r>
              <a:rPr lang="en-US" sz="2400" dirty="0" err="1"/>
              <a:t>Prioriteedid</a:t>
            </a:r>
            <a:r>
              <a:rPr lang="en-US" sz="2400" dirty="0"/>
              <a:t> – </a:t>
            </a:r>
            <a:r>
              <a:rPr lang="en-US" sz="2400" dirty="0" err="1"/>
              <a:t>graafika</a:t>
            </a:r>
            <a:r>
              <a:rPr lang="en-US" sz="2400" dirty="0"/>
              <a:t>, </a:t>
            </a:r>
            <a:r>
              <a:rPr lang="en-US" sz="2400" dirty="0" err="1"/>
              <a:t>seletuskiri</a:t>
            </a:r>
            <a:r>
              <a:rPr lang="en-US" sz="2400" dirty="0"/>
              <a:t>, </a:t>
            </a:r>
            <a:r>
              <a:rPr lang="en-US" sz="2400" dirty="0" err="1"/>
              <a:t>kõik</a:t>
            </a:r>
            <a:r>
              <a:rPr lang="en-US" sz="2400" dirty="0"/>
              <a:t> </a:t>
            </a:r>
            <a:r>
              <a:rPr lang="en-US" sz="2400" dirty="0" err="1"/>
              <a:t>muu</a:t>
            </a:r>
            <a:endParaRPr lang="en-US" sz="2400" dirty="0"/>
          </a:p>
          <a:p>
            <a:r>
              <a:rPr lang="en-US" sz="2400" dirty="0" err="1"/>
              <a:t>Projekti</a:t>
            </a:r>
            <a:r>
              <a:rPr lang="en-US" sz="2400" dirty="0"/>
              <a:t> </a:t>
            </a:r>
            <a:r>
              <a:rPr lang="en-US" sz="2400" dirty="0" err="1"/>
              <a:t>kinnitab</a:t>
            </a:r>
            <a:r>
              <a:rPr lang="en-US" sz="2400" dirty="0"/>
              <a:t> </a:t>
            </a:r>
            <a:r>
              <a:rPr lang="en-US" sz="2400" dirty="0" err="1"/>
              <a:t>firma</a:t>
            </a:r>
            <a:r>
              <a:rPr lang="en-US" sz="2400" dirty="0"/>
              <a:t> </a:t>
            </a:r>
            <a:r>
              <a:rPr lang="en-US" sz="2400" dirty="0" err="1"/>
              <a:t>vastutav</a:t>
            </a:r>
            <a:r>
              <a:rPr lang="en-US" sz="2400" dirty="0"/>
              <a:t> </a:t>
            </a:r>
            <a:r>
              <a:rPr lang="en-US" sz="2400" dirty="0" err="1"/>
              <a:t>pädev</a:t>
            </a:r>
            <a:r>
              <a:rPr lang="en-US" sz="2400" dirty="0"/>
              <a:t> </a:t>
            </a:r>
            <a:r>
              <a:rPr lang="en-US" sz="2400" dirty="0" err="1"/>
              <a:t>isik</a:t>
            </a:r>
            <a:endParaRPr lang="en-US" sz="2400" dirty="0"/>
          </a:p>
          <a:p>
            <a:pPr lvl="1"/>
            <a:r>
              <a:rPr lang="en-US" sz="2000" dirty="0" err="1"/>
              <a:t>Isiklik</a:t>
            </a:r>
            <a:r>
              <a:rPr lang="en-US" sz="2000" dirty="0"/>
              <a:t> </a:t>
            </a:r>
            <a:r>
              <a:rPr lang="en-US" sz="2000" dirty="0" err="1"/>
              <a:t>arvamus</a:t>
            </a:r>
            <a:r>
              <a:rPr lang="en-US" sz="2000" dirty="0"/>
              <a:t>, et </a:t>
            </a:r>
            <a:r>
              <a:rPr lang="en-US" sz="2000" dirty="0" err="1"/>
              <a:t>piisab</a:t>
            </a:r>
            <a:r>
              <a:rPr lang="en-US" sz="2000" dirty="0"/>
              <a:t> </a:t>
            </a:r>
            <a:r>
              <a:rPr lang="en-US" sz="2000" dirty="0" err="1"/>
              <a:t>kui</a:t>
            </a:r>
            <a:r>
              <a:rPr lang="en-US" sz="2000" dirty="0"/>
              <a:t> on </a:t>
            </a:r>
            <a:r>
              <a:rPr lang="en-US" sz="2000" dirty="0" err="1"/>
              <a:t>vastav</a:t>
            </a:r>
            <a:r>
              <a:rPr lang="en-US" sz="2000" dirty="0"/>
              <a:t> </a:t>
            </a:r>
            <a:r>
              <a:rPr lang="en-US" sz="2000" dirty="0" err="1"/>
              <a:t>kutse</a:t>
            </a:r>
            <a:r>
              <a:rPr lang="en-US" sz="2000" dirty="0"/>
              <a:t>, </a:t>
            </a:r>
            <a:r>
              <a:rPr lang="en-US" sz="2000" dirty="0" err="1"/>
              <a:t>ei</a:t>
            </a:r>
            <a:r>
              <a:rPr lang="en-US" sz="2000" dirty="0"/>
              <a:t> pea </a:t>
            </a:r>
            <a:r>
              <a:rPr lang="en-US" sz="2000" dirty="0" err="1"/>
              <a:t>olema</a:t>
            </a:r>
            <a:r>
              <a:rPr lang="en-US" sz="2000" dirty="0"/>
              <a:t> </a:t>
            </a:r>
            <a:r>
              <a:rPr lang="en-US" sz="2000" dirty="0" err="1"/>
              <a:t>sama</a:t>
            </a:r>
            <a:r>
              <a:rPr lang="en-US" sz="2000" dirty="0"/>
              <a:t> </a:t>
            </a:r>
            <a:r>
              <a:rPr lang="en-US" sz="2000" dirty="0" err="1"/>
              <a:t>isik</a:t>
            </a:r>
            <a:r>
              <a:rPr lang="en-US" sz="2000" dirty="0"/>
              <a:t> </a:t>
            </a:r>
            <a:r>
              <a:rPr lang="en-US" sz="2000" dirty="0" err="1"/>
              <a:t>kes</a:t>
            </a:r>
            <a:r>
              <a:rPr lang="en-US" sz="2000" dirty="0"/>
              <a:t> on MTR’s </a:t>
            </a:r>
            <a:r>
              <a:rPr lang="en-US" sz="2000" dirty="0" err="1"/>
              <a:t>kirjas</a:t>
            </a:r>
            <a:r>
              <a:rPr lang="en-US" sz="2000" dirty="0"/>
              <a:t> – </a:t>
            </a:r>
            <a:r>
              <a:rPr lang="en-US" sz="2000" dirty="0" err="1"/>
              <a:t>kuigi</a:t>
            </a:r>
            <a:r>
              <a:rPr lang="en-US" sz="2000" dirty="0"/>
              <a:t>, MTR’s </a:t>
            </a:r>
            <a:r>
              <a:rPr lang="en-US" sz="2000" dirty="0" err="1"/>
              <a:t>võib</a:t>
            </a:r>
            <a:r>
              <a:rPr lang="en-US" sz="2000" dirty="0"/>
              <a:t> olla </a:t>
            </a:r>
            <a:r>
              <a:rPr lang="en-US" sz="2000" dirty="0" err="1"/>
              <a:t>rohkem</a:t>
            </a:r>
            <a:r>
              <a:rPr lang="en-US" sz="2000" dirty="0"/>
              <a:t> </a:t>
            </a:r>
            <a:r>
              <a:rPr lang="en-US" sz="2000" dirty="0" err="1"/>
              <a:t>kui</a:t>
            </a:r>
            <a:r>
              <a:rPr lang="en-US" sz="2000" dirty="0"/>
              <a:t> </a:t>
            </a:r>
            <a:r>
              <a:rPr lang="en-US" sz="2000" dirty="0" err="1"/>
              <a:t>üks</a:t>
            </a:r>
            <a:r>
              <a:rPr lang="en-US" sz="2000" dirty="0"/>
              <a:t> </a:t>
            </a:r>
            <a:r>
              <a:rPr lang="en-US" sz="2000" dirty="0" err="1"/>
              <a:t>isik</a:t>
            </a:r>
            <a:endParaRPr lang="en-US" sz="2000" dirty="0"/>
          </a:p>
        </p:txBody>
      </p:sp>
      <p:sp>
        <p:nvSpPr>
          <p:cNvPr id="4" name="Date Placeholder 3">
            <a:extLst>
              <a:ext uri="{FF2B5EF4-FFF2-40B4-BE49-F238E27FC236}">
                <a16:creationId xmlns:a16="http://schemas.microsoft.com/office/drawing/2014/main" id="{9D1E7C73-EA27-D819-90B7-CCF0DD97A0CA}"/>
              </a:ext>
            </a:extLst>
          </p:cNvPr>
          <p:cNvSpPr>
            <a:spLocks noGrp="1"/>
          </p:cNvSpPr>
          <p:nvPr>
            <p:ph type="dt" sz="half" idx="10"/>
          </p:nvPr>
        </p:nvSpPr>
        <p:spPr/>
        <p:txBody>
          <a:bodyPr/>
          <a:lstStyle/>
          <a:p>
            <a:fld id="{CC382BEF-B06E-4B38-A2CF-B84B4419CCF9}" type="datetime1">
              <a:rPr lang="en-US" smtClean="0"/>
              <a:t>10/7/2025</a:t>
            </a:fld>
            <a:endParaRPr lang="en-US" dirty="0"/>
          </a:p>
        </p:txBody>
      </p:sp>
    </p:spTree>
    <p:extLst>
      <p:ext uri="{BB962C8B-B14F-4D97-AF65-F5344CB8AC3E}">
        <p14:creationId xmlns:p14="http://schemas.microsoft.com/office/powerpoint/2010/main" val="7838121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42466-6E6E-0A9D-B289-22337580DB23}"/>
              </a:ext>
            </a:extLst>
          </p:cNvPr>
          <p:cNvSpPr>
            <a:spLocks noGrp="1"/>
          </p:cNvSpPr>
          <p:nvPr>
            <p:ph type="title"/>
          </p:nvPr>
        </p:nvSpPr>
        <p:spPr/>
        <p:txBody>
          <a:bodyPr/>
          <a:lstStyle/>
          <a:p>
            <a:r>
              <a:rPr lang="en-US" dirty="0" err="1"/>
              <a:t>Ehitusprojekt</a:t>
            </a:r>
            <a:r>
              <a:rPr lang="en-US" dirty="0"/>
              <a:t> – MTM M97</a:t>
            </a:r>
          </a:p>
        </p:txBody>
      </p:sp>
      <p:sp>
        <p:nvSpPr>
          <p:cNvPr id="3" name="Content Placeholder 2">
            <a:extLst>
              <a:ext uri="{FF2B5EF4-FFF2-40B4-BE49-F238E27FC236}">
                <a16:creationId xmlns:a16="http://schemas.microsoft.com/office/drawing/2014/main" id="{3E084E6F-118B-02DB-CEFC-6BFC814F837C}"/>
              </a:ext>
            </a:extLst>
          </p:cNvPr>
          <p:cNvSpPr>
            <a:spLocks noGrp="1"/>
          </p:cNvSpPr>
          <p:nvPr>
            <p:ph idx="1"/>
          </p:nvPr>
        </p:nvSpPr>
        <p:spPr>
          <a:xfrm>
            <a:off x="0" y="1396999"/>
            <a:ext cx="12115799" cy="5236633"/>
          </a:xfrm>
          <a:solidFill>
            <a:schemeClr val="bg2"/>
          </a:solidFill>
        </p:spPr>
        <p:txBody>
          <a:bodyPr/>
          <a:lstStyle/>
          <a:p>
            <a:r>
              <a:rPr lang="en-US" sz="1800" dirty="0" err="1"/>
              <a:t>Sellest</a:t>
            </a:r>
            <a:r>
              <a:rPr lang="en-US" sz="1800" dirty="0"/>
              <a:t> </a:t>
            </a:r>
            <a:r>
              <a:rPr lang="en-US" sz="1800" dirty="0" err="1"/>
              <a:t>juhindutakse</a:t>
            </a:r>
            <a:r>
              <a:rPr lang="en-US" sz="1800" dirty="0"/>
              <a:t>, </a:t>
            </a:r>
            <a:r>
              <a:rPr lang="en-US" sz="1800" dirty="0" err="1"/>
              <a:t>kui</a:t>
            </a:r>
            <a:r>
              <a:rPr lang="en-US" sz="1800" dirty="0"/>
              <a:t> teed on </a:t>
            </a:r>
            <a:r>
              <a:rPr lang="en-US" sz="1800" dirty="0" err="1"/>
              <a:t>hoone</a:t>
            </a:r>
            <a:r>
              <a:rPr lang="en-US" sz="1800" dirty="0"/>
              <a:t>(</a:t>
            </a:r>
            <a:r>
              <a:rPr lang="en-US" sz="1800" dirty="0" err="1"/>
              <a:t>kompleksi</a:t>
            </a:r>
            <a:r>
              <a:rPr lang="en-US" sz="1800" dirty="0"/>
              <a:t>) </a:t>
            </a:r>
            <a:r>
              <a:rPr lang="en-US" sz="1800" dirty="0" err="1"/>
              <a:t>ehituse</a:t>
            </a:r>
            <a:r>
              <a:rPr lang="en-US" sz="1800" dirty="0"/>
              <a:t> </a:t>
            </a:r>
            <a:r>
              <a:rPr lang="en-US" sz="1800" dirty="0" err="1"/>
              <a:t>koosseisus</a:t>
            </a:r>
            <a:r>
              <a:rPr lang="en-US" sz="1800" dirty="0"/>
              <a:t>, </a:t>
            </a:r>
            <a:r>
              <a:rPr lang="en-US" sz="1800" dirty="0" err="1"/>
              <a:t>mitte</a:t>
            </a:r>
            <a:r>
              <a:rPr lang="en-US" sz="1800" dirty="0"/>
              <a:t> </a:t>
            </a:r>
            <a:r>
              <a:rPr lang="en-US" sz="1800" dirty="0" err="1"/>
              <a:t>eraldi</a:t>
            </a:r>
            <a:r>
              <a:rPr lang="en-US" sz="1800" dirty="0"/>
              <a:t> </a:t>
            </a:r>
            <a:r>
              <a:rPr lang="en-US" sz="1800" dirty="0" err="1"/>
              <a:t>teeprojektina</a:t>
            </a:r>
            <a:endParaRPr lang="en-US" sz="1800" dirty="0"/>
          </a:p>
          <a:p>
            <a:r>
              <a:rPr lang="en-US" sz="1800" dirty="0" err="1"/>
              <a:t>Määrus</a:t>
            </a:r>
            <a:r>
              <a:rPr lang="en-US" sz="1800" dirty="0"/>
              <a:t> EI LAIENE </a:t>
            </a:r>
            <a:r>
              <a:rPr lang="en-US" sz="1800" dirty="0" err="1"/>
              <a:t>avalikult</a:t>
            </a:r>
            <a:r>
              <a:rPr lang="en-US" sz="1800" dirty="0"/>
              <a:t> </a:t>
            </a:r>
            <a:r>
              <a:rPr lang="en-US" sz="1800" dirty="0" err="1"/>
              <a:t>kasutatavatele</a:t>
            </a:r>
            <a:r>
              <a:rPr lang="en-US" sz="1800" dirty="0"/>
              <a:t> ja </a:t>
            </a:r>
            <a:r>
              <a:rPr lang="en-US" sz="1800" dirty="0" err="1"/>
              <a:t>avalikkusele</a:t>
            </a:r>
            <a:r>
              <a:rPr lang="en-US" sz="1800" dirty="0"/>
              <a:t> </a:t>
            </a:r>
            <a:r>
              <a:rPr lang="en-US" sz="1800" dirty="0" err="1"/>
              <a:t>suunatud</a:t>
            </a:r>
            <a:r>
              <a:rPr lang="en-US" sz="1800" dirty="0"/>
              <a:t> </a:t>
            </a:r>
            <a:r>
              <a:rPr lang="en-US" sz="1800" dirty="0" err="1"/>
              <a:t>erateedele</a:t>
            </a:r>
            <a:endParaRPr lang="en-US" sz="1800" dirty="0"/>
          </a:p>
          <a:p>
            <a:r>
              <a:rPr lang="en-US" sz="1800" dirty="0" err="1"/>
              <a:t>Vastuolude</a:t>
            </a:r>
            <a:r>
              <a:rPr lang="en-US" sz="1800" dirty="0"/>
              <a:t> </a:t>
            </a:r>
            <a:r>
              <a:rPr lang="en-US" sz="1800" dirty="0" err="1"/>
              <a:t>korral</a:t>
            </a:r>
            <a:r>
              <a:rPr lang="en-US" sz="1800" dirty="0"/>
              <a:t> </a:t>
            </a:r>
            <a:r>
              <a:rPr lang="en-US" sz="1800" dirty="0" err="1"/>
              <a:t>prioriteet</a:t>
            </a:r>
            <a:r>
              <a:rPr lang="en-US" sz="1800" dirty="0"/>
              <a:t>: </a:t>
            </a:r>
            <a:r>
              <a:rPr lang="en-US" sz="1800" dirty="0" err="1"/>
              <a:t>seletuskiri</a:t>
            </a:r>
            <a:r>
              <a:rPr lang="en-US" sz="1800" dirty="0"/>
              <a:t> – </a:t>
            </a:r>
            <a:r>
              <a:rPr lang="en-US" sz="1800" dirty="0" err="1"/>
              <a:t>joonised</a:t>
            </a:r>
            <a:r>
              <a:rPr lang="en-US" sz="1800" dirty="0"/>
              <a:t> – </a:t>
            </a:r>
            <a:r>
              <a:rPr lang="en-US" sz="1800" dirty="0" err="1"/>
              <a:t>muud</a:t>
            </a:r>
            <a:r>
              <a:rPr lang="en-US" sz="1800" dirty="0"/>
              <a:t> </a:t>
            </a:r>
            <a:r>
              <a:rPr lang="en-US" sz="1800" dirty="0" err="1"/>
              <a:t>dokumendid</a:t>
            </a:r>
            <a:endParaRPr lang="en-US" sz="1800" dirty="0"/>
          </a:p>
          <a:p>
            <a:r>
              <a:rPr lang="en-US" sz="1800" dirty="0"/>
              <a:t>Kui </a:t>
            </a:r>
            <a:r>
              <a:rPr lang="en-US" sz="1800" dirty="0" err="1"/>
              <a:t>ehitamiseks</a:t>
            </a:r>
            <a:r>
              <a:rPr lang="en-US" sz="1800" dirty="0"/>
              <a:t> on </a:t>
            </a:r>
            <a:r>
              <a:rPr lang="en-US" sz="1800" dirty="0" err="1"/>
              <a:t>nõutav</a:t>
            </a:r>
            <a:r>
              <a:rPr lang="en-US" sz="1800" dirty="0"/>
              <a:t> </a:t>
            </a:r>
            <a:r>
              <a:rPr lang="en-US" sz="1800" dirty="0" err="1"/>
              <a:t>ehitusluba</a:t>
            </a:r>
            <a:r>
              <a:rPr lang="en-US" sz="1800" dirty="0"/>
              <a:t>, </a:t>
            </a:r>
            <a:r>
              <a:rPr lang="en-US" sz="1800" dirty="0" err="1"/>
              <a:t>siis</a:t>
            </a:r>
            <a:r>
              <a:rPr lang="en-US" sz="1800" dirty="0"/>
              <a:t> </a:t>
            </a:r>
            <a:r>
              <a:rPr lang="en-US" sz="1800" dirty="0" err="1"/>
              <a:t>selle</a:t>
            </a:r>
            <a:r>
              <a:rPr lang="en-US" sz="1800" dirty="0"/>
              <a:t> </a:t>
            </a:r>
            <a:r>
              <a:rPr lang="en-US" sz="1800" dirty="0" err="1"/>
              <a:t>allkirjastab</a:t>
            </a:r>
            <a:r>
              <a:rPr lang="en-US" sz="1800" dirty="0"/>
              <a:t> </a:t>
            </a:r>
            <a:r>
              <a:rPr lang="en-US" sz="1800" dirty="0" err="1"/>
              <a:t>vastutav</a:t>
            </a:r>
            <a:r>
              <a:rPr lang="en-US" sz="1800" dirty="0"/>
              <a:t> </a:t>
            </a:r>
            <a:r>
              <a:rPr lang="en-US" sz="1800" dirty="0" err="1"/>
              <a:t>pädev</a:t>
            </a:r>
            <a:r>
              <a:rPr lang="en-US" sz="1800" dirty="0"/>
              <a:t> </a:t>
            </a:r>
            <a:r>
              <a:rPr lang="en-US" sz="1800" dirty="0" err="1"/>
              <a:t>isik</a:t>
            </a:r>
            <a:r>
              <a:rPr lang="en-US" sz="1800" dirty="0"/>
              <a:t> (</a:t>
            </a:r>
            <a:r>
              <a:rPr lang="en-US" sz="1800" dirty="0" err="1"/>
              <a:t>kes</a:t>
            </a:r>
            <a:r>
              <a:rPr lang="en-US" sz="1800" dirty="0"/>
              <a:t> on </a:t>
            </a:r>
            <a:r>
              <a:rPr lang="en-US" sz="1800" dirty="0" err="1"/>
              <a:t>MTR’is</a:t>
            </a:r>
            <a:r>
              <a:rPr lang="en-US" sz="1800" dirty="0"/>
              <a:t>)</a:t>
            </a:r>
          </a:p>
          <a:p>
            <a:r>
              <a:rPr lang="en-US" sz="1800" dirty="0" err="1"/>
              <a:t>Märkused</a:t>
            </a:r>
            <a:r>
              <a:rPr lang="en-US" sz="1800" dirty="0"/>
              <a:t> ja </a:t>
            </a:r>
            <a:r>
              <a:rPr lang="en-US" sz="1800" dirty="0" err="1"/>
              <a:t>lisanõuded</a:t>
            </a:r>
            <a:r>
              <a:rPr lang="en-US" sz="1800" dirty="0"/>
              <a:t> </a:t>
            </a:r>
            <a:r>
              <a:rPr lang="en-US" sz="1800" dirty="0" err="1"/>
              <a:t>esitatakse</a:t>
            </a:r>
            <a:r>
              <a:rPr lang="en-US" sz="1800" dirty="0"/>
              <a:t> </a:t>
            </a:r>
            <a:r>
              <a:rPr lang="en-US" sz="1800" dirty="0" err="1"/>
              <a:t>viisil</a:t>
            </a:r>
            <a:r>
              <a:rPr lang="en-US" sz="1800" dirty="0"/>
              <a:t>, mis </a:t>
            </a:r>
            <a:r>
              <a:rPr lang="en-US" sz="1800" dirty="0" err="1"/>
              <a:t>võimaldab</a:t>
            </a:r>
            <a:r>
              <a:rPr lang="en-US" sz="1800" dirty="0"/>
              <a:t> </a:t>
            </a:r>
            <a:r>
              <a:rPr lang="en-US" sz="1800" dirty="0" err="1"/>
              <a:t>kogu</a:t>
            </a:r>
            <a:r>
              <a:rPr lang="en-US" sz="1800" dirty="0"/>
              <a:t> </a:t>
            </a:r>
            <a:r>
              <a:rPr lang="en-US" sz="1800" dirty="0" err="1"/>
              <a:t>vajaliku</a:t>
            </a:r>
            <a:r>
              <a:rPr lang="en-US" sz="1800" dirty="0"/>
              <a:t> info </a:t>
            </a:r>
            <a:r>
              <a:rPr lang="en-US" sz="1800" dirty="0" err="1"/>
              <a:t>saada</a:t>
            </a:r>
            <a:r>
              <a:rPr lang="en-US" sz="1800" dirty="0"/>
              <a:t> </a:t>
            </a:r>
            <a:r>
              <a:rPr lang="en-US" sz="1800" dirty="0" err="1"/>
              <a:t>ühest</a:t>
            </a:r>
            <a:r>
              <a:rPr lang="en-US" sz="1800" dirty="0"/>
              <a:t> </a:t>
            </a:r>
            <a:r>
              <a:rPr lang="en-US" sz="1800" dirty="0" err="1"/>
              <a:t>kohast</a:t>
            </a:r>
            <a:r>
              <a:rPr lang="en-US" sz="1800" dirty="0"/>
              <a:t> (</a:t>
            </a:r>
            <a:r>
              <a:rPr lang="en-US" sz="1800" dirty="0" err="1"/>
              <a:t>jooniselt</a:t>
            </a:r>
            <a:r>
              <a:rPr lang="en-US" sz="1800" dirty="0"/>
              <a:t>)</a:t>
            </a:r>
          </a:p>
          <a:p>
            <a:r>
              <a:rPr lang="en-US" sz="1800" dirty="0" err="1"/>
              <a:t>Päästeautode</a:t>
            </a:r>
            <a:r>
              <a:rPr lang="en-US" sz="1800" dirty="0"/>
              <a:t> </a:t>
            </a:r>
            <a:r>
              <a:rPr lang="en-US" sz="1800" dirty="0" err="1"/>
              <a:t>andmed</a:t>
            </a:r>
            <a:r>
              <a:rPr lang="en-US" sz="1600" dirty="0"/>
              <a:t> (</a:t>
            </a:r>
            <a:r>
              <a:rPr lang="en-US" sz="1600" dirty="0" err="1"/>
              <a:t>vajalik</a:t>
            </a:r>
            <a:r>
              <a:rPr lang="en-US" sz="1600" dirty="0"/>
              <a:t> </a:t>
            </a:r>
            <a:r>
              <a:rPr lang="en-US" sz="1600" dirty="0" err="1"/>
              <a:t>vaba</a:t>
            </a:r>
            <a:r>
              <a:rPr lang="en-US" sz="1600" dirty="0"/>
              <a:t> </a:t>
            </a:r>
            <a:r>
              <a:rPr lang="en-US" sz="1600" dirty="0" err="1"/>
              <a:t>koridor</a:t>
            </a:r>
            <a:r>
              <a:rPr lang="en-US" sz="1600" dirty="0"/>
              <a:t> 3,5 m </a:t>
            </a:r>
            <a:r>
              <a:rPr lang="en-US" sz="1600" dirty="0" err="1"/>
              <a:t>ukseni</a:t>
            </a:r>
            <a:r>
              <a:rPr lang="en-US" sz="1600" dirty="0"/>
              <a:t> </a:t>
            </a:r>
            <a:r>
              <a:rPr lang="en-US" sz="1600" dirty="0" err="1"/>
              <a:t>kui</a:t>
            </a:r>
            <a:r>
              <a:rPr lang="en-US" sz="1600" dirty="0"/>
              <a:t> 2+ </a:t>
            </a:r>
            <a:r>
              <a:rPr lang="en-US" sz="1600" dirty="0" err="1"/>
              <a:t>korterit</a:t>
            </a:r>
            <a:r>
              <a:rPr lang="en-US" sz="1600" dirty="0"/>
              <a:t>) – </a:t>
            </a:r>
            <a:r>
              <a:rPr lang="en-US" sz="1600" dirty="0" err="1"/>
              <a:t>kiirabi</a:t>
            </a:r>
            <a:r>
              <a:rPr lang="en-US" sz="1600" dirty="0"/>
              <a:t> 3 m </a:t>
            </a:r>
            <a:r>
              <a:rPr lang="en-US" sz="1600" dirty="0" err="1"/>
              <a:t>päästeauto</a:t>
            </a:r>
            <a:r>
              <a:rPr lang="en-US" sz="1600" dirty="0"/>
              <a:t> 4 m</a:t>
            </a:r>
            <a:endParaRPr lang="en-US" sz="1800" dirty="0"/>
          </a:p>
          <a:p>
            <a:r>
              <a:rPr lang="en-US" sz="1400" dirty="0" err="1"/>
              <a:t>põhiauto</a:t>
            </a:r>
            <a:r>
              <a:rPr lang="en-US" sz="1400" dirty="0"/>
              <a:t>: </a:t>
            </a:r>
            <a:r>
              <a:rPr lang="en-US" sz="1200" dirty="0" err="1"/>
              <a:t>pikkus</a:t>
            </a:r>
            <a:r>
              <a:rPr lang="en-US" sz="1200" dirty="0"/>
              <a:t> 8,5 m, </a:t>
            </a:r>
            <a:r>
              <a:rPr lang="en-US" sz="1200" dirty="0" err="1"/>
              <a:t>laius</a:t>
            </a:r>
            <a:r>
              <a:rPr lang="en-US" sz="1200" dirty="0"/>
              <a:t> 2,55 m, </a:t>
            </a:r>
            <a:r>
              <a:rPr lang="en-US" sz="1200" dirty="0" err="1"/>
              <a:t>kõrgus</a:t>
            </a:r>
            <a:r>
              <a:rPr lang="en-US" sz="1200" dirty="0"/>
              <a:t> 3,3 m, </a:t>
            </a:r>
            <a:r>
              <a:rPr lang="en-US" sz="1200" dirty="0" err="1"/>
              <a:t>pöörderaadius</a:t>
            </a:r>
            <a:r>
              <a:rPr lang="en-US" sz="1200" dirty="0"/>
              <a:t> 9,5 m, </a:t>
            </a:r>
            <a:r>
              <a:rPr lang="en-US" sz="1200" dirty="0" err="1"/>
              <a:t>registrimass</a:t>
            </a:r>
            <a:r>
              <a:rPr lang="en-US" sz="1200" dirty="0"/>
              <a:t> 18 000 kg, </a:t>
            </a:r>
            <a:r>
              <a:rPr lang="en-US" sz="1200" dirty="0" err="1"/>
              <a:t>teljekoormus</a:t>
            </a:r>
            <a:r>
              <a:rPr lang="en-US" sz="1200" dirty="0"/>
              <a:t> 11 500 kg;</a:t>
            </a:r>
          </a:p>
          <a:p>
            <a:r>
              <a:rPr lang="en-US" sz="1400" dirty="0" err="1"/>
              <a:t>paakauto</a:t>
            </a:r>
            <a:r>
              <a:rPr lang="en-US" sz="1400" dirty="0"/>
              <a:t>: </a:t>
            </a:r>
            <a:r>
              <a:rPr lang="en-US" sz="1200" dirty="0" err="1"/>
              <a:t>pikkus</a:t>
            </a:r>
            <a:r>
              <a:rPr lang="en-US" sz="1200" dirty="0"/>
              <a:t> 8,5 m, </a:t>
            </a:r>
            <a:r>
              <a:rPr lang="en-US" sz="1200" dirty="0" err="1"/>
              <a:t>laius</a:t>
            </a:r>
            <a:r>
              <a:rPr lang="en-US" sz="1200" dirty="0"/>
              <a:t> 2,55 m, </a:t>
            </a:r>
            <a:r>
              <a:rPr lang="en-US" sz="1200" dirty="0" err="1"/>
              <a:t>kõrgus</a:t>
            </a:r>
            <a:r>
              <a:rPr lang="en-US" sz="1200" dirty="0"/>
              <a:t> 3,2 m, </a:t>
            </a:r>
            <a:r>
              <a:rPr lang="en-US" sz="1200" dirty="0" err="1"/>
              <a:t>pöörderaadius</a:t>
            </a:r>
            <a:r>
              <a:rPr lang="en-US" sz="1200" dirty="0"/>
              <a:t> 9,5 m, </a:t>
            </a:r>
            <a:r>
              <a:rPr lang="en-US" sz="1200" dirty="0" err="1"/>
              <a:t>registrimass</a:t>
            </a:r>
            <a:r>
              <a:rPr lang="en-US" sz="1200" dirty="0"/>
              <a:t> 26 000 kg, </a:t>
            </a:r>
            <a:r>
              <a:rPr lang="en-US" sz="1200" dirty="0" err="1"/>
              <a:t>teljekoormus</a:t>
            </a:r>
            <a:r>
              <a:rPr lang="en-US" sz="1200" dirty="0"/>
              <a:t> 10 500 kg;</a:t>
            </a:r>
          </a:p>
          <a:p>
            <a:r>
              <a:rPr lang="en-US" sz="1400" dirty="0" err="1"/>
              <a:t>redelauto</a:t>
            </a:r>
            <a:r>
              <a:rPr lang="en-US" sz="1400" dirty="0"/>
              <a:t>: </a:t>
            </a:r>
            <a:r>
              <a:rPr lang="en-US" sz="1200" dirty="0" err="1"/>
              <a:t>pikkus</a:t>
            </a:r>
            <a:r>
              <a:rPr lang="en-US" sz="1200" dirty="0"/>
              <a:t> 10,16 m, </a:t>
            </a:r>
            <a:r>
              <a:rPr lang="en-US" sz="1200" dirty="0" err="1"/>
              <a:t>laius</a:t>
            </a:r>
            <a:r>
              <a:rPr lang="en-US" sz="1200" dirty="0"/>
              <a:t> 2,55 m, </a:t>
            </a:r>
            <a:r>
              <a:rPr lang="en-US" sz="1200" dirty="0" err="1"/>
              <a:t>kõrgus</a:t>
            </a:r>
            <a:r>
              <a:rPr lang="en-US" sz="1200" dirty="0"/>
              <a:t> 3,4 m, </a:t>
            </a:r>
            <a:r>
              <a:rPr lang="en-US" sz="1200" dirty="0" err="1"/>
              <a:t>pöörderaadius</a:t>
            </a:r>
            <a:r>
              <a:rPr lang="en-US" sz="1200" dirty="0"/>
              <a:t> 9,5 m, </a:t>
            </a:r>
            <a:r>
              <a:rPr lang="en-US" sz="1200" dirty="0" err="1"/>
              <a:t>reg.mass</a:t>
            </a:r>
            <a:r>
              <a:rPr lang="en-US" sz="1200" dirty="0"/>
              <a:t> 18 000 kg, </a:t>
            </a:r>
            <a:r>
              <a:rPr lang="en-US" sz="1200" dirty="0" err="1"/>
              <a:t>teljekoormus</a:t>
            </a:r>
            <a:r>
              <a:rPr lang="en-US" sz="1200" dirty="0"/>
              <a:t> 12 000 kg, </a:t>
            </a:r>
            <a:r>
              <a:rPr lang="en-US" sz="1200" dirty="0" err="1"/>
              <a:t>tugijalgade</a:t>
            </a:r>
            <a:r>
              <a:rPr lang="en-US" sz="1200" dirty="0"/>
              <a:t> </a:t>
            </a:r>
            <a:r>
              <a:rPr lang="en-US" sz="1200" dirty="0" err="1"/>
              <a:t>ulatus</a:t>
            </a:r>
            <a:r>
              <a:rPr lang="en-US" sz="1200" dirty="0"/>
              <a:t> 5 m.</a:t>
            </a:r>
          </a:p>
          <a:p>
            <a:r>
              <a:rPr lang="en-US" sz="1400" dirty="0" err="1"/>
              <a:t>tõstukauto</a:t>
            </a:r>
            <a:r>
              <a:rPr lang="en-US" sz="1400" dirty="0"/>
              <a:t>: </a:t>
            </a:r>
            <a:r>
              <a:rPr lang="en-US" sz="1200" dirty="0" err="1"/>
              <a:t>pikkus</a:t>
            </a:r>
            <a:r>
              <a:rPr lang="en-US" sz="1200" dirty="0"/>
              <a:t> 12,85 m, </a:t>
            </a:r>
            <a:r>
              <a:rPr lang="en-US" sz="1200" dirty="0" err="1"/>
              <a:t>laius</a:t>
            </a:r>
            <a:r>
              <a:rPr lang="en-US" sz="1200" dirty="0"/>
              <a:t> 2,55 m, </a:t>
            </a:r>
            <a:r>
              <a:rPr lang="en-US" sz="1200" dirty="0" err="1"/>
              <a:t>kõrgus</a:t>
            </a:r>
            <a:r>
              <a:rPr lang="en-US" sz="1200" dirty="0"/>
              <a:t> 3,9 m, </a:t>
            </a:r>
            <a:r>
              <a:rPr lang="en-US" sz="1200" dirty="0" err="1"/>
              <a:t>pöörderaadius</a:t>
            </a:r>
            <a:r>
              <a:rPr lang="en-US" sz="1200" dirty="0"/>
              <a:t> 13 m, </a:t>
            </a:r>
            <a:r>
              <a:rPr lang="en-US" sz="1200" dirty="0" err="1"/>
              <a:t>registrimass</a:t>
            </a:r>
            <a:r>
              <a:rPr lang="en-US" sz="1200" dirty="0"/>
              <a:t> 32 000 kg, </a:t>
            </a:r>
            <a:r>
              <a:rPr lang="en-US" sz="1200" dirty="0" err="1"/>
              <a:t>teljekoormus</a:t>
            </a:r>
            <a:r>
              <a:rPr lang="en-US" sz="1200" dirty="0"/>
              <a:t> 11 000 kg.</a:t>
            </a:r>
            <a:endParaRPr lang="en-US" sz="1400" dirty="0"/>
          </a:p>
          <a:p>
            <a:r>
              <a:rPr lang="en-US" sz="1200" dirty="0" err="1"/>
              <a:t>Eritehnika</a:t>
            </a:r>
            <a:r>
              <a:rPr lang="en-US" sz="1200" dirty="0"/>
              <a:t>: </a:t>
            </a:r>
            <a:r>
              <a:rPr lang="en-US" sz="1200" dirty="0" err="1"/>
              <a:t>kõrgus</a:t>
            </a:r>
            <a:r>
              <a:rPr lang="en-US" sz="1200" dirty="0"/>
              <a:t> 4,3 – </a:t>
            </a:r>
            <a:r>
              <a:rPr lang="en-US" sz="1200" dirty="0" err="1"/>
              <a:t>teeb</a:t>
            </a:r>
            <a:r>
              <a:rPr lang="en-US" sz="1200" dirty="0"/>
              <a:t> </a:t>
            </a:r>
            <a:r>
              <a:rPr lang="en-US" sz="1200" dirty="0" err="1"/>
              <a:t>paakauto</a:t>
            </a:r>
            <a:r>
              <a:rPr lang="en-US" sz="1200" dirty="0"/>
              <a:t> </a:t>
            </a:r>
            <a:r>
              <a:rPr lang="en-US" sz="1200" dirty="0" err="1"/>
              <a:t>tööd</a:t>
            </a:r>
            <a:r>
              <a:rPr lang="en-US" sz="1200" dirty="0"/>
              <a:t> ja </a:t>
            </a:r>
            <a:r>
              <a:rPr lang="en-US" sz="1200" dirty="0" err="1"/>
              <a:t>kõrgus</a:t>
            </a:r>
            <a:r>
              <a:rPr lang="en-US" sz="1200" dirty="0"/>
              <a:t> </a:t>
            </a:r>
            <a:r>
              <a:rPr lang="en-US" sz="1200" dirty="0" err="1"/>
              <a:t>tuleneb</a:t>
            </a:r>
            <a:r>
              <a:rPr lang="en-US" sz="1200" dirty="0"/>
              <a:t> </a:t>
            </a:r>
            <a:r>
              <a:rPr lang="en-US" sz="1200" dirty="0" err="1"/>
              <a:t>lisavarustusest</a:t>
            </a:r>
            <a:endParaRPr lang="en-US" sz="1200" dirty="0"/>
          </a:p>
        </p:txBody>
      </p:sp>
      <p:sp>
        <p:nvSpPr>
          <p:cNvPr id="4" name="Date Placeholder 3">
            <a:extLst>
              <a:ext uri="{FF2B5EF4-FFF2-40B4-BE49-F238E27FC236}">
                <a16:creationId xmlns:a16="http://schemas.microsoft.com/office/drawing/2014/main" id="{169BDEB1-9F63-0F67-4D77-5F68B13D6163}"/>
              </a:ext>
            </a:extLst>
          </p:cNvPr>
          <p:cNvSpPr>
            <a:spLocks noGrp="1"/>
          </p:cNvSpPr>
          <p:nvPr>
            <p:ph type="dt" sz="half" idx="10"/>
          </p:nvPr>
        </p:nvSpPr>
        <p:spPr/>
        <p:txBody>
          <a:bodyPr/>
          <a:lstStyle/>
          <a:p>
            <a:fld id="{C476ABB5-1F65-4396-8BD6-DAFE4E87753E}" type="datetime1">
              <a:rPr lang="en-US" smtClean="0"/>
              <a:t>10/7/2025</a:t>
            </a:fld>
            <a:endParaRPr lang="en-US" dirty="0"/>
          </a:p>
        </p:txBody>
      </p:sp>
    </p:spTree>
    <p:extLst>
      <p:ext uri="{BB962C8B-B14F-4D97-AF65-F5344CB8AC3E}">
        <p14:creationId xmlns:p14="http://schemas.microsoft.com/office/powerpoint/2010/main" val="8028151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CE007-B4B6-60CD-CA73-018FB7E9A23B}"/>
              </a:ext>
            </a:extLst>
          </p:cNvPr>
          <p:cNvSpPr>
            <a:spLocks noGrp="1"/>
          </p:cNvSpPr>
          <p:nvPr>
            <p:ph type="title"/>
          </p:nvPr>
        </p:nvSpPr>
        <p:spPr/>
        <p:txBody>
          <a:bodyPr/>
          <a:lstStyle/>
          <a:p>
            <a:r>
              <a:rPr lang="en-US" dirty="0" err="1"/>
              <a:t>Seletuskiri</a:t>
            </a:r>
            <a:endParaRPr lang="en-US" dirty="0"/>
          </a:p>
        </p:txBody>
      </p:sp>
      <p:sp>
        <p:nvSpPr>
          <p:cNvPr id="3" name="Content Placeholder 2">
            <a:extLst>
              <a:ext uri="{FF2B5EF4-FFF2-40B4-BE49-F238E27FC236}">
                <a16:creationId xmlns:a16="http://schemas.microsoft.com/office/drawing/2014/main" id="{1F1EEE3F-30C2-81C7-C410-C701D40DF258}"/>
              </a:ext>
            </a:extLst>
          </p:cNvPr>
          <p:cNvSpPr>
            <a:spLocks noGrp="1"/>
          </p:cNvSpPr>
          <p:nvPr>
            <p:ph idx="1"/>
          </p:nvPr>
        </p:nvSpPr>
        <p:spPr>
          <a:xfrm>
            <a:off x="292100" y="1210733"/>
            <a:ext cx="11679767" cy="3915833"/>
          </a:xfrm>
        </p:spPr>
        <p:txBody>
          <a:bodyPr/>
          <a:lstStyle/>
          <a:p>
            <a:r>
              <a:rPr lang="en-US" dirty="0" err="1"/>
              <a:t>Üldosa</a:t>
            </a:r>
            <a:endParaRPr lang="en-US" dirty="0"/>
          </a:p>
          <a:p>
            <a:pPr lvl="1"/>
            <a:r>
              <a:rPr lang="en-US" sz="1800" dirty="0" err="1"/>
              <a:t>Nimetus</a:t>
            </a:r>
            <a:r>
              <a:rPr lang="en-US" sz="1800" dirty="0"/>
              <a:t>, </a:t>
            </a:r>
            <a:r>
              <a:rPr lang="en-US" sz="1800" dirty="0" err="1"/>
              <a:t>asukoht</a:t>
            </a:r>
            <a:r>
              <a:rPr lang="en-US" sz="1800" dirty="0"/>
              <a:t>, </a:t>
            </a:r>
            <a:r>
              <a:rPr lang="en-US" sz="1800" dirty="0" err="1"/>
              <a:t>seotus</a:t>
            </a:r>
            <a:r>
              <a:rPr lang="en-US" sz="1800" dirty="0"/>
              <a:t> </a:t>
            </a:r>
            <a:r>
              <a:rPr lang="en-US" sz="1800" dirty="0" err="1"/>
              <a:t>teedevõrguga</a:t>
            </a:r>
            <a:r>
              <a:rPr lang="en-US" sz="1800" dirty="0"/>
              <a:t>, tee </a:t>
            </a:r>
            <a:r>
              <a:rPr lang="en-US" sz="1800" dirty="0" err="1"/>
              <a:t>liik</a:t>
            </a:r>
            <a:endParaRPr lang="en-US" sz="1800" dirty="0"/>
          </a:p>
          <a:p>
            <a:pPr lvl="1"/>
            <a:r>
              <a:rPr lang="en-US" sz="1800" dirty="0" err="1"/>
              <a:t>Viited</a:t>
            </a:r>
            <a:r>
              <a:rPr lang="en-US" sz="1800" dirty="0"/>
              <a:t> </a:t>
            </a:r>
            <a:r>
              <a:rPr lang="en-US" sz="1800" dirty="0" err="1"/>
              <a:t>lähtematerjalidele</a:t>
            </a:r>
            <a:r>
              <a:rPr lang="en-US" sz="1800" dirty="0"/>
              <a:t>, </a:t>
            </a:r>
            <a:r>
              <a:rPr lang="en-US" sz="1800" dirty="0" err="1"/>
              <a:t>seotud</a:t>
            </a:r>
            <a:r>
              <a:rPr lang="en-US" sz="1800" dirty="0"/>
              <a:t> </a:t>
            </a:r>
            <a:r>
              <a:rPr lang="en-US" sz="1800" dirty="0" err="1"/>
              <a:t>uuringud</a:t>
            </a:r>
            <a:endParaRPr lang="en-US" sz="2000" dirty="0"/>
          </a:p>
          <a:p>
            <a:r>
              <a:rPr lang="en-US" dirty="0" err="1"/>
              <a:t>Olukorra</a:t>
            </a:r>
            <a:r>
              <a:rPr lang="en-US" dirty="0"/>
              <a:t> </a:t>
            </a:r>
            <a:r>
              <a:rPr lang="en-US" dirty="0" err="1"/>
              <a:t>kirjeldus</a:t>
            </a:r>
            <a:endParaRPr lang="en-US" dirty="0"/>
          </a:p>
          <a:p>
            <a:pPr lvl="1"/>
            <a:r>
              <a:rPr lang="en-US" sz="1800" dirty="0" err="1"/>
              <a:t>Hõlmatud</a:t>
            </a:r>
            <a:r>
              <a:rPr lang="en-US" sz="1800" dirty="0"/>
              <a:t> ala </a:t>
            </a:r>
            <a:r>
              <a:rPr lang="en-US" sz="1800" dirty="0" err="1"/>
              <a:t>kirjeldus</a:t>
            </a:r>
            <a:r>
              <a:rPr lang="en-US" sz="1800" dirty="0"/>
              <a:t> ja </a:t>
            </a:r>
            <a:r>
              <a:rPr lang="en-US" sz="1800" dirty="0" err="1"/>
              <a:t>uuringute</a:t>
            </a:r>
            <a:r>
              <a:rPr lang="en-US" sz="1800" dirty="0"/>
              <a:t> </a:t>
            </a:r>
            <a:r>
              <a:rPr lang="en-US" sz="1800" dirty="0" err="1"/>
              <a:t>kokkuvõtted</a:t>
            </a:r>
            <a:endParaRPr lang="en-US" sz="1800" dirty="0"/>
          </a:p>
          <a:p>
            <a:r>
              <a:rPr lang="en-US" dirty="0"/>
              <a:t>Projektlahendus</a:t>
            </a:r>
          </a:p>
          <a:p>
            <a:pPr lvl="1"/>
            <a:r>
              <a:rPr lang="en-US" sz="1800" dirty="0" err="1"/>
              <a:t>Lahenduse</a:t>
            </a:r>
            <a:r>
              <a:rPr lang="en-US" sz="1800" dirty="0"/>
              <a:t> </a:t>
            </a:r>
            <a:r>
              <a:rPr lang="en-US" sz="1800" dirty="0" err="1"/>
              <a:t>valik</a:t>
            </a:r>
            <a:r>
              <a:rPr lang="en-US" sz="1800" dirty="0"/>
              <a:t> ja </a:t>
            </a:r>
            <a:r>
              <a:rPr lang="en-US" sz="1800" dirty="0" err="1"/>
              <a:t>valiku</a:t>
            </a:r>
            <a:r>
              <a:rPr lang="en-US" sz="1800" dirty="0"/>
              <a:t> </a:t>
            </a:r>
            <a:r>
              <a:rPr lang="en-US" sz="1800" dirty="0" err="1"/>
              <a:t>põhjendused</a:t>
            </a:r>
            <a:endParaRPr lang="en-US" sz="1800" dirty="0"/>
          </a:p>
          <a:p>
            <a:pPr lvl="1"/>
            <a:r>
              <a:rPr lang="en-US" sz="1800" dirty="0" err="1"/>
              <a:t>Üldandmed</a:t>
            </a:r>
            <a:r>
              <a:rPr lang="en-US" sz="1800" dirty="0"/>
              <a:t> (</a:t>
            </a:r>
            <a:r>
              <a:rPr lang="en-US" sz="1800" dirty="0" err="1"/>
              <a:t>tehnilised</a:t>
            </a:r>
            <a:r>
              <a:rPr lang="en-US" sz="1800" dirty="0"/>
              <a:t> </a:t>
            </a:r>
            <a:r>
              <a:rPr lang="en-US" sz="1800" dirty="0" err="1"/>
              <a:t>andmed</a:t>
            </a:r>
            <a:r>
              <a:rPr lang="en-US" sz="1800" dirty="0"/>
              <a:t>, </a:t>
            </a:r>
            <a:r>
              <a:rPr lang="en-US" sz="1800" dirty="0" err="1"/>
              <a:t>kasutusiga</a:t>
            </a:r>
            <a:r>
              <a:rPr lang="en-US" sz="1800" dirty="0"/>
              <a:t>, </a:t>
            </a:r>
            <a:r>
              <a:rPr lang="en-US" sz="1800" dirty="0" err="1"/>
              <a:t>teenindustase</a:t>
            </a:r>
            <a:r>
              <a:rPr lang="en-US" sz="1800" dirty="0"/>
              <a:t>)</a:t>
            </a:r>
          </a:p>
          <a:p>
            <a:pPr lvl="1"/>
            <a:r>
              <a:rPr lang="en-US" sz="1800" dirty="0" err="1"/>
              <a:t>Plaan</a:t>
            </a:r>
            <a:r>
              <a:rPr lang="en-US" sz="1800" dirty="0"/>
              <a:t> (</a:t>
            </a:r>
            <a:r>
              <a:rPr lang="en-US" sz="1800" dirty="0" err="1"/>
              <a:t>asend</a:t>
            </a:r>
            <a:r>
              <a:rPr lang="en-US" sz="1800" dirty="0"/>
              <a:t>, </a:t>
            </a:r>
            <a:r>
              <a:rPr lang="en-US" sz="1800" dirty="0" err="1"/>
              <a:t>ristlõige</a:t>
            </a:r>
            <a:r>
              <a:rPr lang="en-US" sz="1800" dirty="0"/>
              <a:t>, </a:t>
            </a:r>
            <a:r>
              <a:rPr lang="en-US" sz="1800" dirty="0" err="1"/>
              <a:t>ristmikud</a:t>
            </a:r>
            <a:r>
              <a:rPr lang="en-US" sz="1800" dirty="0"/>
              <a:t>), </a:t>
            </a:r>
            <a:r>
              <a:rPr lang="en-US" sz="1800" dirty="0" err="1"/>
              <a:t>vertikaal</a:t>
            </a:r>
            <a:r>
              <a:rPr lang="en-US" sz="1800" dirty="0"/>
              <a:t> (</a:t>
            </a:r>
            <a:r>
              <a:rPr lang="en-US" sz="1800" dirty="0" err="1"/>
              <a:t>koos</a:t>
            </a:r>
            <a:r>
              <a:rPr lang="en-US" sz="1800" dirty="0"/>
              <a:t> </a:t>
            </a:r>
            <a:r>
              <a:rPr lang="en-US" sz="1800" dirty="0" err="1"/>
              <a:t>põhjendustega</a:t>
            </a:r>
            <a:r>
              <a:rPr lang="en-US" sz="1800" dirty="0"/>
              <a:t>), </a:t>
            </a:r>
            <a:r>
              <a:rPr lang="en-US" sz="1800" dirty="0" err="1"/>
              <a:t>muldkeha</a:t>
            </a:r>
            <a:r>
              <a:rPr lang="en-US" sz="1800" dirty="0"/>
              <a:t> (PP: </a:t>
            </a:r>
            <a:r>
              <a:rPr lang="en-US" sz="1800" dirty="0" err="1"/>
              <a:t>nõuded</a:t>
            </a:r>
            <a:r>
              <a:rPr lang="en-US" sz="1800" dirty="0"/>
              <a:t> </a:t>
            </a:r>
            <a:r>
              <a:rPr lang="en-US" sz="1800" dirty="0" err="1"/>
              <a:t>pinnasele</a:t>
            </a:r>
            <a:r>
              <a:rPr lang="en-US" sz="1800" dirty="0"/>
              <a:t>, </a:t>
            </a:r>
            <a:r>
              <a:rPr lang="en-US" sz="1800" dirty="0" err="1"/>
              <a:t>nõlvusele</a:t>
            </a:r>
            <a:r>
              <a:rPr lang="en-US" sz="1800" dirty="0"/>
              <a:t>, </a:t>
            </a:r>
            <a:r>
              <a:rPr lang="en-US" sz="1800" dirty="0" err="1"/>
              <a:t>tihendustegurile</a:t>
            </a:r>
            <a:r>
              <a:rPr lang="en-US" sz="1800" dirty="0"/>
              <a:t>), </a:t>
            </a:r>
            <a:r>
              <a:rPr lang="en-US" sz="1800" dirty="0" err="1"/>
              <a:t>katend</a:t>
            </a:r>
            <a:r>
              <a:rPr lang="en-US" sz="1800" dirty="0"/>
              <a:t> (</a:t>
            </a:r>
            <a:r>
              <a:rPr lang="en-US" sz="1800" dirty="0" err="1"/>
              <a:t>liiklus</a:t>
            </a:r>
            <a:r>
              <a:rPr lang="en-US" sz="1800" dirty="0"/>
              <a:t>, </a:t>
            </a:r>
            <a:r>
              <a:rPr lang="en-US" sz="1800" dirty="0" err="1"/>
              <a:t>koormus</a:t>
            </a:r>
            <a:r>
              <a:rPr lang="en-US" sz="1800" dirty="0"/>
              <a:t>, </a:t>
            </a:r>
            <a:r>
              <a:rPr lang="en-US" sz="1800" dirty="0" err="1"/>
              <a:t>arvutused</a:t>
            </a:r>
            <a:r>
              <a:rPr lang="en-US" sz="1800" dirty="0"/>
              <a:t>, </a:t>
            </a:r>
            <a:r>
              <a:rPr lang="en-US" sz="1800" dirty="0" err="1"/>
              <a:t>vajalik</a:t>
            </a:r>
            <a:r>
              <a:rPr lang="en-US" sz="1800" dirty="0"/>
              <a:t> </a:t>
            </a:r>
            <a:r>
              <a:rPr lang="en-US" sz="1800" dirty="0" err="1"/>
              <a:t>elastsusmoodul</a:t>
            </a:r>
            <a:r>
              <a:rPr lang="en-US" sz="1800" dirty="0"/>
              <a:t>, </a:t>
            </a:r>
            <a:r>
              <a:rPr lang="en-US" sz="1800" dirty="0" err="1"/>
              <a:t>valitud</a:t>
            </a:r>
            <a:r>
              <a:rPr lang="en-US" sz="1800" dirty="0"/>
              <a:t> </a:t>
            </a:r>
            <a:r>
              <a:rPr lang="en-US" sz="1800" dirty="0" err="1"/>
              <a:t>konstruktsioon</a:t>
            </a:r>
            <a:r>
              <a:rPr lang="en-US" sz="1800" dirty="0"/>
              <a:t>), PP: </a:t>
            </a:r>
            <a:r>
              <a:rPr lang="en-US" sz="1800" dirty="0" err="1"/>
              <a:t>materjalid</a:t>
            </a:r>
            <a:r>
              <a:rPr lang="en-US" sz="1800" dirty="0"/>
              <a:t> ja </a:t>
            </a:r>
            <a:r>
              <a:rPr lang="en-US" sz="1800" dirty="0" err="1"/>
              <a:t>nõuded</a:t>
            </a:r>
            <a:r>
              <a:rPr lang="en-US" sz="1800" dirty="0"/>
              <a:t>,</a:t>
            </a:r>
          </a:p>
          <a:p>
            <a:pPr lvl="1"/>
            <a:r>
              <a:rPr lang="en-US" sz="1800" dirty="0" err="1"/>
              <a:t>veeviimarid</a:t>
            </a:r>
            <a:r>
              <a:rPr lang="en-US" sz="1800" dirty="0"/>
              <a:t>, </a:t>
            </a:r>
            <a:r>
              <a:rPr lang="en-US" sz="1800" dirty="0" err="1"/>
              <a:t>konstruktsioonid</a:t>
            </a:r>
            <a:r>
              <a:rPr lang="en-US" sz="1800" dirty="0"/>
              <a:t>, </a:t>
            </a:r>
            <a:r>
              <a:rPr lang="en-US" sz="1800" dirty="0" err="1"/>
              <a:t>liikluskorraldus</a:t>
            </a:r>
            <a:r>
              <a:rPr lang="en-US" sz="1800" dirty="0"/>
              <a:t>, </a:t>
            </a:r>
            <a:r>
              <a:rPr lang="en-US" sz="1800" dirty="0" err="1"/>
              <a:t>tehnovõrgud</a:t>
            </a:r>
            <a:r>
              <a:rPr lang="en-US" sz="1800" dirty="0"/>
              <a:t>, </a:t>
            </a:r>
            <a:r>
              <a:rPr lang="en-US" sz="1800" dirty="0" err="1"/>
              <a:t>keskkond</a:t>
            </a:r>
            <a:r>
              <a:rPr lang="en-US" sz="1800" dirty="0"/>
              <a:t>, </a:t>
            </a:r>
            <a:r>
              <a:rPr lang="en-US" sz="1800" dirty="0" err="1"/>
              <a:t>maastikukujundus</a:t>
            </a:r>
            <a:endParaRPr lang="en-US" sz="1800" dirty="0"/>
          </a:p>
          <a:p>
            <a:r>
              <a:rPr lang="en-US" sz="2400" dirty="0"/>
              <a:t>PP: </a:t>
            </a:r>
            <a:r>
              <a:rPr lang="en-US" sz="2400" dirty="0" err="1"/>
              <a:t>tööde</a:t>
            </a:r>
            <a:r>
              <a:rPr lang="en-US" sz="2400" dirty="0"/>
              <a:t> </a:t>
            </a:r>
            <a:r>
              <a:rPr lang="en-US" sz="2400" dirty="0" err="1"/>
              <a:t>teostamine</a:t>
            </a:r>
            <a:r>
              <a:rPr lang="en-US" sz="2400" dirty="0"/>
              <a:t> ja </a:t>
            </a:r>
            <a:r>
              <a:rPr lang="en-US" sz="2400" dirty="0" err="1"/>
              <a:t>hooldusjuhend</a:t>
            </a:r>
            <a:endParaRPr lang="en-US" sz="2400" dirty="0"/>
          </a:p>
        </p:txBody>
      </p:sp>
      <p:sp>
        <p:nvSpPr>
          <p:cNvPr id="4" name="Date Placeholder 3">
            <a:extLst>
              <a:ext uri="{FF2B5EF4-FFF2-40B4-BE49-F238E27FC236}">
                <a16:creationId xmlns:a16="http://schemas.microsoft.com/office/drawing/2014/main" id="{DD6DF105-76B2-DBBB-88C8-194ED7819B73}"/>
              </a:ext>
            </a:extLst>
          </p:cNvPr>
          <p:cNvSpPr>
            <a:spLocks noGrp="1"/>
          </p:cNvSpPr>
          <p:nvPr>
            <p:ph type="dt" sz="half" idx="10"/>
          </p:nvPr>
        </p:nvSpPr>
        <p:spPr/>
        <p:txBody>
          <a:bodyPr/>
          <a:lstStyle/>
          <a:p>
            <a:fld id="{28FBE74C-C330-4162-93F6-997E82196001}" type="datetime1">
              <a:rPr lang="en-US" smtClean="0"/>
              <a:t>10/7/2025</a:t>
            </a:fld>
            <a:endParaRPr lang="en-US" dirty="0"/>
          </a:p>
        </p:txBody>
      </p:sp>
    </p:spTree>
    <p:extLst>
      <p:ext uri="{BB962C8B-B14F-4D97-AF65-F5344CB8AC3E}">
        <p14:creationId xmlns:p14="http://schemas.microsoft.com/office/powerpoint/2010/main" val="16192643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69D6-CB88-C93A-6683-AA0856085016}"/>
              </a:ext>
            </a:extLst>
          </p:cNvPr>
          <p:cNvSpPr>
            <a:spLocks noGrp="1"/>
          </p:cNvSpPr>
          <p:nvPr>
            <p:ph type="title"/>
          </p:nvPr>
        </p:nvSpPr>
        <p:spPr/>
        <p:txBody>
          <a:bodyPr/>
          <a:lstStyle/>
          <a:p>
            <a:r>
              <a:rPr lang="en-US" dirty="0" err="1"/>
              <a:t>Graafiline</a:t>
            </a:r>
            <a:r>
              <a:rPr lang="en-US" dirty="0"/>
              <a:t> </a:t>
            </a:r>
            <a:r>
              <a:rPr lang="en-US" dirty="0" err="1"/>
              <a:t>osa</a:t>
            </a:r>
            <a:endParaRPr lang="en-US" dirty="0"/>
          </a:p>
        </p:txBody>
      </p:sp>
      <p:sp>
        <p:nvSpPr>
          <p:cNvPr id="3" name="Content Placeholder 2">
            <a:extLst>
              <a:ext uri="{FF2B5EF4-FFF2-40B4-BE49-F238E27FC236}">
                <a16:creationId xmlns:a16="http://schemas.microsoft.com/office/drawing/2014/main" id="{9615EF5A-1997-F318-2388-35FF2578AA89}"/>
              </a:ext>
            </a:extLst>
          </p:cNvPr>
          <p:cNvSpPr>
            <a:spLocks noGrp="1"/>
          </p:cNvSpPr>
          <p:nvPr>
            <p:ph idx="1"/>
          </p:nvPr>
        </p:nvSpPr>
        <p:spPr>
          <a:xfrm>
            <a:off x="1642533" y="1583267"/>
            <a:ext cx="9904412" cy="3777622"/>
          </a:xfrm>
        </p:spPr>
        <p:txBody>
          <a:bodyPr/>
          <a:lstStyle/>
          <a:p>
            <a:r>
              <a:rPr lang="en-US" dirty="0" err="1"/>
              <a:t>Asukohaskeem</a:t>
            </a:r>
            <a:endParaRPr lang="en-US" dirty="0"/>
          </a:p>
          <a:p>
            <a:r>
              <a:rPr lang="en-US" dirty="0" err="1"/>
              <a:t>Plaanilahendus</a:t>
            </a:r>
            <a:endParaRPr lang="en-US" dirty="0"/>
          </a:p>
          <a:p>
            <a:r>
              <a:rPr lang="en-US" dirty="0" err="1"/>
              <a:t>Liikluskorraldus</a:t>
            </a:r>
            <a:r>
              <a:rPr lang="en-US" dirty="0"/>
              <a:t> (</a:t>
            </a:r>
            <a:r>
              <a:rPr lang="en-US" dirty="0" err="1"/>
              <a:t>märgid</a:t>
            </a:r>
            <a:r>
              <a:rPr lang="en-US" dirty="0"/>
              <a:t>, </a:t>
            </a:r>
            <a:r>
              <a:rPr lang="en-US" dirty="0" err="1"/>
              <a:t>kattemärgised</a:t>
            </a:r>
            <a:r>
              <a:rPr lang="en-US" dirty="0"/>
              <a:t> </a:t>
            </a:r>
            <a:r>
              <a:rPr lang="en-US" dirty="0" err="1"/>
              <a:t>etc</a:t>
            </a:r>
            <a:r>
              <a:rPr lang="en-US" dirty="0"/>
              <a:t>)</a:t>
            </a:r>
          </a:p>
          <a:p>
            <a:r>
              <a:rPr lang="en-US" dirty="0" err="1"/>
              <a:t>Kõrguslik</a:t>
            </a:r>
            <a:r>
              <a:rPr lang="en-US" dirty="0"/>
              <a:t> </a:t>
            </a:r>
            <a:r>
              <a:rPr lang="en-US" dirty="0" err="1"/>
              <a:t>lahendus</a:t>
            </a:r>
            <a:r>
              <a:rPr lang="en-US" dirty="0"/>
              <a:t> (</a:t>
            </a:r>
            <a:r>
              <a:rPr lang="en-US" dirty="0" err="1"/>
              <a:t>vertikaal</a:t>
            </a:r>
            <a:r>
              <a:rPr lang="en-US" dirty="0"/>
              <a:t>, </a:t>
            </a:r>
            <a:r>
              <a:rPr lang="en-US" dirty="0" err="1"/>
              <a:t>pikiprofiil</a:t>
            </a:r>
            <a:r>
              <a:rPr lang="en-US" dirty="0"/>
              <a:t>)</a:t>
            </a:r>
          </a:p>
          <a:p>
            <a:r>
              <a:rPr lang="en-US" dirty="0" err="1"/>
              <a:t>Katend</a:t>
            </a:r>
            <a:endParaRPr lang="en-US" dirty="0"/>
          </a:p>
          <a:p>
            <a:r>
              <a:rPr lang="en-US" dirty="0" err="1"/>
              <a:t>Haljastus</a:t>
            </a:r>
            <a:endParaRPr lang="en-US" dirty="0"/>
          </a:p>
          <a:p>
            <a:r>
              <a:rPr lang="en-US" dirty="0" err="1"/>
              <a:t>Tehnovõrgud</a:t>
            </a:r>
            <a:endParaRPr lang="en-US" dirty="0"/>
          </a:p>
          <a:p>
            <a:r>
              <a:rPr lang="en-US" dirty="0" err="1"/>
              <a:t>Katendi</a:t>
            </a:r>
            <a:r>
              <a:rPr lang="en-US" dirty="0"/>
              <a:t> </a:t>
            </a:r>
            <a:r>
              <a:rPr lang="en-US" dirty="0" err="1"/>
              <a:t>taastamine</a:t>
            </a:r>
            <a:endParaRPr lang="en-US" dirty="0"/>
          </a:p>
          <a:p>
            <a:r>
              <a:rPr lang="en-US" dirty="0"/>
              <a:t>Silla, </a:t>
            </a:r>
            <a:r>
              <a:rPr lang="en-US" dirty="0" err="1"/>
              <a:t>viadukti</a:t>
            </a:r>
            <a:r>
              <a:rPr lang="en-US" dirty="0"/>
              <a:t>, </a:t>
            </a:r>
            <a:r>
              <a:rPr lang="en-US" dirty="0" err="1"/>
              <a:t>tugiseina</a:t>
            </a:r>
            <a:r>
              <a:rPr lang="en-US" dirty="0"/>
              <a:t> ja </a:t>
            </a:r>
            <a:r>
              <a:rPr lang="en-US" dirty="0" err="1"/>
              <a:t>müratõkkeseina</a:t>
            </a:r>
            <a:r>
              <a:rPr lang="en-US" dirty="0"/>
              <a:t> </a:t>
            </a:r>
            <a:r>
              <a:rPr lang="en-US" dirty="0" err="1"/>
              <a:t>lahendus</a:t>
            </a:r>
            <a:endParaRPr lang="en-US" dirty="0"/>
          </a:p>
        </p:txBody>
      </p:sp>
      <p:sp>
        <p:nvSpPr>
          <p:cNvPr id="4" name="Date Placeholder 3">
            <a:extLst>
              <a:ext uri="{FF2B5EF4-FFF2-40B4-BE49-F238E27FC236}">
                <a16:creationId xmlns:a16="http://schemas.microsoft.com/office/drawing/2014/main" id="{85A4C00C-CBF2-D570-F4FC-19F9D09FC5B8}"/>
              </a:ext>
            </a:extLst>
          </p:cNvPr>
          <p:cNvSpPr>
            <a:spLocks noGrp="1"/>
          </p:cNvSpPr>
          <p:nvPr>
            <p:ph type="dt" sz="half" idx="10"/>
          </p:nvPr>
        </p:nvSpPr>
        <p:spPr/>
        <p:txBody>
          <a:bodyPr/>
          <a:lstStyle/>
          <a:p>
            <a:fld id="{F9EA7F79-D389-467B-800F-69CD990F0A4F}" type="datetime1">
              <a:rPr lang="en-US" smtClean="0"/>
              <a:t>10/7/2025</a:t>
            </a:fld>
            <a:endParaRPr lang="en-US" dirty="0"/>
          </a:p>
        </p:txBody>
      </p:sp>
    </p:spTree>
    <p:extLst>
      <p:ext uri="{BB962C8B-B14F-4D97-AF65-F5344CB8AC3E}">
        <p14:creationId xmlns:p14="http://schemas.microsoft.com/office/powerpoint/2010/main" val="16637786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2B1B-8BD5-F46D-CA77-B79DBF7D54C9}"/>
              </a:ext>
            </a:extLst>
          </p:cNvPr>
          <p:cNvSpPr>
            <a:spLocks noGrp="1"/>
          </p:cNvSpPr>
          <p:nvPr>
            <p:ph type="title"/>
          </p:nvPr>
        </p:nvSpPr>
        <p:spPr/>
        <p:txBody>
          <a:bodyPr/>
          <a:lstStyle/>
          <a:p>
            <a:r>
              <a:rPr lang="en-US" dirty="0" err="1"/>
              <a:t>Muud</a:t>
            </a:r>
            <a:r>
              <a:rPr lang="en-US" dirty="0"/>
              <a:t> </a:t>
            </a:r>
            <a:r>
              <a:rPr lang="en-US" dirty="0" err="1"/>
              <a:t>dokumendid</a:t>
            </a:r>
            <a:endParaRPr lang="en-US" dirty="0"/>
          </a:p>
        </p:txBody>
      </p:sp>
      <p:sp>
        <p:nvSpPr>
          <p:cNvPr id="3" name="Content Placeholder 2">
            <a:extLst>
              <a:ext uri="{FF2B5EF4-FFF2-40B4-BE49-F238E27FC236}">
                <a16:creationId xmlns:a16="http://schemas.microsoft.com/office/drawing/2014/main" id="{8F78CBE2-6F30-0BCA-D8BF-BCD8F506F847}"/>
              </a:ext>
            </a:extLst>
          </p:cNvPr>
          <p:cNvSpPr>
            <a:spLocks noGrp="1"/>
          </p:cNvSpPr>
          <p:nvPr>
            <p:ph idx="1"/>
          </p:nvPr>
        </p:nvSpPr>
        <p:spPr>
          <a:xfrm>
            <a:off x="2218267" y="2133600"/>
            <a:ext cx="9286345" cy="3777622"/>
          </a:xfrm>
        </p:spPr>
        <p:txBody>
          <a:bodyPr/>
          <a:lstStyle/>
          <a:p>
            <a:r>
              <a:rPr lang="en-US" dirty="0" err="1"/>
              <a:t>Krundijaotuskava</a:t>
            </a:r>
            <a:endParaRPr lang="en-US" dirty="0"/>
          </a:p>
          <a:p>
            <a:pPr lvl="1"/>
            <a:r>
              <a:rPr lang="en-US" dirty="0"/>
              <a:t>NB! </a:t>
            </a:r>
            <a:r>
              <a:rPr lang="en-US" dirty="0" err="1"/>
              <a:t>Läbirääkimised</a:t>
            </a:r>
            <a:r>
              <a:rPr lang="en-US" dirty="0"/>
              <a:t> </a:t>
            </a:r>
            <a:r>
              <a:rPr lang="en-US" dirty="0" err="1"/>
              <a:t>peab</a:t>
            </a:r>
            <a:r>
              <a:rPr lang="en-US" dirty="0"/>
              <a:t> </a:t>
            </a:r>
            <a:r>
              <a:rPr lang="en-US" dirty="0" err="1"/>
              <a:t>tellija</a:t>
            </a:r>
            <a:r>
              <a:rPr lang="en-US" dirty="0"/>
              <a:t> </a:t>
            </a:r>
            <a:r>
              <a:rPr lang="en-US" dirty="0" err="1"/>
              <a:t>esindaja</a:t>
            </a:r>
            <a:r>
              <a:rPr lang="en-US" dirty="0"/>
              <a:t> </a:t>
            </a:r>
            <a:r>
              <a:rPr lang="en-US" dirty="0" err="1"/>
              <a:t>sest</a:t>
            </a:r>
            <a:r>
              <a:rPr lang="en-US" dirty="0"/>
              <a:t> </a:t>
            </a:r>
            <a:r>
              <a:rPr lang="en-US" dirty="0" err="1"/>
              <a:t>projekteerijal</a:t>
            </a:r>
            <a:r>
              <a:rPr lang="en-US" dirty="0"/>
              <a:t> pole </a:t>
            </a:r>
            <a:r>
              <a:rPr lang="en-US" dirty="0" err="1"/>
              <a:t>volitusi</a:t>
            </a:r>
            <a:endParaRPr lang="en-US" dirty="0"/>
          </a:p>
          <a:p>
            <a:pPr lvl="1"/>
            <a:r>
              <a:rPr lang="en-US" dirty="0" err="1"/>
              <a:t>Probleem</a:t>
            </a:r>
            <a:r>
              <a:rPr lang="en-US" dirty="0"/>
              <a:t> on </a:t>
            </a:r>
            <a:r>
              <a:rPr lang="en-US" dirty="0" err="1"/>
              <a:t>maaomanike</a:t>
            </a:r>
            <a:r>
              <a:rPr lang="en-US" dirty="0"/>
              <a:t> </a:t>
            </a:r>
            <a:r>
              <a:rPr lang="en-US" dirty="0" err="1"/>
              <a:t>leidmises</a:t>
            </a:r>
            <a:r>
              <a:rPr lang="en-US" dirty="0"/>
              <a:t>, </a:t>
            </a:r>
            <a:r>
              <a:rPr lang="en-US" dirty="0" err="1"/>
              <a:t>andmekaitsereeglid</a:t>
            </a:r>
            <a:r>
              <a:rPr lang="en-US" dirty="0"/>
              <a:t> </a:t>
            </a:r>
            <a:r>
              <a:rPr lang="en-US" dirty="0" err="1"/>
              <a:t>takistavad</a:t>
            </a:r>
            <a:r>
              <a:rPr lang="en-US" dirty="0"/>
              <a:t>, </a:t>
            </a:r>
            <a:r>
              <a:rPr lang="en-US" dirty="0" err="1"/>
              <a:t>teenused</a:t>
            </a:r>
            <a:r>
              <a:rPr lang="en-US" dirty="0"/>
              <a:t> on </a:t>
            </a:r>
            <a:r>
              <a:rPr lang="en-US" dirty="0" err="1"/>
              <a:t>tasulised</a:t>
            </a:r>
            <a:endParaRPr lang="en-US" dirty="0"/>
          </a:p>
          <a:p>
            <a:r>
              <a:rPr lang="en-US" dirty="0" err="1"/>
              <a:t>Töömahud</a:t>
            </a:r>
            <a:endParaRPr lang="en-US" dirty="0"/>
          </a:p>
          <a:p>
            <a:r>
              <a:rPr lang="en-US" i="1" dirty="0" err="1"/>
              <a:t>Eeldatava</a:t>
            </a:r>
            <a:r>
              <a:rPr lang="en-US" i="1" dirty="0"/>
              <a:t> </a:t>
            </a:r>
            <a:r>
              <a:rPr lang="en-US" i="1" dirty="0" err="1"/>
              <a:t>ehitusmaksumuse</a:t>
            </a:r>
            <a:r>
              <a:rPr lang="en-US" i="1" dirty="0"/>
              <a:t> </a:t>
            </a:r>
            <a:r>
              <a:rPr lang="en-US" i="1" dirty="0" err="1"/>
              <a:t>kalkulatsioon</a:t>
            </a:r>
            <a:endParaRPr lang="en-US" i="1" dirty="0"/>
          </a:p>
          <a:p>
            <a:pPr lvl="1"/>
            <a:r>
              <a:rPr lang="en-US" i="1" dirty="0" err="1"/>
              <a:t>Probleem</a:t>
            </a:r>
            <a:r>
              <a:rPr lang="en-US" i="1" dirty="0"/>
              <a:t> </a:t>
            </a:r>
            <a:r>
              <a:rPr lang="en-US" i="1" dirty="0" err="1"/>
              <a:t>adekvaatsete</a:t>
            </a:r>
            <a:r>
              <a:rPr lang="en-US" i="1" dirty="0"/>
              <a:t> </a:t>
            </a:r>
            <a:r>
              <a:rPr lang="en-US" i="1" dirty="0" err="1"/>
              <a:t>ühikhindade</a:t>
            </a:r>
            <a:r>
              <a:rPr lang="en-US" i="1" dirty="0"/>
              <a:t> </a:t>
            </a:r>
            <a:r>
              <a:rPr lang="en-US" i="1" dirty="0" err="1"/>
              <a:t>leiutamises</a:t>
            </a:r>
            <a:endParaRPr lang="en-US" i="1" dirty="0"/>
          </a:p>
        </p:txBody>
      </p:sp>
      <p:sp>
        <p:nvSpPr>
          <p:cNvPr id="4" name="Date Placeholder 3">
            <a:extLst>
              <a:ext uri="{FF2B5EF4-FFF2-40B4-BE49-F238E27FC236}">
                <a16:creationId xmlns:a16="http://schemas.microsoft.com/office/drawing/2014/main" id="{F44B20A9-50B3-AAB1-A68E-F981A026D12A}"/>
              </a:ext>
            </a:extLst>
          </p:cNvPr>
          <p:cNvSpPr>
            <a:spLocks noGrp="1"/>
          </p:cNvSpPr>
          <p:nvPr>
            <p:ph type="dt" sz="half" idx="10"/>
          </p:nvPr>
        </p:nvSpPr>
        <p:spPr/>
        <p:txBody>
          <a:bodyPr/>
          <a:lstStyle/>
          <a:p>
            <a:fld id="{C0789D94-6088-4817-BE15-6FF04AD7024F}" type="datetime1">
              <a:rPr lang="en-US" smtClean="0"/>
              <a:t>10/7/2025</a:t>
            </a:fld>
            <a:endParaRPr lang="en-US" dirty="0"/>
          </a:p>
        </p:txBody>
      </p:sp>
    </p:spTree>
    <p:extLst>
      <p:ext uri="{BB962C8B-B14F-4D97-AF65-F5344CB8AC3E}">
        <p14:creationId xmlns:p14="http://schemas.microsoft.com/office/powerpoint/2010/main" val="2472062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A97B-7538-4371-DC75-CDCB31576CDA}"/>
              </a:ext>
            </a:extLst>
          </p:cNvPr>
          <p:cNvSpPr>
            <a:spLocks noGrp="1"/>
          </p:cNvSpPr>
          <p:nvPr>
            <p:ph type="title"/>
          </p:nvPr>
        </p:nvSpPr>
        <p:spPr/>
        <p:txBody>
          <a:bodyPr/>
          <a:lstStyle/>
          <a:p>
            <a:r>
              <a:rPr lang="en-US" dirty="0" err="1"/>
              <a:t>Kursuseprojekt</a:t>
            </a:r>
            <a:endParaRPr lang="en-US" dirty="0"/>
          </a:p>
        </p:txBody>
      </p:sp>
      <p:sp>
        <p:nvSpPr>
          <p:cNvPr id="3" name="Content Placeholder 2">
            <a:extLst>
              <a:ext uri="{FF2B5EF4-FFF2-40B4-BE49-F238E27FC236}">
                <a16:creationId xmlns:a16="http://schemas.microsoft.com/office/drawing/2014/main" id="{1FA2C561-EF4A-4D1F-C3F7-B1BC097B6F99}"/>
              </a:ext>
            </a:extLst>
          </p:cNvPr>
          <p:cNvSpPr>
            <a:spLocks noGrp="1"/>
          </p:cNvSpPr>
          <p:nvPr>
            <p:ph idx="1"/>
          </p:nvPr>
        </p:nvSpPr>
        <p:spPr>
          <a:xfrm>
            <a:off x="1151467" y="1672167"/>
            <a:ext cx="10353145" cy="4239055"/>
          </a:xfrm>
        </p:spPr>
        <p:txBody>
          <a:bodyPr/>
          <a:lstStyle/>
          <a:p>
            <a:r>
              <a:rPr lang="en-US" dirty="0" err="1"/>
              <a:t>Teelõik</a:t>
            </a:r>
            <a:r>
              <a:rPr lang="en-US" dirty="0"/>
              <a:t> – ca 5 km </a:t>
            </a:r>
            <a:r>
              <a:rPr lang="en-US" dirty="0" err="1"/>
              <a:t>pikk</a:t>
            </a:r>
            <a:r>
              <a:rPr lang="en-US" dirty="0"/>
              <a:t>, </a:t>
            </a:r>
            <a:r>
              <a:rPr lang="en-US" dirty="0" err="1"/>
              <a:t>kõrguste</a:t>
            </a:r>
            <a:r>
              <a:rPr lang="en-US" dirty="0"/>
              <a:t> </a:t>
            </a:r>
            <a:r>
              <a:rPr lang="en-US" dirty="0" err="1"/>
              <a:t>vahe</a:t>
            </a:r>
            <a:r>
              <a:rPr lang="en-US" dirty="0"/>
              <a:t> 10+ m</a:t>
            </a:r>
          </a:p>
          <a:p>
            <a:r>
              <a:rPr lang="en-US" dirty="0"/>
              <a:t>Tee </a:t>
            </a:r>
            <a:r>
              <a:rPr lang="en-US" dirty="0" err="1"/>
              <a:t>kahe</a:t>
            </a:r>
            <a:r>
              <a:rPr lang="en-US" dirty="0"/>
              <a:t> </a:t>
            </a:r>
            <a:r>
              <a:rPr lang="en-US" dirty="0" err="1"/>
              <a:t>punkti</a:t>
            </a:r>
            <a:r>
              <a:rPr lang="en-US" dirty="0"/>
              <a:t> </a:t>
            </a:r>
            <a:r>
              <a:rPr lang="en-US" dirty="0" err="1"/>
              <a:t>vahel</a:t>
            </a:r>
            <a:endParaRPr lang="en-US" dirty="0"/>
          </a:p>
          <a:p>
            <a:pPr lvl="1"/>
            <a:r>
              <a:rPr lang="en-US" dirty="0" err="1"/>
              <a:t>olemasolev</a:t>
            </a:r>
            <a:r>
              <a:rPr lang="en-US" dirty="0"/>
              <a:t> </a:t>
            </a:r>
            <a:r>
              <a:rPr lang="en-US" dirty="0" err="1"/>
              <a:t>piisavalt</a:t>
            </a:r>
            <a:r>
              <a:rPr lang="en-US" dirty="0"/>
              <a:t> </a:t>
            </a:r>
            <a:r>
              <a:rPr lang="en-US" dirty="0" err="1"/>
              <a:t>kõver</a:t>
            </a:r>
            <a:r>
              <a:rPr lang="en-US" dirty="0"/>
              <a:t>, </a:t>
            </a:r>
            <a:r>
              <a:rPr lang="en-US" dirty="0" err="1"/>
              <a:t>või</a:t>
            </a:r>
            <a:r>
              <a:rPr lang="en-US" dirty="0"/>
              <a:t> </a:t>
            </a:r>
            <a:r>
              <a:rPr lang="en-US" dirty="0" err="1"/>
              <a:t>täiesti</a:t>
            </a:r>
            <a:r>
              <a:rPr lang="en-US" dirty="0"/>
              <a:t> </a:t>
            </a:r>
            <a:r>
              <a:rPr lang="en-US" dirty="0" err="1"/>
              <a:t>uus</a:t>
            </a:r>
            <a:r>
              <a:rPr lang="en-US" dirty="0"/>
              <a:t> tee (2 </a:t>
            </a:r>
            <a:r>
              <a:rPr lang="en-US" dirty="0" err="1"/>
              <a:t>varianti</a:t>
            </a:r>
            <a:r>
              <a:rPr lang="en-US" dirty="0"/>
              <a:t>)</a:t>
            </a:r>
          </a:p>
          <a:p>
            <a:pPr lvl="1"/>
            <a:r>
              <a:rPr lang="en-US" dirty="0" err="1"/>
              <a:t>Üldiselt</a:t>
            </a:r>
            <a:r>
              <a:rPr lang="en-US" dirty="0"/>
              <a:t> - </a:t>
            </a:r>
            <a:r>
              <a:rPr lang="en-US" dirty="0" err="1"/>
              <a:t>üks</a:t>
            </a:r>
            <a:r>
              <a:rPr lang="en-US" dirty="0"/>
              <a:t> trass </a:t>
            </a:r>
            <a:r>
              <a:rPr lang="en-US" dirty="0" err="1"/>
              <a:t>oleval</a:t>
            </a:r>
            <a:r>
              <a:rPr lang="en-US" dirty="0"/>
              <a:t> teel, </a:t>
            </a:r>
            <a:r>
              <a:rPr lang="en-US" dirty="0" err="1"/>
              <a:t>teine</a:t>
            </a:r>
            <a:r>
              <a:rPr lang="en-US" dirty="0"/>
              <a:t> </a:t>
            </a:r>
            <a:r>
              <a:rPr lang="en-US" dirty="0" err="1"/>
              <a:t>õgvendatud</a:t>
            </a:r>
            <a:endParaRPr lang="en-US" dirty="0"/>
          </a:p>
          <a:p>
            <a:r>
              <a:rPr lang="en-US" dirty="0" err="1"/>
              <a:t>Uus</a:t>
            </a:r>
            <a:r>
              <a:rPr lang="en-US" dirty="0"/>
              <a:t> tee – 2+ </a:t>
            </a:r>
            <a:r>
              <a:rPr lang="en-US" dirty="0" err="1"/>
              <a:t>plaanikõverat</a:t>
            </a:r>
            <a:r>
              <a:rPr lang="en-US" dirty="0"/>
              <a:t>, 2+ </a:t>
            </a:r>
            <a:r>
              <a:rPr lang="en-US" dirty="0" err="1"/>
              <a:t>vertikaalkõverat</a:t>
            </a:r>
            <a:endParaRPr lang="en-US" dirty="0"/>
          </a:p>
          <a:p>
            <a:r>
              <a:rPr lang="en-US" dirty="0"/>
              <a:t>Maa- ja </a:t>
            </a:r>
            <a:r>
              <a:rPr lang="en-US" dirty="0" err="1"/>
              <a:t>Ruumiameti</a:t>
            </a:r>
            <a:r>
              <a:rPr lang="en-US" dirty="0"/>
              <a:t> </a:t>
            </a:r>
            <a:r>
              <a:rPr lang="en-US" dirty="0" err="1"/>
              <a:t>kaart</a:t>
            </a:r>
            <a:r>
              <a:rPr lang="en-US" dirty="0"/>
              <a:t> </a:t>
            </a:r>
            <a:r>
              <a:rPr lang="en-US" dirty="0" err="1"/>
              <a:t>aluseks</a:t>
            </a:r>
            <a:r>
              <a:rPr lang="en-US" dirty="0"/>
              <a:t>, Autodesk Civil3D </a:t>
            </a:r>
            <a:r>
              <a:rPr lang="en-US" dirty="0" err="1"/>
              <a:t>soovitav</a:t>
            </a:r>
            <a:r>
              <a:rPr lang="en-US" dirty="0"/>
              <a:t> </a:t>
            </a:r>
            <a:r>
              <a:rPr lang="en-US" dirty="0" err="1"/>
              <a:t>tarkvaralahendus</a:t>
            </a:r>
            <a:endParaRPr lang="en-US" dirty="0"/>
          </a:p>
          <a:p>
            <a:pPr lvl="1"/>
            <a:r>
              <a:rPr lang="en-US" dirty="0" err="1"/>
              <a:t>Olemasoleval</a:t>
            </a:r>
            <a:r>
              <a:rPr lang="en-US" dirty="0"/>
              <a:t> teel – </a:t>
            </a:r>
            <a:r>
              <a:rPr lang="en-US" dirty="0" err="1"/>
              <a:t>aluseks</a:t>
            </a:r>
            <a:r>
              <a:rPr lang="en-US" dirty="0"/>
              <a:t> tee </a:t>
            </a:r>
            <a:r>
              <a:rPr lang="en-US" dirty="0" err="1"/>
              <a:t>telgjoone</a:t>
            </a:r>
            <a:r>
              <a:rPr lang="en-US" dirty="0"/>
              <a:t> </a:t>
            </a:r>
            <a:r>
              <a:rPr lang="en-US" dirty="0" err="1"/>
              <a:t>koordinaadid</a:t>
            </a:r>
            <a:r>
              <a:rPr lang="en-US" dirty="0"/>
              <a:t>, </a:t>
            </a:r>
            <a:r>
              <a:rPr lang="en-US" dirty="0" err="1"/>
              <a:t>kuid</a:t>
            </a:r>
            <a:r>
              <a:rPr lang="en-US" dirty="0"/>
              <a:t> </a:t>
            </a:r>
            <a:r>
              <a:rPr lang="en-US" dirty="0" err="1"/>
              <a:t>kõrgused</a:t>
            </a:r>
            <a:r>
              <a:rPr lang="en-US" dirty="0"/>
              <a:t> </a:t>
            </a:r>
            <a:r>
              <a:rPr lang="en-US" dirty="0" err="1"/>
              <a:t>tuletame</a:t>
            </a:r>
            <a:r>
              <a:rPr lang="en-US" dirty="0"/>
              <a:t> </a:t>
            </a:r>
            <a:r>
              <a:rPr lang="en-US" dirty="0" err="1"/>
              <a:t>mõlemal</a:t>
            </a:r>
            <a:r>
              <a:rPr lang="en-US" dirty="0"/>
              <a:t> pool teed </a:t>
            </a:r>
            <a:r>
              <a:rPr lang="en-US" dirty="0" err="1"/>
              <a:t>maapinna</a:t>
            </a:r>
            <a:r>
              <a:rPr lang="en-US" dirty="0"/>
              <a:t> </a:t>
            </a:r>
            <a:r>
              <a:rPr lang="en-US" dirty="0" err="1"/>
              <a:t>kõrgustest</a:t>
            </a:r>
            <a:r>
              <a:rPr lang="en-US" dirty="0"/>
              <a:t> – </a:t>
            </a:r>
            <a:r>
              <a:rPr lang="en-US" dirty="0" err="1"/>
              <a:t>ei</a:t>
            </a:r>
            <a:r>
              <a:rPr lang="en-US" dirty="0"/>
              <a:t> </a:t>
            </a:r>
            <a:r>
              <a:rPr lang="en-US" dirty="0" err="1"/>
              <a:t>arvesta</a:t>
            </a:r>
            <a:r>
              <a:rPr lang="en-US" dirty="0"/>
              <a:t> </a:t>
            </a:r>
            <a:r>
              <a:rPr lang="en-US" dirty="0" err="1"/>
              <a:t>olemasolevat</a:t>
            </a:r>
            <a:r>
              <a:rPr lang="en-US" dirty="0"/>
              <a:t> </a:t>
            </a:r>
            <a:r>
              <a:rPr lang="en-US" dirty="0" err="1"/>
              <a:t>vertikaali</a:t>
            </a:r>
            <a:endParaRPr lang="en-US" dirty="0"/>
          </a:p>
          <a:p>
            <a:pPr lvl="2"/>
            <a:r>
              <a:rPr lang="en-US" dirty="0" err="1"/>
              <a:t>sisult</a:t>
            </a:r>
            <a:r>
              <a:rPr lang="en-US" dirty="0"/>
              <a:t> – </a:t>
            </a:r>
            <a:r>
              <a:rPr lang="en-US" dirty="0" err="1"/>
              <a:t>nagu</a:t>
            </a:r>
            <a:r>
              <a:rPr lang="en-US" dirty="0"/>
              <a:t> </a:t>
            </a:r>
            <a:r>
              <a:rPr lang="en-US" dirty="0" err="1"/>
              <a:t>oleva</a:t>
            </a:r>
            <a:r>
              <a:rPr lang="en-US" dirty="0"/>
              <a:t> tee </a:t>
            </a:r>
            <a:r>
              <a:rPr lang="en-US" dirty="0" err="1"/>
              <a:t>osas</a:t>
            </a:r>
            <a:r>
              <a:rPr lang="en-US" dirty="0"/>
              <a:t> on </a:t>
            </a:r>
            <a:r>
              <a:rPr lang="en-US" dirty="0" err="1"/>
              <a:t>ainult</a:t>
            </a:r>
            <a:r>
              <a:rPr lang="en-US" dirty="0"/>
              <a:t> </a:t>
            </a:r>
            <a:r>
              <a:rPr lang="en-US" dirty="0" err="1"/>
              <a:t>plaanilahendus</a:t>
            </a:r>
            <a:r>
              <a:rPr lang="en-US" dirty="0"/>
              <a:t> </a:t>
            </a:r>
            <a:r>
              <a:rPr lang="en-US" dirty="0" err="1"/>
              <a:t>lukus</a:t>
            </a:r>
            <a:endParaRPr lang="en-US" dirty="0"/>
          </a:p>
        </p:txBody>
      </p:sp>
      <p:sp>
        <p:nvSpPr>
          <p:cNvPr id="4" name="Date Placeholder 3">
            <a:extLst>
              <a:ext uri="{FF2B5EF4-FFF2-40B4-BE49-F238E27FC236}">
                <a16:creationId xmlns:a16="http://schemas.microsoft.com/office/drawing/2014/main" id="{A9DC6951-D6B6-D543-EF13-FB188DE17074}"/>
              </a:ext>
            </a:extLst>
          </p:cNvPr>
          <p:cNvSpPr>
            <a:spLocks noGrp="1"/>
          </p:cNvSpPr>
          <p:nvPr>
            <p:ph type="dt" sz="half" idx="10"/>
          </p:nvPr>
        </p:nvSpPr>
        <p:spPr/>
        <p:txBody>
          <a:bodyPr/>
          <a:lstStyle/>
          <a:p>
            <a:fld id="{A6E8CAE5-55AA-4ED7-8239-0586C1B0430F}" type="datetime1">
              <a:rPr lang="en-US" smtClean="0"/>
              <a:t>10/7/2025</a:t>
            </a:fld>
            <a:endParaRPr lang="en-US" dirty="0"/>
          </a:p>
        </p:txBody>
      </p:sp>
    </p:spTree>
    <p:extLst>
      <p:ext uri="{BB962C8B-B14F-4D97-AF65-F5344CB8AC3E}">
        <p14:creationId xmlns:p14="http://schemas.microsoft.com/office/powerpoint/2010/main" val="1503256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3D1BF-8843-6EFD-CC8F-EB642E9F47A3}"/>
              </a:ext>
            </a:extLst>
          </p:cNvPr>
          <p:cNvSpPr>
            <a:spLocks noGrp="1"/>
          </p:cNvSpPr>
          <p:nvPr>
            <p:ph type="title"/>
          </p:nvPr>
        </p:nvSpPr>
        <p:spPr/>
        <p:txBody>
          <a:bodyPr/>
          <a:lstStyle/>
          <a:p>
            <a:r>
              <a:rPr lang="en-US" dirty="0"/>
              <a:t>Projekt: tee </a:t>
            </a:r>
            <a:r>
              <a:rPr lang="en-US" dirty="0" err="1"/>
              <a:t>trassi</a:t>
            </a:r>
            <a:r>
              <a:rPr lang="en-US" dirty="0"/>
              <a:t> </a:t>
            </a:r>
            <a:r>
              <a:rPr lang="en-US" dirty="0" err="1"/>
              <a:t>paigutus</a:t>
            </a:r>
            <a:endParaRPr lang="en-US" dirty="0"/>
          </a:p>
        </p:txBody>
      </p:sp>
      <p:sp>
        <p:nvSpPr>
          <p:cNvPr id="3" name="Content Placeholder 2">
            <a:extLst>
              <a:ext uri="{FF2B5EF4-FFF2-40B4-BE49-F238E27FC236}">
                <a16:creationId xmlns:a16="http://schemas.microsoft.com/office/drawing/2014/main" id="{FC013CAE-914D-9BEB-EAD0-6A9A522243E4}"/>
              </a:ext>
            </a:extLst>
          </p:cNvPr>
          <p:cNvSpPr>
            <a:spLocks noGrp="1"/>
          </p:cNvSpPr>
          <p:nvPr>
            <p:ph idx="1"/>
          </p:nvPr>
        </p:nvSpPr>
        <p:spPr>
          <a:xfrm>
            <a:off x="893233" y="1646022"/>
            <a:ext cx="10799234" cy="3777622"/>
          </a:xfrm>
        </p:spPr>
        <p:txBody>
          <a:bodyPr/>
          <a:lstStyle/>
          <a:p>
            <a:r>
              <a:rPr lang="en-US" sz="2400" dirty="0" err="1"/>
              <a:t>Valitud</a:t>
            </a:r>
            <a:r>
              <a:rPr lang="en-US" sz="2400" dirty="0"/>
              <a:t> </a:t>
            </a:r>
            <a:r>
              <a:rPr lang="en-US" sz="2400" dirty="0" err="1"/>
              <a:t>projektkiirus</a:t>
            </a:r>
            <a:r>
              <a:rPr lang="en-US" sz="2400" dirty="0"/>
              <a:t> ja tee </a:t>
            </a:r>
            <a:r>
              <a:rPr lang="en-US" sz="2400" dirty="0" err="1"/>
              <a:t>liik</a:t>
            </a:r>
            <a:r>
              <a:rPr lang="en-US" sz="2400" dirty="0"/>
              <a:t> </a:t>
            </a:r>
            <a:r>
              <a:rPr lang="en-US" sz="2400" dirty="0" err="1"/>
              <a:t>määravad</a:t>
            </a:r>
            <a:r>
              <a:rPr lang="en-US" sz="2400" dirty="0"/>
              <a:t> </a:t>
            </a:r>
            <a:r>
              <a:rPr lang="en-US" sz="2400" dirty="0" err="1"/>
              <a:t>lubatud</a:t>
            </a:r>
            <a:r>
              <a:rPr lang="en-US" sz="2400" dirty="0"/>
              <a:t> </a:t>
            </a:r>
            <a:r>
              <a:rPr lang="en-US" sz="2400" dirty="0" err="1"/>
              <a:t>kalded</a:t>
            </a:r>
            <a:r>
              <a:rPr lang="en-US" sz="2400" dirty="0"/>
              <a:t> ja </a:t>
            </a:r>
            <a:r>
              <a:rPr lang="en-US" sz="2400" dirty="0" err="1"/>
              <a:t>kõverad</a:t>
            </a:r>
            <a:endParaRPr lang="en-US" sz="2400" dirty="0"/>
          </a:p>
          <a:p>
            <a:r>
              <a:rPr lang="en-US" sz="2400" dirty="0"/>
              <a:t>Uue tee </a:t>
            </a:r>
            <a:r>
              <a:rPr lang="en-US" sz="2400" dirty="0" err="1"/>
              <a:t>projekteerime</a:t>
            </a:r>
            <a:r>
              <a:rPr lang="en-US" sz="2400" dirty="0"/>
              <a:t> max </a:t>
            </a:r>
            <a:r>
              <a:rPr lang="en-US" sz="2400" dirty="0" err="1"/>
              <a:t>lubatud</a:t>
            </a:r>
            <a:r>
              <a:rPr lang="en-US" sz="2400" dirty="0"/>
              <a:t> </a:t>
            </a:r>
            <a:r>
              <a:rPr lang="en-US" sz="2400" dirty="0" err="1"/>
              <a:t>kiirusele</a:t>
            </a:r>
            <a:r>
              <a:rPr lang="en-US" sz="2400" dirty="0"/>
              <a:t>, </a:t>
            </a:r>
            <a:r>
              <a:rPr lang="en-US" sz="2400" dirty="0" err="1"/>
              <a:t>oleval</a:t>
            </a:r>
            <a:r>
              <a:rPr lang="en-US" sz="2400" dirty="0"/>
              <a:t> teel </a:t>
            </a:r>
            <a:r>
              <a:rPr lang="en-US" sz="2400" dirty="0" err="1"/>
              <a:t>hindame</a:t>
            </a:r>
            <a:r>
              <a:rPr lang="en-US" sz="2400" dirty="0"/>
              <a:t> </a:t>
            </a:r>
            <a:r>
              <a:rPr lang="en-US" sz="2400" dirty="0" err="1"/>
              <a:t>geomeetria</a:t>
            </a:r>
            <a:r>
              <a:rPr lang="en-US" sz="2400" dirty="0"/>
              <a:t> (</a:t>
            </a:r>
            <a:r>
              <a:rPr lang="en-US" sz="2400" dirty="0" err="1"/>
              <a:t>kõverike</a:t>
            </a:r>
            <a:r>
              <a:rPr lang="en-US" sz="2400" dirty="0"/>
              <a:t> </a:t>
            </a:r>
            <a:r>
              <a:rPr lang="en-US" sz="2400" dirty="0" err="1"/>
              <a:t>raadiused</a:t>
            </a:r>
            <a:r>
              <a:rPr lang="en-US" sz="2400" dirty="0"/>
              <a:t> ja </a:t>
            </a:r>
            <a:r>
              <a:rPr lang="en-US" sz="2400" dirty="0" err="1"/>
              <a:t>pikkused</a:t>
            </a:r>
            <a:r>
              <a:rPr lang="en-US" sz="2400" dirty="0"/>
              <a:t>) mis </a:t>
            </a:r>
            <a:r>
              <a:rPr lang="en-US" sz="2400" dirty="0" err="1"/>
              <a:t>määravad</a:t>
            </a:r>
            <a:r>
              <a:rPr lang="en-US" sz="2400" dirty="0"/>
              <a:t> </a:t>
            </a:r>
            <a:r>
              <a:rPr lang="en-US" sz="2400" dirty="0" err="1"/>
              <a:t>kiiruse</a:t>
            </a:r>
            <a:endParaRPr lang="en-US" sz="2400" dirty="0"/>
          </a:p>
          <a:p>
            <a:r>
              <a:rPr lang="en-US" sz="2400" dirty="0" err="1"/>
              <a:t>Olemasolev</a:t>
            </a:r>
            <a:r>
              <a:rPr lang="en-US" sz="2400" dirty="0"/>
              <a:t> </a:t>
            </a:r>
            <a:r>
              <a:rPr lang="en-US" sz="2400" dirty="0" err="1"/>
              <a:t>asustus</a:t>
            </a:r>
            <a:endParaRPr lang="en-US" sz="2400" dirty="0"/>
          </a:p>
          <a:p>
            <a:pPr lvl="1"/>
            <a:r>
              <a:rPr lang="en-US" sz="2000" dirty="0" err="1"/>
              <a:t>hindame</a:t>
            </a:r>
            <a:r>
              <a:rPr lang="en-US" sz="2000" dirty="0"/>
              <a:t>, kas </a:t>
            </a:r>
            <a:r>
              <a:rPr lang="en-US" sz="2000" dirty="0" err="1"/>
              <a:t>kasutuses</a:t>
            </a:r>
            <a:r>
              <a:rPr lang="en-US" sz="2000" dirty="0"/>
              <a:t> </a:t>
            </a:r>
            <a:r>
              <a:rPr lang="en-US" sz="2000" dirty="0" err="1"/>
              <a:t>või</a:t>
            </a:r>
            <a:r>
              <a:rPr lang="en-US" sz="2000" dirty="0"/>
              <a:t> </a:t>
            </a:r>
            <a:r>
              <a:rPr lang="en-US" sz="2000" dirty="0" err="1"/>
              <a:t>mahajäetud</a:t>
            </a:r>
            <a:r>
              <a:rPr lang="en-US" sz="2000" dirty="0"/>
              <a:t> (</a:t>
            </a:r>
            <a:r>
              <a:rPr lang="en-US" sz="2000" dirty="0" err="1"/>
              <a:t>jäljed</a:t>
            </a:r>
            <a:r>
              <a:rPr lang="en-US" sz="2000" dirty="0"/>
              <a:t> </a:t>
            </a:r>
            <a:r>
              <a:rPr lang="en-US" sz="2000" dirty="0" err="1"/>
              <a:t>kaardil</a:t>
            </a:r>
            <a:r>
              <a:rPr lang="en-US" sz="2000" dirty="0"/>
              <a:t>)</a:t>
            </a:r>
          </a:p>
          <a:p>
            <a:pPr lvl="1"/>
            <a:r>
              <a:rPr lang="en-US" sz="2000" dirty="0" err="1"/>
              <a:t>kasutuses</a:t>
            </a:r>
            <a:r>
              <a:rPr lang="en-US" sz="2000" dirty="0"/>
              <a:t> </a:t>
            </a:r>
            <a:r>
              <a:rPr lang="en-US" sz="2000" dirty="0" err="1"/>
              <a:t>olevast</a:t>
            </a:r>
            <a:r>
              <a:rPr lang="en-US" sz="2000" dirty="0"/>
              <a:t> </a:t>
            </a:r>
            <a:r>
              <a:rPr lang="en-US" sz="2000" dirty="0" err="1"/>
              <a:t>hoonestusest</a:t>
            </a:r>
            <a:r>
              <a:rPr lang="en-US" sz="2000" dirty="0"/>
              <a:t> </a:t>
            </a:r>
            <a:r>
              <a:rPr lang="en-US" sz="2000" dirty="0" err="1"/>
              <a:t>üle</a:t>
            </a:r>
            <a:r>
              <a:rPr lang="en-US" sz="2000" dirty="0"/>
              <a:t> </a:t>
            </a:r>
            <a:r>
              <a:rPr lang="en-US" sz="2000" dirty="0" err="1"/>
              <a:t>ei</a:t>
            </a:r>
            <a:r>
              <a:rPr lang="en-US" sz="2000" dirty="0"/>
              <a:t> </a:t>
            </a:r>
            <a:r>
              <a:rPr lang="en-US" sz="2000" dirty="0" err="1"/>
              <a:t>sõida</a:t>
            </a:r>
            <a:r>
              <a:rPr lang="en-US" sz="2000" dirty="0"/>
              <a:t>, </a:t>
            </a:r>
            <a:r>
              <a:rPr lang="en-US" sz="2000" dirty="0" err="1"/>
              <a:t>õuealale</a:t>
            </a:r>
            <a:r>
              <a:rPr lang="en-US" sz="2000" dirty="0"/>
              <a:t> </a:t>
            </a:r>
            <a:r>
              <a:rPr lang="en-US" sz="2000" dirty="0" err="1"/>
              <a:t>sisse</a:t>
            </a:r>
            <a:r>
              <a:rPr lang="en-US" sz="2000" dirty="0"/>
              <a:t> </a:t>
            </a:r>
            <a:r>
              <a:rPr lang="en-US" sz="2000" dirty="0" err="1"/>
              <a:t>ei</a:t>
            </a:r>
            <a:r>
              <a:rPr lang="en-US" sz="2000" dirty="0"/>
              <a:t> </a:t>
            </a:r>
            <a:r>
              <a:rPr lang="en-US" sz="2000" dirty="0" err="1"/>
              <a:t>lähe</a:t>
            </a:r>
            <a:endParaRPr lang="en-US" sz="2000" dirty="0"/>
          </a:p>
          <a:p>
            <a:pPr lvl="1"/>
            <a:r>
              <a:rPr lang="en-US" sz="2000" dirty="0" err="1"/>
              <a:t>mahajäetud</a:t>
            </a:r>
            <a:r>
              <a:rPr lang="en-US" sz="2000" dirty="0"/>
              <a:t> </a:t>
            </a:r>
            <a:r>
              <a:rPr lang="en-US" sz="2000" dirty="0" err="1"/>
              <a:t>hoonestust</a:t>
            </a:r>
            <a:r>
              <a:rPr lang="en-US" sz="2000" dirty="0"/>
              <a:t> </a:t>
            </a:r>
            <a:r>
              <a:rPr lang="en-US" sz="2000" dirty="0" err="1"/>
              <a:t>meie</a:t>
            </a:r>
            <a:r>
              <a:rPr lang="en-US" sz="2000" dirty="0"/>
              <a:t> </a:t>
            </a:r>
            <a:r>
              <a:rPr lang="en-US" sz="2000" dirty="0" err="1"/>
              <a:t>jaoks</a:t>
            </a:r>
            <a:r>
              <a:rPr lang="en-US" sz="2000" dirty="0"/>
              <a:t> </a:t>
            </a:r>
            <a:r>
              <a:rPr lang="en-US" sz="2000" dirty="0" err="1"/>
              <a:t>ei</a:t>
            </a:r>
            <a:r>
              <a:rPr lang="en-US" sz="2000" dirty="0"/>
              <a:t> ole</a:t>
            </a:r>
          </a:p>
          <a:p>
            <a:r>
              <a:rPr lang="en-US" sz="2400" dirty="0" err="1"/>
              <a:t>Põllumassiive</a:t>
            </a:r>
            <a:r>
              <a:rPr lang="en-US" sz="2400" dirty="0"/>
              <a:t> </a:t>
            </a:r>
            <a:r>
              <a:rPr lang="en-US" sz="2400" dirty="0" err="1"/>
              <a:t>ei</a:t>
            </a:r>
            <a:r>
              <a:rPr lang="en-US" sz="2400" dirty="0"/>
              <a:t> </a:t>
            </a:r>
            <a:r>
              <a:rPr lang="en-US" sz="2400" dirty="0" err="1"/>
              <a:t>lõhu</a:t>
            </a:r>
            <a:r>
              <a:rPr lang="en-US" sz="2400" dirty="0"/>
              <a:t>, </a:t>
            </a:r>
            <a:r>
              <a:rPr lang="en-US" sz="2400" dirty="0" err="1"/>
              <a:t>eelistame</a:t>
            </a:r>
            <a:r>
              <a:rPr lang="en-US" sz="2400" dirty="0"/>
              <a:t> </a:t>
            </a:r>
            <a:r>
              <a:rPr lang="en-US" sz="2400" dirty="0" err="1"/>
              <a:t>trassi</a:t>
            </a:r>
            <a:r>
              <a:rPr lang="en-US" sz="2400" dirty="0"/>
              <a:t> </a:t>
            </a:r>
            <a:r>
              <a:rPr lang="en-US" sz="2400" dirty="0" err="1"/>
              <a:t>metsa</a:t>
            </a:r>
            <a:r>
              <a:rPr lang="en-US" sz="2400" dirty="0"/>
              <a:t>/</a:t>
            </a:r>
            <a:r>
              <a:rPr lang="en-US" sz="2400" dirty="0" err="1"/>
              <a:t>põllu</a:t>
            </a:r>
            <a:r>
              <a:rPr lang="en-US" sz="2400" dirty="0"/>
              <a:t> </a:t>
            </a:r>
            <a:r>
              <a:rPr lang="en-US" sz="2400" dirty="0" err="1"/>
              <a:t>servas</a:t>
            </a:r>
            <a:endParaRPr lang="en-US" sz="2400" dirty="0"/>
          </a:p>
          <a:p>
            <a:pPr lvl="1"/>
            <a:r>
              <a:rPr lang="en-US" sz="2000" dirty="0" err="1"/>
              <a:t>Tuisuohutu</a:t>
            </a:r>
            <a:r>
              <a:rPr lang="en-US" sz="2000" dirty="0"/>
              <a:t> </a:t>
            </a:r>
            <a:r>
              <a:rPr lang="en-US" sz="2000" dirty="0" err="1"/>
              <a:t>mulde</a:t>
            </a:r>
            <a:r>
              <a:rPr lang="en-US" sz="2000" dirty="0"/>
              <a:t> </a:t>
            </a:r>
            <a:r>
              <a:rPr lang="en-US" sz="2000" dirty="0" err="1"/>
              <a:t>reegleid</a:t>
            </a:r>
            <a:r>
              <a:rPr lang="en-US" sz="2000" dirty="0"/>
              <a:t> </a:t>
            </a:r>
            <a:r>
              <a:rPr lang="en-US" sz="2000" dirty="0" err="1"/>
              <a:t>tuleb</a:t>
            </a:r>
            <a:r>
              <a:rPr lang="en-US" sz="2000" dirty="0"/>
              <a:t> </a:t>
            </a:r>
            <a:r>
              <a:rPr lang="en-US" sz="2000" dirty="0" err="1"/>
              <a:t>järgida</a:t>
            </a:r>
            <a:r>
              <a:rPr lang="en-US" sz="2000" dirty="0"/>
              <a:t> </a:t>
            </a:r>
            <a:r>
              <a:rPr lang="en-US" sz="2000" dirty="0" err="1"/>
              <a:t>vaid</a:t>
            </a:r>
            <a:r>
              <a:rPr lang="en-US" sz="2000" dirty="0"/>
              <a:t> </a:t>
            </a:r>
            <a:r>
              <a:rPr lang="en-US" sz="2000" dirty="0" err="1"/>
              <a:t>avamaal</a:t>
            </a:r>
            <a:endParaRPr lang="en-US" dirty="0"/>
          </a:p>
        </p:txBody>
      </p:sp>
      <p:sp>
        <p:nvSpPr>
          <p:cNvPr id="4" name="Date Placeholder 3">
            <a:extLst>
              <a:ext uri="{FF2B5EF4-FFF2-40B4-BE49-F238E27FC236}">
                <a16:creationId xmlns:a16="http://schemas.microsoft.com/office/drawing/2014/main" id="{048D8305-18C3-4611-9A98-88BABFD187A1}"/>
              </a:ext>
            </a:extLst>
          </p:cNvPr>
          <p:cNvSpPr>
            <a:spLocks noGrp="1"/>
          </p:cNvSpPr>
          <p:nvPr>
            <p:ph type="dt" sz="half" idx="10"/>
          </p:nvPr>
        </p:nvSpPr>
        <p:spPr/>
        <p:txBody>
          <a:bodyPr/>
          <a:lstStyle/>
          <a:p>
            <a:fld id="{647EB38A-13F6-45E4-9454-338E5A23760B}" type="datetime1">
              <a:rPr lang="en-US" smtClean="0"/>
              <a:t>10/7/2025</a:t>
            </a:fld>
            <a:endParaRPr lang="en-US" dirty="0"/>
          </a:p>
        </p:txBody>
      </p:sp>
    </p:spTree>
    <p:extLst>
      <p:ext uri="{BB962C8B-B14F-4D97-AF65-F5344CB8AC3E}">
        <p14:creationId xmlns:p14="http://schemas.microsoft.com/office/powerpoint/2010/main" val="40638338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17034-B077-4827-FB07-C066D2963698}"/>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4A3C2B86-88D9-5368-15AF-0A16DA8DCEFA}"/>
              </a:ext>
            </a:extLst>
          </p:cNvPr>
          <p:cNvGrpSpPr/>
          <p:nvPr/>
        </p:nvGrpSpPr>
        <p:grpSpPr>
          <a:xfrm>
            <a:off x="-1" y="1958640"/>
            <a:ext cx="12192000" cy="4899360"/>
            <a:chOff x="-1" y="1958640"/>
            <a:chExt cx="12192000" cy="4899360"/>
          </a:xfrm>
        </p:grpSpPr>
        <p:sp>
          <p:nvSpPr>
            <p:cNvPr id="10" name="Freeform 9">
              <a:extLst>
                <a:ext uri="{FF2B5EF4-FFF2-40B4-BE49-F238E27FC236}">
                  <a16:creationId xmlns:a16="http://schemas.microsoft.com/office/drawing/2014/main" id="{731D5ABD-2086-A1FD-6D84-08E069B94BCB}"/>
                </a:ext>
              </a:extLst>
            </p:cNvPr>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F0C3DCF5-0693-EF4C-798B-710BA645692D}"/>
                </a:ext>
              </a:extLst>
            </p:cNvPr>
            <p:cNvPicPr>
              <a:picLocks noChangeAspect="1"/>
            </p:cNvPicPr>
            <p:nvPr/>
          </p:nvPicPr>
          <p:blipFill>
            <a:blip r:embed="rId2"/>
            <a:stretch>
              <a:fillRect/>
            </a:stretch>
          </p:blipFill>
          <p:spPr>
            <a:xfrm>
              <a:off x="8677555" y="1958640"/>
              <a:ext cx="2447645" cy="1370681"/>
            </a:xfrm>
            <a:prstGeom prst="rect">
              <a:avLst/>
            </a:prstGeom>
          </p:spPr>
        </p:pic>
      </p:grpSp>
      <p:sp>
        <p:nvSpPr>
          <p:cNvPr id="9" name="Teksti kohatäide 4">
            <a:extLst>
              <a:ext uri="{FF2B5EF4-FFF2-40B4-BE49-F238E27FC236}">
                <a16:creationId xmlns:a16="http://schemas.microsoft.com/office/drawing/2014/main" id="{FB9C61EC-0B80-10CB-0E58-8359A090DCF9}"/>
              </a:ext>
            </a:extLst>
          </p:cNvPr>
          <p:cNvSpPr txBox="1">
            <a:spLocks/>
          </p:cNvSpPr>
          <p:nvPr/>
        </p:nvSpPr>
        <p:spPr>
          <a:xfrm>
            <a:off x="953640" y="4814930"/>
            <a:ext cx="6927167" cy="34882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kern="1200" cap="all" baseline="0">
                <a:solidFill>
                  <a:schemeClr val="accent3"/>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900" dirty="0" err="1">
                <a:solidFill>
                  <a:schemeClr val="tx2"/>
                </a:solidFill>
                <a:latin typeface="+mj-lt"/>
              </a:rPr>
              <a:t>Geomeetria</a:t>
            </a:r>
            <a:r>
              <a:rPr lang="en-US" altLang="en-US" sz="2900" dirty="0">
                <a:solidFill>
                  <a:schemeClr val="tx2"/>
                </a:solidFill>
                <a:latin typeface="+mj-lt"/>
              </a:rPr>
              <a:t> – Klim M71 </a:t>
            </a:r>
            <a:r>
              <a:rPr lang="en-US" altLang="en-US" sz="2900" dirty="0" err="1">
                <a:solidFill>
                  <a:schemeClr val="tx2"/>
                </a:solidFill>
                <a:latin typeface="+mj-lt"/>
              </a:rPr>
              <a:t>järgi</a:t>
            </a:r>
            <a:endParaRPr lang="en-US" altLang="en-US" sz="2900" dirty="0">
              <a:solidFill>
                <a:schemeClr val="accent1"/>
              </a:solidFill>
              <a:latin typeface="+mn-lt"/>
            </a:endParaRPr>
          </a:p>
        </p:txBody>
      </p:sp>
      <p:pic>
        <p:nvPicPr>
          <p:cNvPr id="1028" name="Picture 4" descr="15 INCREDIBLE Road Designs - YouTube">
            <a:extLst>
              <a:ext uri="{FF2B5EF4-FFF2-40B4-BE49-F238E27FC236}">
                <a16:creationId xmlns:a16="http://schemas.microsoft.com/office/drawing/2014/main" id="{4CD92619-EED9-3DB3-EE56-E1E8C32D87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25066" y="0"/>
            <a:ext cx="636693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41189"/>
      </p:ext>
    </p:extLst>
  </p:cSld>
  <p:clrMapOvr>
    <a:masterClrMapping/>
  </p:clrMapOvr>
</p:sld>
</file>

<file path=ppt/theme/theme1.xml><?xml version="1.0" encoding="utf-8"?>
<a:theme xmlns:a="http://schemas.openxmlformats.org/drawingml/2006/main" name="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4FBFD3"/>
      </a:accent4>
      <a:accent5>
        <a:srgbClr val="332B60"/>
      </a:accent5>
      <a:accent6>
        <a:srgbClr val="DADAE4"/>
      </a:accent6>
      <a:hlink>
        <a:srgbClr val="AB1352"/>
      </a:hlink>
      <a:folHlink>
        <a:srgbClr val="AB1352"/>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NEW" id="{65034802-83F1-DE41-A876-6851A238EDFE}" vid="{814C7433-F944-B249-91D8-8F253693EC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13712</TotalTime>
  <Words>11543</Words>
  <Application>Microsoft Office PowerPoint</Application>
  <PresentationFormat>Widescreen</PresentationFormat>
  <Paragraphs>1434</Paragraphs>
  <Slides>209</Slides>
  <Notes>5</Notes>
  <HiddenSlides>141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209</vt:i4>
      </vt:variant>
    </vt:vector>
  </HeadingPairs>
  <TitlesOfParts>
    <vt:vector size="219" baseType="lpstr">
      <vt:lpstr>Aptos</vt:lpstr>
      <vt:lpstr>Aptos Narrow</vt:lpstr>
      <vt:lpstr>Arial</vt:lpstr>
      <vt:lpstr>Calibri</vt:lpstr>
      <vt:lpstr>Calibri Light</vt:lpstr>
      <vt:lpstr>Roboto</vt:lpstr>
      <vt:lpstr>Times New Roman</vt:lpstr>
      <vt:lpstr>Verdana</vt:lpstr>
      <vt:lpstr>Wingdings</vt:lpstr>
      <vt:lpstr>Office'i kujundus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Äripäev – tudengite esseekonkurss</vt:lpstr>
      <vt:lpstr>PowerPoint Presentation</vt:lpstr>
      <vt:lpstr>PowerPoint Presentation</vt:lpstr>
      <vt:lpstr>PowerPoint Presentation</vt:lpstr>
      <vt:lpstr>Kutsed – www.kutseregister.ee </vt:lpstr>
      <vt:lpstr>Arvamuse ulatus (ekspertiis ja audit)</vt:lpstr>
      <vt:lpstr>Projekteerija kutse ulatus</vt:lpstr>
      <vt:lpstr>PowerPoint Presentation</vt:lpstr>
      <vt:lpstr>Kutsete probleemid</vt:lpstr>
      <vt:lpstr>Ühtlustamine – siduserialad ja süsteem</vt:lpstr>
      <vt:lpstr>Probleem kutsetega  kutse puudumine ja toimetamine üle kutse piiride</vt:lpstr>
      <vt:lpstr>KUTSE</vt:lpstr>
      <vt:lpstr>Millal on vajalik ekspertiis? Nõuded ehitusprojekti ekspertiisile–Riigi Teataja – määrus 62</vt:lpstr>
      <vt:lpstr>Millal on vajalik LOA www.liiklusohutusaudit.ee - arutelukeskkond</vt:lpstr>
      <vt:lpstr>PowerPoint Presentation</vt:lpstr>
      <vt:lpstr>Normatiivbaas</vt:lpstr>
      <vt:lpstr>Raamistik</vt:lpstr>
      <vt:lpstr>Normatiivbaas</vt:lpstr>
      <vt:lpstr>EhS ja loakohustuslikkus</vt:lpstr>
      <vt:lpstr>Ehitusseadustik</vt:lpstr>
      <vt:lpstr>Liiklusse(ga)adus</vt:lpstr>
      <vt:lpstr>Standardid – rakenduvad kas normiviitest, lähteülesandest või läbi “hea tava” määratluse</vt:lpstr>
      <vt:lpstr>Standardid</vt:lpstr>
      <vt:lpstr>Regulatsioonid ja juhendid</vt:lpstr>
      <vt:lpstr>Arengudokumendid</vt:lpstr>
      <vt:lpstr>PowerPoint Presentation</vt:lpstr>
      <vt:lpstr>Teedevõrk 2025 = 89716 km</vt:lpstr>
      <vt:lpstr>Tänavad EVS 843:2016</vt:lpstr>
      <vt:lpstr>Soome jaotus (katu2020.info)</vt:lpstr>
      <vt:lpstr>Riigiteede liiklus (10 aastat)</vt:lpstr>
      <vt:lpstr>Põhimaanteed 1…11 &amp; 92</vt:lpstr>
      <vt:lpstr>Def (põhi-tugi-kõrval)</vt:lpstr>
      <vt:lpstr>PowerPoint Presentation</vt:lpstr>
      <vt:lpstr>PowerPoint Presentation</vt:lpstr>
      <vt:lpstr>Koos kohalike (KOV) teedega</vt:lpstr>
      <vt:lpstr>Rahvusvahelised riigiteed</vt:lpstr>
      <vt:lpstr>Hierarhiline teedevõrk – E-teed</vt:lpstr>
      <vt:lpstr>TEN-T</vt:lpstr>
      <vt:lpstr>60 tonni riigiteedel</vt:lpstr>
      <vt:lpstr>TEN-T = Trans-European Transport Network</vt:lpstr>
      <vt:lpstr>TEN-T - 32024R1679</vt:lpstr>
      <vt:lpstr>TENtec – kaardiliides TENtec (europa.eu)</vt:lpstr>
      <vt:lpstr>Tallinn ja lähiala ametlikus TEN-T rakenduses        TENtec Map Viewers - Explore the TEN-T Network | European Transport Infrastructure</vt:lpstr>
      <vt:lpstr>Tallinna ettepanek TEN-T muutmiseks</vt:lpstr>
      <vt:lpstr>Täpsustada mõlemad sadamaotsad</vt:lpstr>
      <vt:lpstr>PowerPoint Presentation</vt:lpstr>
      <vt:lpstr>PowerPoint Presentation</vt:lpstr>
      <vt:lpstr>PowerPoint Presentation</vt:lpstr>
      <vt:lpstr>Liiklus vs ülelinnalised</vt:lpstr>
      <vt:lpstr>2001 ÜP vs ülelinnalised 2025</vt:lpstr>
      <vt:lpstr>Tänavate hierarhia</vt:lpstr>
      <vt:lpstr>Haabersti</vt:lpstr>
      <vt:lpstr>Kristiine</vt:lpstr>
      <vt:lpstr>Lasnamäe</vt:lpstr>
      <vt:lpstr>Mustamäe</vt:lpstr>
      <vt:lpstr>PowerPoint Presentation</vt:lpstr>
      <vt:lpstr>Pirita</vt:lpstr>
      <vt:lpstr>Nõmme</vt:lpstr>
      <vt:lpstr>Põhja-Tallinn lahenduse täiendamine</vt:lpstr>
      <vt:lpstr>Kesklinn ?</vt:lpstr>
      <vt:lpstr>Miljooväärtus</vt:lpstr>
      <vt:lpstr>PowerPoint Presentation</vt:lpstr>
      <vt:lpstr>Tallinna rattastrateegia 2018-2027 Marek Rannala, Tõnis Savi</vt:lpstr>
      <vt:lpstr>Strateegia sisu</vt:lpstr>
      <vt:lpstr>Soome</vt:lpstr>
      <vt:lpstr>PowerPoint Presentation</vt:lpstr>
      <vt:lpstr>Raha: kuni 2015 75% eeldatavast aktsiisilaekumisest     Lubadus: teehoiu rahastamine ei kahane / lugege mu huultelt</vt:lpstr>
      <vt:lpstr>Teehoiu intervallid</vt:lpstr>
      <vt:lpstr>Riigiteede teehoiu rahavajaduse strateegiline analüüs</vt:lpstr>
      <vt:lpstr>THK TEN-T</vt:lpstr>
      <vt:lpstr>THK</vt:lpstr>
      <vt:lpstr>THK</vt:lpstr>
      <vt:lpstr>PowerPoint Presentation</vt:lpstr>
      <vt:lpstr>PowerPoint Presentation</vt:lpstr>
      <vt:lpstr>PowerPoint Presentation</vt:lpstr>
      <vt:lpstr>PowerPoint Presentation</vt:lpstr>
      <vt:lpstr>EMS</vt:lpstr>
      <vt:lpstr>Ettepanek</vt:lpstr>
      <vt:lpstr>PowerPoint Presentation</vt:lpstr>
      <vt:lpstr>EMS Eestis (25 m 60 t)</vt:lpstr>
      <vt:lpstr>PowerPoint Presentation</vt:lpstr>
      <vt:lpstr>Protsess ja POGSE https://www.transpordiamet.ee/sites/default/files/documents/2021-10/safe_road_design_manual_final.pdf  Microsoft Word - 8DB3D216.doc (transpordiamet.ee – eestikeelne tõlge)</vt:lpstr>
      <vt:lpstr>KURSUSEPROJEKT</vt:lpstr>
      <vt:lpstr>Projekt – MKM M2</vt:lpstr>
      <vt:lpstr>Ehitusprojekt – MTM M97</vt:lpstr>
      <vt:lpstr>Seletuskiri</vt:lpstr>
      <vt:lpstr>Graafiline osa</vt:lpstr>
      <vt:lpstr>Muud dokumendid</vt:lpstr>
      <vt:lpstr>Kursuseprojekt</vt:lpstr>
      <vt:lpstr>Projekt: tee trassi paigutus</vt:lpstr>
      <vt:lpstr>PowerPoint Presentation</vt:lpstr>
      <vt:lpstr>Tee geomeetria – lähtuvalt projektkiirusest</vt:lpstr>
      <vt:lpstr>PowerPoint Presentation</vt:lpstr>
      <vt:lpstr>PowerPoint Presentation</vt:lpstr>
      <vt:lpstr>PowerPoint Presentation</vt:lpstr>
      <vt:lpstr>Projekteerimise lähtetase – Hea-Rahuldav-Erandlik</vt:lpstr>
      <vt:lpstr>PowerPoint Presentation</vt:lpstr>
      <vt:lpstr>PowerPoint Presentation</vt:lpstr>
      <vt:lpstr>Kergliiklustee</vt:lpstr>
      <vt:lpstr>Projektkiirus</vt:lpstr>
      <vt:lpstr>PowerPoint Presentation</vt:lpstr>
      <vt:lpstr>Läbilaskvus ja kiirus (linnas)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Juurdepääsud &amp; möödapääs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Ülesanded – nähtavuskontroll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EVS-EN 16907-2:2018</vt:lpstr>
      <vt:lpstr>EVS-EN 16907-2 ja pinnased</vt:lpstr>
      <vt:lpstr>EVS-EN 14688 (pinnased) ja 14689 (kaljupinnas)</vt:lpstr>
      <vt:lpstr>EVS-EN ja GOST ning pinnaseliigitused</vt:lpstr>
      <vt:lpstr>KAP</vt:lpstr>
      <vt:lpstr>KAP ja detailid</vt:lpstr>
      <vt:lpstr>Sõelkõvera analüüs KRP – http://www.t-konsult.ee/rd  </vt:lpstr>
      <vt:lpstr>Erinevad sõelkõvera esitusvormid (Läti)</vt:lpstr>
      <vt:lpstr>EKUK laboriaruanne</vt:lpstr>
      <vt:lpstr>EKUK – plastsuse analüüs</vt:lpstr>
      <vt:lpstr>PowerPoint Presentation</vt:lpstr>
      <vt:lpstr>PowerPoint Presentation</vt:lpstr>
      <vt:lpstr>Soome (KRP) materjalide elastsusmoodulid katendiarvutuses</vt:lpstr>
      <vt:lpstr>Pinnasteliigitus vahekokkuvõttes</vt:lpstr>
      <vt:lpstr>Pinnaseliigitus ja Cu</vt:lpstr>
      <vt:lpstr>Eurostandardid EVS-EN 14688-2 ja EVS-EN 16907-2</vt:lpstr>
      <vt:lpstr>Maa- ja Ruumiameti mullastiku kaart https://geoportaal.maaamet.ee/est/Ruumiandmed/Mullastiku-kaart-p33.html  Uus projekt: Maa- ja mullakasutuse teadus-arendusprojekt | Keskkonnaportaal</vt:lpstr>
      <vt:lpstr>Mullakaardi legendid</vt:lpstr>
      <vt:lpstr>Mullakaart kui võimalik geoloogia allikas</vt:lpstr>
      <vt:lpstr>Kergliiklus, pargiteed ja väljakud</vt:lpstr>
      <vt:lpstr>Geniaalsed planeerijad Rae vallas 20 aastaga on täheldada mõningast arengut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Koormused ja siirdetegurid</vt:lpstr>
      <vt:lpstr>Liikluse taandamine koormuseks - siirdetegur</vt:lpstr>
      <vt:lpstr>Koormused (60 tonni tööst – kaalupunktides ja sildadel)</vt:lpstr>
      <vt:lpstr>Ülekoormus kaalumisandmetel</vt:lpstr>
      <vt:lpstr>Siirdetegurid reaalselt kaalutud sõidukitele</vt:lpstr>
      <vt:lpstr>Tasakaalustatud siirdetegurid (ettepanek – KAP 2.1)</vt:lpstr>
      <vt:lpstr>Erikoormused</vt:lpstr>
      <vt:lpstr>PowerPoint Presentation</vt:lpstr>
      <vt:lpstr>Teekonstruktsioon = muldkeha + katend</vt:lpstr>
      <vt:lpstr>PowerPoint Presentation</vt:lpstr>
      <vt:lpstr>PowerPoint Presentation</vt:lpstr>
      <vt:lpstr>KAP, Soome 038/2018 ja KRP ning EraPAVE</vt:lpstr>
      <vt:lpstr>ERAPave – Rootsi ja Norra ühisprojekt</vt:lpstr>
      <vt:lpstr>Tallinna kataloog, InfraRYL ja Espoo kataloog</vt:lpstr>
      <vt:lpstr>Materjalide liigitusest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Liiklusohutus ja baastase</vt:lpstr>
      <vt:lpstr>PowerPoint Presentation</vt:lpstr>
      <vt:lpstr>PowerPoint Presentation</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Anu Teder</dc:creator>
  <cp:lastModifiedBy>Ain Kendra</cp:lastModifiedBy>
  <cp:revision>152</cp:revision>
  <dcterms:created xsi:type="dcterms:W3CDTF">2018-09-19T06:51:01Z</dcterms:created>
  <dcterms:modified xsi:type="dcterms:W3CDTF">2025-10-07T15:18:54Z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9643374</vt:lpwstr>
  </property>
  <property fmtid="{D5CDD505-2E9C-101B-9397-08002B2CF9AE}" pid="3" name="NXPowerLiteSettings">
    <vt:lpwstr>C780073804F000</vt:lpwstr>
  </property>
  <property fmtid="{D5CDD505-2E9C-101B-9397-08002B2CF9AE}" pid="4" name="NXPowerLiteVersion">
    <vt:lpwstr>D8.0.4</vt:lpwstr>
  </property>
</Properties>
</file>